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1" r:id="rId2"/>
  </p:sldMasterIdLst>
  <p:notesMasterIdLst>
    <p:notesMasterId r:id="rId10"/>
  </p:notesMasterIdLst>
  <p:sldIdLst>
    <p:sldId id="2331" r:id="rId3"/>
    <p:sldId id="2297" r:id="rId4"/>
    <p:sldId id="2318" r:id="rId5"/>
    <p:sldId id="2330" r:id="rId6"/>
    <p:sldId id="260" r:id="rId7"/>
    <p:sldId id="1114" r:id="rId8"/>
    <p:sldId id="112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13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2A3A3-291C-4BF6-B3FA-436D80398003}" type="datetimeFigureOut">
              <a:rPr lang="en-GB" smtClean="0"/>
              <a:t>14/10/2020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5B8FD-FA57-44F8-832D-8F0E910DC104}" type="slidenum">
              <a:rPr lang="en-GB" smtClean="0"/>
              <a:t>‹#›</a:t>
            </a:fld>
            <a:endParaRPr lang="en-GB"/>
          </a:p>
        </p:txBody>
      </p:sp>
    </p:spTree>
    <p:extLst>
      <p:ext uri="{BB962C8B-B14F-4D97-AF65-F5344CB8AC3E}">
        <p14:creationId xmlns:p14="http://schemas.microsoft.com/office/powerpoint/2010/main" val="340638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escqipp.us2.list-manage.com/track/click?u=7e7659db46e568cca5e047f43&amp;id=1964390f89&amp;e=e88ba89aa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EFF230-468C-47EA-A944-4543CEFDB480}"/>
              </a:ext>
            </a:extLst>
          </p:cNvPr>
          <p:cNvSpPr>
            <a:spLocks noGrp="1" noChangeArrowheads="1"/>
          </p:cNvSpPr>
          <p:nvPr>
            <p:ph type="sldNum"/>
          </p:nvPr>
        </p:nvSpPr>
        <p:spPr>
          <a:ln/>
        </p:spPr>
        <p:txBody>
          <a:bodyPr/>
          <a:lstStyle/>
          <a:p>
            <a:fld id="{89633702-B712-4AAE-AB05-550E9C0E498D}" type="slidenum">
              <a:rPr lang="en-US" altLang="en-US"/>
              <a:pPr/>
              <a:t>2</a:t>
            </a:fld>
            <a:endParaRPr lang="en-US" altLang="en-US"/>
          </a:p>
        </p:txBody>
      </p:sp>
      <p:sp>
        <p:nvSpPr>
          <p:cNvPr id="4097" name="Rectangle 1">
            <a:extLst>
              <a:ext uri="{FF2B5EF4-FFF2-40B4-BE49-F238E27FC236}">
                <a16:creationId xmlns:a16="http://schemas.microsoft.com/office/drawing/2014/main" id="{C8ADF586-7710-4C9A-A666-67CC814F55F7}"/>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16A0415E-C7D1-4402-A30E-1D15B11A4D5C}"/>
              </a:ext>
            </a:extLst>
          </p:cNvPr>
          <p:cNvSpPr txBox="1">
            <a:spLocks noGrp="1" noChangeArrowheads="1"/>
          </p:cNvSpPr>
          <p:nvPr>
            <p:ph type="body" idx="1"/>
          </p:nvPr>
        </p:nvSpPr>
        <p:spPr bwMode="auto">
          <a:xfrm>
            <a:off x="1185863" y="4787900"/>
            <a:ext cx="5407025" cy="538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cs typeface="Baekmuk Batang" charset="0"/>
              </a:rPr>
              <a:t>Key perceived benefits of general practice pharmacy services and barriers to role development or working in general practice.</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4712" cy="33512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Clare Howard, Clinical Lead Medicines Optimisation at Wessex Academic Health Science Network (AHSN). Clare was previously Deputy Chief Pharmaceutical Officer for NHSE and is now a Health Foundation Q member who leads England wide Medicines Optimisation Quality Improvement projects for AHSNs, including the work on </a:t>
            </a:r>
            <a:r>
              <a:rPr lang="en-GB" sz="1200" b="0" i="0" u="sng" kern="1200" dirty="0">
                <a:solidFill>
                  <a:schemeClr val="tx1"/>
                </a:solidFill>
                <a:effectLst/>
                <a:latin typeface="+mn-lt"/>
                <a:ea typeface="+mn-ea"/>
                <a:cs typeface="+mn-cs"/>
                <a:hlinkClick r:id="rId3"/>
              </a:rPr>
              <a:t>National Polypharmacy Prescribing Comparators</a:t>
            </a:r>
            <a:r>
              <a:rPr lang="en-GB" sz="1200" b="0" i="0" kern="1200" dirty="0">
                <a:solidFill>
                  <a:schemeClr val="tx1"/>
                </a:solidFill>
                <a:effectLst/>
                <a:latin typeface="+mn-lt"/>
                <a:ea typeface="+mn-ea"/>
                <a:cs typeface="+mn-cs"/>
              </a:rPr>
              <a:t>  (EPACT2) which won the prestigious HSJ Patient Safety Award in 2019. She will talk to us about why and how we can all best use the comparators to aid structured medication Review (SMR) patient selection.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7AA9E-AC72-418C-B351-07FD2BC974A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97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It is possible to estimate the reduction in the number of patients receiving the relevant combinations of medications for some comparators</a:t>
            </a:r>
          </a:p>
          <a:p>
            <a:pPr marL="171450" indent="-171450">
              <a:buFont typeface="Arial" panose="020B0604020202020204" pitchFamily="34" charset="0"/>
              <a:buChar char="•"/>
            </a:pPr>
            <a:r>
              <a:rPr lang="en-GB" sz="1200" dirty="0"/>
              <a:t>This involves calculating the difference between the actual number of patients for a comparator  in June 2019 and the number that would have been expected had the actual number in June 2017 changed by the same proportion as the denominator by June 2019</a:t>
            </a:r>
          </a:p>
          <a:p>
            <a:pPr marL="171450" indent="-171450">
              <a:buFont typeface="Arial" panose="020B0604020202020204" pitchFamily="34" charset="0"/>
              <a:buChar char="•"/>
            </a:pPr>
            <a:r>
              <a:rPr lang="en-GB" sz="1200" dirty="0"/>
              <a:t>By June 2019 there were around </a:t>
            </a:r>
            <a:r>
              <a:rPr lang="en-GB" sz="1200" b="1" dirty="0"/>
              <a:t>58,300 fewer patients receiving two or more DAMN medicine</a:t>
            </a:r>
            <a:r>
              <a:rPr lang="en-GB" sz="1200" dirty="0"/>
              <a:t>s than would have been expected if their numbers had decreased in line with the number of patients receiving one or more DAMN medicines between June 2017 and June 2019</a:t>
            </a:r>
          </a:p>
          <a:p>
            <a:pPr marL="171450" indent="-171450">
              <a:buFont typeface="Arial" panose="020B0604020202020204" pitchFamily="34" charset="0"/>
              <a:buChar char="•"/>
            </a:pPr>
            <a:r>
              <a:rPr lang="en-GB" sz="1200" dirty="0"/>
              <a:t>NOTE: The numbers shown the table below  for the different comparators should not be added together into a total as some patients could be included in more than one comparator</a:t>
            </a:r>
          </a:p>
          <a:p>
            <a:endParaRPr lang="en-US" dirty="0"/>
          </a:p>
        </p:txBody>
      </p:sp>
      <p:sp>
        <p:nvSpPr>
          <p:cNvPr id="4" name="Slide Number Placeholder 3"/>
          <p:cNvSpPr>
            <a:spLocks noGrp="1"/>
          </p:cNvSpPr>
          <p:nvPr>
            <p:ph type="sldNum" sz="quarter" idx="5"/>
          </p:nvPr>
        </p:nvSpPr>
        <p:spPr/>
        <p:txBody>
          <a:bodyPr/>
          <a:lstStyle/>
          <a:p>
            <a:fld id="{CEC5829F-47EE-4337-9055-D18C30A345FA}" type="slidenum">
              <a:rPr lang="en-GB" smtClean="0"/>
              <a:t>4</a:t>
            </a:fld>
            <a:endParaRPr lang="en-GB"/>
          </a:p>
        </p:txBody>
      </p:sp>
    </p:spTree>
    <p:extLst>
      <p:ext uri="{BB962C8B-B14F-4D97-AF65-F5344CB8AC3E}">
        <p14:creationId xmlns:p14="http://schemas.microsoft.com/office/powerpoint/2010/main" val="3562717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650789"/>
            <a:ext cx="4766400" cy="1958067"/>
          </a:xfrm>
        </p:spPr>
        <p:txBody>
          <a:bodyPr anchor="b">
            <a:normAutofit/>
          </a:bodyPr>
          <a:lstStyle>
            <a:lvl1pPr algn="l">
              <a:defRPr sz="3800" b="1"/>
            </a:lvl1pPr>
          </a:lstStyle>
          <a:p>
            <a:r>
              <a:rPr lang="en-GB"/>
              <a:t>Click to edit Master title style</a:t>
            </a:r>
            <a:endParaRPr lang="en-US" dirty="0"/>
          </a:p>
        </p:txBody>
      </p:sp>
      <p:sp>
        <p:nvSpPr>
          <p:cNvPr id="3" name="Subtitle 2"/>
          <p:cNvSpPr>
            <a:spLocks noGrp="1"/>
          </p:cNvSpPr>
          <p:nvPr>
            <p:ph type="subTitle" idx="1"/>
          </p:nvPr>
        </p:nvSpPr>
        <p:spPr>
          <a:xfrm>
            <a:off x="720000" y="2712352"/>
            <a:ext cx="4185375"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4" name="Picture 3"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3037" y="5925542"/>
            <a:ext cx="2643481" cy="774607"/>
          </a:xfrm>
          <a:prstGeom prst="rect">
            <a:avLst/>
          </a:prstGeom>
        </p:spPr>
      </p:pic>
    </p:spTree>
    <p:extLst>
      <p:ext uri="{BB962C8B-B14F-4D97-AF65-F5344CB8AC3E}">
        <p14:creationId xmlns:p14="http://schemas.microsoft.com/office/powerpoint/2010/main" val="366134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E8D5-1B2F-450B-9642-020FFFFAC2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4BCCB0-92B1-4942-8B2F-33E99B2854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BA1B23-84CE-473C-8FA2-58A786268196}"/>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5" name="Footer Placeholder 4">
            <a:extLst>
              <a:ext uri="{FF2B5EF4-FFF2-40B4-BE49-F238E27FC236}">
                <a16:creationId xmlns:a16="http://schemas.microsoft.com/office/drawing/2014/main" id="{83159E59-7CBB-4343-B412-D122B60E4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840360-9FA1-471D-A91B-8F0079910E61}"/>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35316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7ABF-B70C-469F-9E94-8E9425EAD4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A61AD2-AC91-4D74-859F-905346C6F03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56C01E-4118-42BB-A673-F4D8845F74E8}"/>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5" name="Footer Placeholder 4">
            <a:extLst>
              <a:ext uri="{FF2B5EF4-FFF2-40B4-BE49-F238E27FC236}">
                <a16:creationId xmlns:a16="http://schemas.microsoft.com/office/drawing/2014/main" id="{351F5942-EEB3-4896-B194-C5F37A8085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097CFB-24C4-4240-A005-1D256D7D5374}"/>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1477841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4B21-060B-4C6D-8CFE-4BB6EE1A5E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65F6D7-3595-4553-8577-1E790E9CA1F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C4306D-12D3-452E-9DAE-F98D3766E5F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4A1C5A-E978-417D-8867-127052C7EF34}"/>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6" name="Footer Placeholder 5">
            <a:extLst>
              <a:ext uri="{FF2B5EF4-FFF2-40B4-BE49-F238E27FC236}">
                <a16:creationId xmlns:a16="http://schemas.microsoft.com/office/drawing/2014/main" id="{67D0504F-E1CB-492C-A755-8F8ADD0494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E42E25-9364-43F6-BFA6-22E274AC4494}"/>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3932526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542C-B099-4073-937E-B642E2DE465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A04409-3729-44A9-8D1C-75D1309E83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3E38514-38D0-433C-A9AB-C0417B2734E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561F8A-A74E-402D-BFB8-1CCE72B6C52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3187A97-3C77-4083-AD03-723E836B90E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2D54F1-971B-4201-BFFD-DC0D0951BFDE}"/>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8" name="Footer Placeholder 7">
            <a:extLst>
              <a:ext uri="{FF2B5EF4-FFF2-40B4-BE49-F238E27FC236}">
                <a16:creationId xmlns:a16="http://schemas.microsoft.com/office/drawing/2014/main" id="{E7BDE471-4E75-4F1C-8B99-85F179D5C6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EBD751-8B10-4F65-8F11-B248C4E88158}"/>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260009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4D69-C807-43E9-84E2-917084EF2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1BEECB-BA20-477C-8C33-F8BC3F40EA16}"/>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4" name="Footer Placeholder 3">
            <a:extLst>
              <a:ext uri="{FF2B5EF4-FFF2-40B4-BE49-F238E27FC236}">
                <a16:creationId xmlns:a16="http://schemas.microsoft.com/office/drawing/2014/main" id="{32542AEC-18A7-4D03-85B4-D028CBEA96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EDE622-5A5A-4A60-A9DC-FCBE4F26D117}"/>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931804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3A1B1-82CF-42B7-81A1-B40C3B2E6BF6}"/>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3" name="Footer Placeholder 2">
            <a:extLst>
              <a:ext uri="{FF2B5EF4-FFF2-40B4-BE49-F238E27FC236}">
                <a16:creationId xmlns:a16="http://schemas.microsoft.com/office/drawing/2014/main" id="{7FFD07F5-0066-4E5D-8A4C-C96BD0183B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5F9FCC-BC9A-4B8A-A3E0-04BCD2DA389F}"/>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6800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684A-21A1-45C9-8309-B278A66EE9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409115-1A9E-4F25-A04E-3A5DDB975D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588BE-8897-4CA1-B052-733FCDEC1C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701325-5228-4080-9388-A579FC948186}"/>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6" name="Footer Placeholder 5">
            <a:extLst>
              <a:ext uri="{FF2B5EF4-FFF2-40B4-BE49-F238E27FC236}">
                <a16:creationId xmlns:a16="http://schemas.microsoft.com/office/drawing/2014/main" id="{21A53CF3-BE30-49DC-BB38-BECE9B00E0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AB4DAB-E380-4082-BC81-7F49F633C539}"/>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1306011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B9D6-8DA4-4E37-AA6F-A31E926C90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AD6520-5006-4BED-9C4F-FAB27E9FD2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AD6997D-135B-4591-A06E-687FFCB5DC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416894-E5E5-4A5E-B6EF-AA66B87B3EAE}"/>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6" name="Footer Placeholder 5">
            <a:extLst>
              <a:ext uri="{FF2B5EF4-FFF2-40B4-BE49-F238E27FC236}">
                <a16:creationId xmlns:a16="http://schemas.microsoft.com/office/drawing/2014/main" id="{E5570FB4-5575-4CC8-A7EC-B626EDBE08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31745F-C81F-49D5-9BE6-BA114A4A4738}"/>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1986063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75C1-379D-488E-84FC-5DDFCA6920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FF0927-EA4C-47F4-9D53-706ECB1777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29951-780D-4BAE-A1E0-A62607C72C03}"/>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5" name="Footer Placeholder 4">
            <a:extLst>
              <a:ext uri="{FF2B5EF4-FFF2-40B4-BE49-F238E27FC236}">
                <a16:creationId xmlns:a16="http://schemas.microsoft.com/office/drawing/2014/main" id="{0C8EF92C-9D2E-45A0-AC63-4CF6EB0F2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12EADD-15C3-438A-B2EC-42159CB37D64}"/>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3898479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C80CC-21AB-49C3-BDF5-2C96D3FEE95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8E6D57-284B-414F-B832-E4B6F3E113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AC27F-097D-49DD-ABB7-9B6DAE2C51D3}"/>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5" name="Footer Placeholder 4">
            <a:extLst>
              <a:ext uri="{FF2B5EF4-FFF2-40B4-BE49-F238E27FC236}">
                <a16:creationId xmlns:a16="http://schemas.microsoft.com/office/drawing/2014/main" id="{6D8037C2-C739-4528-8DAC-B9FAC2F8F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A899F7-91EA-4E49-B528-B20C7350F8D6}"/>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192763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600199"/>
            <a:ext cx="4752975" cy="2790825"/>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2388503"/>
            <a:ext cx="3766275" cy="1031064"/>
          </a:xfrm>
        </p:spPr>
        <p:txBody>
          <a:bodyPr anchor="ctr" anchorCtr="0">
            <a:normAutofit/>
          </a:bodyPr>
          <a:lstStyle>
            <a:lvl1pPr algn="l">
              <a:defRPr sz="2800" b="1"/>
            </a:lvl1pPr>
          </a:lstStyle>
          <a:p>
            <a:r>
              <a:rPr lang="en-GB"/>
              <a:t>Click to edit Master title style</a:t>
            </a:r>
            <a:endParaRPr lang="en-US" dirty="0"/>
          </a:p>
        </p:txBody>
      </p:sp>
      <p:sp>
        <p:nvSpPr>
          <p:cNvPr id="3" name="Subtitle 2"/>
          <p:cNvSpPr>
            <a:spLocks noGrp="1"/>
          </p:cNvSpPr>
          <p:nvPr>
            <p:ph type="subTitle" idx="1"/>
          </p:nvPr>
        </p:nvSpPr>
        <p:spPr>
          <a:xfrm>
            <a:off x="720000" y="3491847"/>
            <a:ext cx="3766275" cy="69697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p:cNvSpPr>
            <a:spLocks noGrp="1"/>
          </p:cNvSpPr>
          <p:nvPr>
            <p:ph type="body" sz="quarter" idx="12" hasCustomPrompt="1"/>
          </p:nvPr>
        </p:nvSpPr>
        <p:spPr>
          <a:xfrm>
            <a:off x="720000" y="1842436"/>
            <a:ext cx="3133725" cy="253064"/>
          </a:xfrm>
        </p:spPr>
        <p:txBody>
          <a:bodyPr>
            <a:normAutofit/>
          </a:bodyPr>
          <a:lstStyle>
            <a:lvl1pPr marL="0" indent="0">
              <a:buNone/>
              <a:defRPr sz="1400" b="1" cap="all" baseline="0"/>
            </a:lvl1pPr>
            <a:lvl2pPr marL="457200" indent="0">
              <a:buNone/>
              <a:defRPr/>
            </a:lvl2pPr>
            <a:lvl3pPr marL="914400" indent="0">
              <a:buNone/>
              <a:defRPr/>
            </a:lvl3pPr>
            <a:lvl4pPr marL="1371600" indent="0">
              <a:buNone/>
              <a:defRPr/>
            </a:lvl4pPr>
          </a:lstStyle>
          <a:p>
            <a:pPr lvl="0"/>
            <a:r>
              <a:rPr lang="en-US" dirty="0"/>
              <a:t>Section 1</a:t>
            </a:r>
          </a:p>
        </p:txBody>
      </p:sp>
      <p:cxnSp>
        <p:nvCxnSpPr>
          <p:cNvPr id="14" name="Straight Connector 13"/>
          <p:cNvCxnSpPr/>
          <p:nvPr userDrawn="1"/>
        </p:nvCxnSpPr>
        <p:spPr>
          <a:xfrm>
            <a:off x="809625" y="2190750"/>
            <a:ext cx="367665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3"/>
          </p:nvPr>
        </p:nvSpPr>
        <p:spPr>
          <a:xfrm>
            <a:off x="360000" y="6321600"/>
            <a:ext cx="464400" cy="365125"/>
          </a:xfrm>
        </p:spPr>
        <p:txBody>
          <a:bodyPr lIns="0" tIns="0" rIns="0" bIns="0"/>
          <a:lstStyle>
            <a:lvl1pPr algn="ctr">
              <a:defRPr/>
            </a:lvl1pPr>
          </a:lstStyle>
          <a:p>
            <a:fld id="{3C15E8CC-CBA3-476E-A737-F2451AD7FD05}" type="slidenum">
              <a:rPr lang="en-GB" smtClean="0"/>
              <a:pPr/>
              <a:t>‹#›</a:t>
            </a:fld>
            <a:endParaRPr lang="en-GB"/>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3037" y="5925542"/>
            <a:ext cx="2643481" cy="774607"/>
          </a:xfrm>
          <a:prstGeom prst="rect">
            <a:avLst/>
          </a:prstGeom>
        </p:spPr>
      </p:pic>
    </p:spTree>
    <p:extLst>
      <p:ext uri="{BB962C8B-B14F-4D97-AF65-F5344CB8AC3E}">
        <p14:creationId xmlns:p14="http://schemas.microsoft.com/office/powerpoint/2010/main" val="4122283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6615-27F9-4D63-9B39-E253412DCE38}"/>
              </a:ext>
            </a:extLst>
          </p:cNvPr>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55543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600199"/>
            <a:ext cx="4752975" cy="2790825"/>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2388503"/>
            <a:ext cx="3766275" cy="1031064"/>
          </a:xfrm>
        </p:spPr>
        <p:txBody>
          <a:bodyPr anchor="ctr" anchorCtr="0">
            <a:normAutofit/>
          </a:bodyPr>
          <a:lstStyle>
            <a:lvl1pPr algn="l">
              <a:defRPr sz="2800" b="1"/>
            </a:lvl1pPr>
          </a:lstStyle>
          <a:p>
            <a:r>
              <a:rPr lang="en-GB"/>
              <a:t>Click to edit Master title style</a:t>
            </a:r>
            <a:endParaRPr lang="en-US" dirty="0"/>
          </a:p>
        </p:txBody>
      </p:sp>
      <p:sp>
        <p:nvSpPr>
          <p:cNvPr id="3" name="Subtitle 2"/>
          <p:cNvSpPr>
            <a:spLocks noGrp="1"/>
          </p:cNvSpPr>
          <p:nvPr>
            <p:ph type="subTitle" idx="1"/>
          </p:nvPr>
        </p:nvSpPr>
        <p:spPr>
          <a:xfrm>
            <a:off x="720000" y="3491847"/>
            <a:ext cx="3766275" cy="69697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p:cNvSpPr>
            <a:spLocks noGrp="1"/>
          </p:cNvSpPr>
          <p:nvPr>
            <p:ph type="body" sz="quarter" idx="12" hasCustomPrompt="1"/>
          </p:nvPr>
        </p:nvSpPr>
        <p:spPr>
          <a:xfrm>
            <a:off x="720000" y="1842436"/>
            <a:ext cx="3133725" cy="253064"/>
          </a:xfrm>
        </p:spPr>
        <p:txBody>
          <a:bodyPr>
            <a:normAutofit/>
          </a:bodyPr>
          <a:lstStyle>
            <a:lvl1pPr marL="0" indent="0">
              <a:buNone/>
              <a:defRPr sz="1400" b="1" cap="all" baseline="0"/>
            </a:lvl1pPr>
            <a:lvl2pPr marL="457200" indent="0">
              <a:buNone/>
              <a:defRPr/>
            </a:lvl2pPr>
            <a:lvl3pPr marL="914400" indent="0">
              <a:buNone/>
              <a:defRPr/>
            </a:lvl3pPr>
            <a:lvl4pPr marL="1371600" indent="0">
              <a:buNone/>
              <a:defRPr/>
            </a:lvl4pPr>
          </a:lstStyle>
          <a:p>
            <a:pPr lvl="0"/>
            <a:r>
              <a:rPr lang="en-US" dirty="0"/>
              <a:t>Section 1</a:t>
            </a:r>
          </a:p>
        </p:txBody>
      </p:sp>
      <p:cxnSp>
        <p:nvCxnSpPr>
          <p:cNvPr id="14" name="Straight Connector 13"/>
          <p:cNvCxnSpPr/>
          <p:nvPr userDrawn="1"/>
        </p:nvCxnSpPr>
        <p:spPr>
          <a:xfrm>
            <a:off x="809625" y="2190750"/>
            <a:ext cx="367665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3"/>
          </p:nvPr>
        </p:nvSpPr>
        <p:spPr>
          <a:xfrm>
            <a:off x="360000" y="6321600"/>
            <a:ext cx="464400" cy="365125"/>
          </a:xfrm>
        </p:spPr>
        <p:txBody>
          <a:bodyPr lIns="0" tIns="0" rIns="0" bIns="0"/>
          <a:lstStyle>
            <a:lvl1pPr algn="ctr">
              <a:defRPr>
                <a:solidFill>
                  <a:schemeClr val="tx1"/>
                </a:solidFill>
              </a:defRPr>
            </a:lvl1pPr>
          </a:lstStyle>
          <a:p>
            <a:fld id="{3C15E8CC-CBA3-476E-A737-F2451AD7FD05}" type="slidenum">
              <a:rPr lang="en-GB" smtClean="0"/>
              <a:pPr/>
              <a:t>‹#›</a:t>
            </a:fld>
            <a:endParaRPr lang="en-GB"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3037" y="5925542"/>
            <a:ext cx="2643481" cy="774607"/>
          </a:xfrm>
          <a:prstGeom prst="rect">
            <a:avLst/>
          </a:prstGeom>
        </p:spPr>
      </p:pic>
    </p:spTree>
    <p:extLst>
      <p:ext uri="{BB962C8B-B14F-4D97-AF65-F5344CB8AC3E}">
        <p14:creationId xmlns:p14="http://schemas.microsoft.com/office/powerpoint/2010/main" val="10550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1019175"/>
            <a:ext cx="7689600" cy="942976"/>
          </a:xfrm>
        </p:spPr>
        <p:txBody>
          <a:bodyPr lIns="90000" tIns="46800" rIns="90000" bIns="46800" anchor="b" anchorCtr="0">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360000" y="2209801"/>
            <a:ext cx="7689600" cy="3657600"/>
          </a:xfrm>
        </p:spPr>
        <p:txBody>
          <a:bodyPr lIns="90000" tIns="46800" rIns="90000" bIns="46800"/>
          <a:lstStyle>
            <a:lvl1pPr marL="228600" indent="-228600">
              <a:lnSpc>
                <a:spcPct val="100000"/>
              </a:lnSpc>
              <a:spcAft>
                <a:spcPts val="600"/>
              </a:spcAft>
              <a:buFont typeface="Arial" panose="020B0604020202020204" pitchFamily="34" charset="0"/>
              <a:buChar char="•"/>
              <a:defRPr sz="2600">
                <a:solidFill>
                  <a:schemeClr val="tx2"/>
                </a:solidFill>
              </a:defRPr>
            </a:lvl1pPr>
            <a:lvl2pPr marL="468000">
              <a:defRPr sz="2200">
                <a:solidFill>
                  <a:schemeClr val="tx2"/>
                </a:solidFill>
              </a:defRPr>
            </a:lvl2pPr>
            <a:lvl3pPr marL="972000">
              <a:defRPr sz="1600">
                <a:solidFill>
                  <a:schemeClr val="tx2"/>
                </a:solidFill>
              </a:defRPr>
            </a:lvl3pPr>
            <a:lvl4pPr marL="1404000">
              <a:defRPr sz="1600" i="1">
                <a:solidFill>
                  <a:schemeClr val="tx2"/>
                </a:solidFill>
              </a:defRPr>
            </a:lvl4pPr>
            <a:lvl5pPr marL="1728000">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p:cNvSpPr>
            <a:spLocks noGrp="1"/>
          </p:cNvSpPr>
          <p:nvPr>
            <p:ph type="sldNum" sz="quarter" idx="12"/>
          </p:nvPr>
        </p:nvSpPr>
        <p:spPr>
          <a:xfrm>
            <a:off x="360000" y="6321600"/>
            <a:ext cx="464400" cy="365125"/>
          </a:xfrm>
        </p:spPr>
        <p:txBody>
          <a:bodyPr lIns="0" tIns="0" rIns="0" bIns="0"/>
          <a:lstStyle>
            <a:lvl1pPr algn="ctr">
              <a:defRPr/>
            </a:lvl1pPr>
          </a:lstStyle>
          <a:p>
            <a:fld id="{3C15E8CC-CBA3-476E-A737-F2451AD7FD05}" type="slidenum">
              <a:rPr lang="en-GB" smtClean="0"/>
              <a:pPr/>
              <a:t>‹#›</a:t>
            </a:fld>
            <a:endParaRPr lang="en-GB"/>
          </a:p>
        </p:txBody>
      </p:sp>
      <p:pic>
        <p:nvPicPr>
          <p:cNvPr id="4" name="Picture 3" descr="PrescQIPP CIC reverse - S_We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5800" y="3149600"/>
            <a:ext cx="2676144" cy="554736"/>
          </a:xfrm>
          <a:prstGeom prst="rect">
            <a:avLst/>
          </a:prstGeom>
        </p:spPr>
      </p:pic>
      <p:sp>
        <p:nvSpPr>
          <p:cNvPr id="6" name="Rectangle 5"/>
          <p:cNvSpPr/>
          <p:nvPr userDrawn="1"/>
        </p:nvSpPr>
        <p:spPr>
          <a:xfrm>
            <a:off x="7217103" y="6096000"/>
            <a:ext cx="1620345" cy="621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P+3@2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5556" y="6207547"/>
            <a:ext cx="1937926" cy="567861"/>
          </a:xfrm>
          <a:prstGeom prst="rect">
            <a:avLst/>
          </a:prstGeom>
        </p:spPr>
      </p:pic>
    </p:spTree>
    <p:extLst>
      <p:ext uri="{BB962C8B-B14F-4D97-AF65-F5344CB8AC3E}">
        <p14:creationId xmlns:p14="http://schemas.microsoft.com/office/powerpoint/2010/main" val="5301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maller Content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885825"/>
            <a:ext cx="7823926" cy="847725"/>
          </a:xfrm>
        </p:spPr>
        <p:txBody>
          <a:bodyPr anchor="b" anchorCtr="0">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360000" y="1885950"/>
            <a:ext cx="7823926" cy="4019551"/>
          </a:xfrm>
        </p:spPr>
        <p:txBody>
          <a:bodyPr/>
          <a:lstStyle>
            <a:lvl1pPr marL="0" indent="0">
              <a:lnSpc>
                <a:spcPct val="100000"/>
              </a:lnSpc>
              <a:spcAft>
                <a:spcPts val="1200"/>
              </a:spcAft>
              <a:buFont typeface="Verdana" panose="020B0604030504040204" pitchFamily="34" charset="0"/>
              <a:buNone/>
              <a:defRPr sz="1400">
                <a:solidFill>
                  <a:schemeClr val="tx2"/>
                </a:solidFill>
              </a:defRPr>
            </a:lvl1pPr>
            <a:lvl2pPr marL="360000" indent="0">
              <a:buNone/>
              <a:defRPr sz="20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a:p>
            <a:pPr lvl="1"/>
            <a:r>
              <a:rPr lang="en-GB"/>
              <a:t>Second level</a:t>
            </a:r>
          </a:p>
        </p:txBody>
      </p:sp>
      <p:sp>
        <p:nvSpPr>
          <p:cNvPr id="6" name="Slide Number Placeholder 5"/>
          <p:cNvSpPr>
            <a:spLocks noGrp="1"/>
          </p:cNvSpPr>
          <p:nvPr>
            <p:ph type="sldNum" sz="quarter" idx="12"/>
          </p:nvPr>
        </p:nvSpPr>
        <p:spPr>
          <a:xfrm>
            <a:off x="360000" y="6321600"/>
            <a:ext cx="464400" cy="365125"/>
          </a:xfrm>
        </p:spPr>
        <p:txBody>
          <a:bodyPr lIns="0" tIns="0" rIns="0" bIns="0"/>
          <a:lstStyle>
            <a:lvl1pPr algn="ctr">
              <a:defRPr/>
            </a:lvl1pPr>
          </a:lstStyle>
          <a:p>
            <a:fld id="{3C15E8CC-CBA3-476E-A737-F2451AD7FD05}" type="slidenum">
              <a:rPr lang="en-GB" smtClean="0"/>
              <a:pPr/>
              <a:t>‹#›</a:t>
            </a:fld>
            <a:endParaRPr lang="en-GB" dirty="0"/>
          </a:p>
        </p:txBody>
      </p:sp>
      <p:sp>
        <p:nvSpPr>
          <p:cNvPr id="5" name="Rectangle 4"/>
          <p:cNvSpPr/>
          <p:nvPr userDrawn="1"/>
        </p:nvSpPr>
        <p:spPr>
          <a:xfrm>
            <a:off x="7217103" y="6096000"/>
            <a:ext cx="1620345" cy="621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111" y="6279219"/>
            <a:ext cx="1693333" cy="496190"/>
          </a:xfrm>
          <a:prstGeom prst="rect">
            <a:avLst/>
          </a:prstGeom>
        </p:spPr>
      </p:pic>
    </p:spTree>
    <p:extLst>
      <p:ext uri="{BB962C8B-B14F-4D97-AF65-F5344CB8AC3E}">
        <p14:creationId xmlns:p14="http://schemas.microsoft.com/office/powerpoint/2010/main" val="144872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023938"/>
            <a:ext cx="5337900" cy="4295775"/>
          </a:xfrm>
        </p:spPr>
        <p:txBody>
          <a:bodyPr/>
          <a:lstStyle/>
          <a:p>
            <a:r>
              <a:rPr lang="en-GB"/>
              <a:t>Drag picture to placeholder or click icon to add</a:t>
            </a:r>
          </a:p>
        </p:txBody>
      </p:sp>
      <p:sp>
        <p:nvSpPr>
          <p:cNvPr id="3" name="Content Placeholder 2"/>
          <p:cNvSpPr>
            <a:spLocks noGrp="1"/>
          </p:cNvSpPr>
          <p:nvPr>
            <p:ph idx="1"/>
          </p:nvPr>
        </p:nvSpPr>
        <p:spPr>
          <a:xfrm>
            <a:off x="5558699" y="2414588"/>
            <a:ext cx="2832825" cy="2905125"/>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GB"/>
              <a:t>Click to edit Master text styles</a:t>
            </a:r>
          </a:p>
        </p:txBody>
      </p:sp>
      <p:sp>
        <p:nvSpPr>
          <p:cNvPr id="6" name="Slide Number Placeholder 5"/>
          <p:cNvSpPr>
            <a:spLocks noGrp="1"/>
          </p:cNvSpPr>
          <p:nvPr>
            <p:ph type="sldNum" sz="quarter" idx="12"/>
          </p:nvPr>
        </p:nvSpPr>
        <p:spPr>
          <a:xfrm>
            <a:off x="360000" y="6321600"/>
            <a:ext cx="464400" cy="365125"/>
          </a:xfrm>
        </p:spPr>
        <p:txBody>
          <a:bodyPr lIns="0" tIns="0" rIns="0" bIns="0"/>
          <a:lstStyle>
            <a:lvl1pPr algn="ctr">
              <a:defRPr/>
            </a:lvl1pPr>
          </a:lstStyle>
          <a:p>
            <a:fld id="{3C15E8CC-CBA3-476E-A737-F2451AD7FD05}" type="slidenum">
              <a:rPr lang="en-GB" smtClean="0"/>
              <a:pPr/>
              <a:t>‹#›</a:t>
            </a:fld>
            <a:endParaRPr lang="en-GB"/>
          </a:p>
        </p:txBody>
      </p:sp>
      <p:sp>
        <p:nvSpPr>
          <p:cNvPr id="9" name="Text Placeholder 8"/>
          <p:cNvSpPr>
            <a:spLocks noGrp="1"/>
          </p:cNvSpPr>
          <p:nvPr>
            <p:ph type="body" sz="quarter" idx="14"/>
          </p:nvPr>
        </p:nvSpPr>
        <p:spPr>
          <a:xfrm>
            <a:off x="360000" y="5410200"/>
            <a:ext cx="2899500" cy="476251"/>
          </a:xfrm>
        </p:spPr>
        <p:txBody>
          <a:bodyPr lIns="90000">
            <a:normAutofit/>
          </a:bodyPr>
          <a:lstStyle>
            <a:lvl1pPr marL="0" indent="0">
              <a:lnSpc>
                <a:spcPct val="100000"/>
              </a:lnSpc>
              <a:buNone/>
              <a:defRPr sz="900" cap="all" baseline="0"/>
            </a:lvl1pPr>
          </a:lstStyle>
          <a:p>
            <a:pPr lvl="0"/>
            <a:r>
              <a:rPr lang="en-GB"/>
              <a:t>Click to edit Master text styles</a:t>
            </a:r>
          </a:p>
        </p:txBody>
      </p:sp>
      <p:sp>
        <p:nvSpPr>
          <p:cNvPr id="8" name="Rectangle 7"/>
          <p:cNvSpPr/>
          <p:nvPr userDrawn="1"/>
        </p:nvSpPr>
        <p:spPr>
          <a:xfrm>
            <a:off x="7217103" y="6096000"/>
            <a:ext cx="1620345" cy="621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rescQIPP CIC - S_We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0075" y="6430268"/>
            <a:ext cx="1407510" cy="301380"/>
          </a:xfrm>
          <a:prstGeom prst="rect">
            <a:avLst/>
          </a:prstGeom>
        </p:spPr>
      </p:pic>
      <p:pic>
        <p:nvPicPr>
          <p:cNvPr id="12" name="Picture 11" descr="PP+3@2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53111" y="6279219"/>
            <a:ext cx="1693333" cy="496190"/>
          </a:xfrm>
          <a:prstGeom prst="rect">
            <a:avLst/>
          </a:prstGeom>
        </p:spPr>
      </p:pic>
    </p:spTree>
    <p:extLst>
      <p:ext uri="{BB962C8B-B14F-4D97-AF65-F5344CB8AC3E}">
        <p14:creationId xmlns:p14="http://schemas.microsoft.com/office/powerpoint/2010/main" val="155523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6615-27F9-4D63-9B39-E253412DCE38}"/>
              </a:ext>
            </a:extLst>
          </p:cNvPr>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71141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4B21-060B-4C6D-8CFE-4BB6EE1A5E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65F6D7-3595-4553-8577-1E790E9CA1F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C4306D-12D3-452E-9DAE-F98D3766E5F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4A1C5A-E978-417D-8867-127052C7EF34}"/>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6" name="Footer Placeholder 5">
            <a:extLst>
              <a:ext uri="{FF2B5EF4-FFF2-40B4-BE49-F238E27FC236}">
                <a16:creationId xmlns:a16="http://schemas.microsoft.com/office/drawing/2014/main" id="{67D0504F-E1CB-492C-A755-8F8ADD0494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E42E25-9364-43F6-BFA6-22E274AC4494}"/>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233766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5AB8-F398-4367-9E26-5C8D2620AB7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379526E-210C-442B-A9BA-BD3C068F81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66FC04-C47B-436E-ABC4-70FB88C72EB5}"/>
              </a:ext>
            </a:extLst>
          </p:cNvPr>
          <p:cNvSpPr>
            <a:spLocks noGrp="1"/>
          </p:cNvSpPr>
          <p:nvPr>
            <p:ph type="dt" sz="half" idx="10"/>
          </p:nvPr>
        </p:nvSpPr>
        <p:spPr/>
        <p:txBody>
          <a:bodyPr/>
          <a:lstStyle/>
          <a:p>
            <a:fld id="{3C2CB4F7-E949-42C7-9ACF-BC39A3039506}" type="datetimeFigureOut">
              <a:rPr lang="en-GB" smtClean="0"/>
              <a:t>14/10/2020</a:t>
            </a:fld>
            <a:endParaRPr lang="en-GB"/>
          </a:p>
        </p:txBody>
      </p:sp>
      <p:sp>
        <p:nvSpPr>
          <p:cNvPr id="5" name="Footer Placeholder 4">
            <a:extLst>
              <a:ext uri="{FF2B5EF4-FFF2-40B4-BE49-F238E27FC236}">
                <a16:creationId xmlns:a16="http://schemas.microsoft.com/office/drawing/2014/main" id="{EA5BFF53-EA7B-4B10-8C4A-DAA227918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7C72A-EF58-4230-82F4-681EF34DEBEF}"/>
              </a:ext>
            </a:extLst>
          </p:cNvPr>
          <p:cNvSpPr>
            <a:spLocks noGrp="1"/>
          </p:cNvSpPr>
          <p:nvPr>
            <p:ph type="sldNum" sz="quarter" idx="12"/>
          </p:nvPr>
        </p:nvSpPr>
        <p:spPr/>
        <p:txBody>
          <a:bodyPr/>
          <a:lstStyle/>
          <a:p>
            <a:fld id="{6AF7A1B9-6986-4B99-B9A9-00021CF7AF05}" type="slidenum">
              <a:rPr lang="en-GB" smtClean="0"/>
              <a:t>‹#›</a:t>
            </a:fld>
            <a:endParaRPr lang="en-GB"/>
          </a:p>
        </p:txBody>
      </p:sp>
    </p:spTree>
    <p:extLst>
      <p:ext uri="{BB962C8B-B14F-4D97-AF65-F5344CB8AC3E}">
        <p14:creationId xmlns:p14="http://schemas.microsoft.com/office/powerpoint/2010/main" val="253853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304924"/>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60000" y="2809875"/>
            <a:ext cx="7886700" cy="33670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60000" y="6321600"/>
            <a:ext cx="464400" cy="365125"/>
          </a:xfrm>
          <a:prstGeom prst="rect">
            <a:avLst/>
          </a:prstGeom>
        </p:spPr>
        <p:txBody>
          <a:bodyPr vert="horz" lIns="0" tIns="0" rIns="0" bIns="0" rtlCol="0" anchor="ctr"/>
          <a:lstStyle>
            <a:lvl1pPr algn="ctr">
              <a:defRPr sz="1000" b="1">
                <a:solidFill>
                  <a:schemeClr val="tx1">
                    <a:tint val="75000"/>
                  </a:schemeClr>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353082103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9" r:id="rId3"/>
    <p:sldLayoutId id="2147483662" r:id="rId4"/>
    <p:sldLayoutId id="2147483673" r:id="rId5"/>
    <p:sldLayoutId id="2147483676" r:id="rId6"/>
    <p:sldLayoutId id="2147483680" r:id="rId7"/>
    <p:sldLayoutId id="2147483694" r:id="rId8"/>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BEEDA-34BA-4C30-88E2-201269AA245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BE411E-B0A9-4195-BFB6-A3FC4AC96D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FD2E3-2B96-4297-AD22-5B208A0B191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2CB4F7-E949-42C7-9ACF-BC39A3039506}" type="datetimeFigureOut">
              <a:rPr lang="en-GB" smtClean="0"/>
              <a:t>14/10/2020</a:t>
            </a:fld>
            <a:endParaRPr lang="en-GB"/>
          </a:p>
        </p:txBody>
      </p:sp>
      <p:sp>
        <p:nvSpPr>
          <p:cNvPr id="5" name="Footer Placeholder 4">
            <a:extLst>
              <a:ext uri="{FF2B5EF4-FFF2-40B4-BE49-F238E27FC236}">
                <a16:creationId xmlns:a16="http://schemas.microsoft.com/office/drawing/2014/main" id="{DBBC6D3D-CA19-454D-8F5D-6FBD0E16EC7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F60DF3-7054-4769-8F83-B75D7FC3B5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F7A1B9-6986-4B99-B9A9-00021CF7AF05}" type="slidenum">
              <a:rPr lang="en-GB" smtClean="0"/>
              <a:t>‹#›</a:t>
            </a:fld>
            <a:endParaRPr lang="en-GB"/>
          </a:p>
        </p:txBody>
      </p:sp>
    </p:spTree>
    <p:extLst>
      <p:ext uri="{BB962C8B-B14F-4D97-AF65-F5344CB8AC3E}">
        <p14:creationId xmlns:p14="http://schemas.microsoft.com/office/powerpoint/2010/main" val="7595577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3399/bjgp18X697097"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2800" dirty="0"/>
              <a:t>Practice Plus Agenda July 2020</a:t>
            </a:r>
            <a:endParaRPr lang="en-GB" dirty="0"/>
          </a:p>
        </p:txBody>
      </p:sp>
      <p:sp>
        <p:nvSpPr>
          <p:cNvPr id="8" name="Content Placeholder 7"/>
          <p:cNvSpPr>
            <a:spLocks noGrp="1"/>
          </p:cNvSpPr>
          <p:nvPr>
            <p:ph idx="1"/>
          </p:nvPr>
        </p:nvSpPr>
        <p:spPr/>
        <p:txBody>
          <a:bodyPr>
            <a:normAutofit fontScale="92500" lnSpcReduction="20000"/>
          </a:bodyPr>
          <a:lstStyle/>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12.45</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Welcome , introduction and reflections following June Webinar </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STOP, THINK, RE-FOCUS</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Non-Clinical Resource: UK Survey on Pharmacy services in primary care </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Steve Williams </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12.55</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Why and how we can all best use the Polypharmacy Prescribing Comparators to aid Structured Medication Review (SMR) patient selection</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(including Q&amp;A for 10 mins)</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Clare Howard </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1.25</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Demand and capacity to meet the NHS Direct Enhanced Service (DES) specification for SMRs</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How in time you </a:t>
            </a:r>
            <a:r>
              <a:rPr lang="en-GB" sz="1400" b="1" i="0" u="none" strike="noStrike" kern="1200" dirty="0">
                <a:solidFill>
                  <a:srgbClr val="000000"/>
                </a:solidFill>
                <a:effectLst/>
                <a:latin typeface="+mj-lt"/>
                <a:ea typeface="Verdana" panose="020B0604030504040204" pitchFamily="34" charset="0"/>
                <a:cs typeface="Times New Roman" panose="02020603050405020304" pitchFamily="18" charset="0"/>
              </a:rPr>
              <a:t>could</a:t>
            </a: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 link SMRs with long term condition QOF reviews</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Steve Williams</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1.40</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Plans for future </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PrescQIPP Webinar Patient centred SMRs - Prof Nina Barnett 27</a:t>
            </a:r>
            <a:r>
              <a:rPr lang="en-GB" sz="1400" b="0" i="0" u="none" strike="noStrike" kern="1200" baseline="30000" dirty="0">
                <a:solidFill>
                  <a:srgbClr val="000000"/>
                </a:solidFill>
                <a:effectLst/>
                <a:latin typeface="+mj-lt"/>
                <a:ea typeface="Verdana" panose="020B0604030504040204" pitchFamily="34" charset="0"/>
                <a:cs typeface="Times New Roman" panose="02020603050405020304" pitchFamily="18" charset="0"/>
              </a:rPr>
              <a:t>th</a:t>
            </a: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 July</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Salford medication safety dashboard</a:t>
            </a:r>
            <a:r>
              <a:rPr lang="en-US" sz="1400" b="0" i="0" u="none" strike="noStrike" kern="1200" dirty="0">
                <a:solidFill>
                  <a:srgbClr val="000000"/>
                </a:solidFill>
                <a:effectLst/>
                <a:latin typeface="+mj-lt"/>
                <a:ea typeface="Verdana" panose="020B0604030504040204" pitchFamily="34" charset="0"/>
                <a:cs typeface="Times New Roman" panose="02020603050405020304" pitchFamily="18" charset="0"/>
              </a:rPr>
              <a:t>- </a:t>
            </a: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Prof Darren Ashcroft and Asthma focus Aug 19</a:t>
            </a:r>
            <a:r>
              <a:rPr lang="en-GB" sz="1400" b="0" i="0" u="none" strike="noStrike" kern="1200" baseline="30000" dirty="0">
                <a:solidFill>
                  <a:srgbClr val="000000"/>
                </a:solidFill>
                <a:effectLst/>
                <a:latin typeface="+mj-lt"/>
                <a:ea typeface="Verdana" panose="020B0604030504040204" pitchFamily="34" charset="0"/>
                <a:cs typeface="Times New Roman" panose="02020603050405020304" pitchFamily="18" charset="0"/>
              </a:rPr>
              <a:t>th</a:t>
            </a: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 </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“Slack” platform as the online chat forum</a:t>
            </a:r>
            <a:endParaRPr lang="en-GB" sz="1400" b="0" i="0" u="none" strike="noStrike" dirty="0">
              <a:effectLst/>
              <a:latin typeface="+mj-lt"/>
            </a:endParaRPr>
          </a:p>
          <a:p>
            <a:pPr marL="0" algn="l" rtl="0" eaLnBrk="1" fontAlgn="t"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Share point access for members   </a:t>
            </a:r>
            <a:endParaRPr lang="en-GB" sz="1400" b="0" i="0" u="none" strike="noStrike" dirty="0">
              <a:effectLst/>
              <a:latin typeface="+mj-lt"/>
            </a:endParaRPr>
          </a:p>
          <a:p>
            <a:pPr marL="0" marR="0" indent="0" algn="l" rtl="0" eaLnBrk="1" fontAlgn="auto" latinLnBrk="0" hangingPunct="1">
              <a:lnSpc>
                <a:spcPct val="107000"/>
              </a:lnSpc>
              <a:spcBef>
                <a:spcPts val="0"/>
              </a:spcBef>
              <a:spcAft>
                <a:spcPts val="0"/>
              </a:spcAft>
            </a:pPr>
            <a:r>
              <a:rPr lang="en-GB" sz="1400" b="0" i="0" u="none" strike="noStrike" kern="1200" dirty="0">
                <a:solidFill>
                  <a:srgbClr val="000000"/>
                </a:solidFill>
                <a:effectLst/>
                <a:latin typeface="+mj-lt"/>
                <a:ea typeface="Verdana" panose="020B0604030504040204" pitchFamily="34" charset="0"/>
                <a:cs typeface="Times New Roman" panose="02020603050405020304" pitchFamily="18" charset="0"/>
              </a:rPr>
              <a:t>Steve Williams</a:t>
            </a:r>
            <a:endParaRPr lang="en-GB" sz="1400" b="0" i="0" u="none" strike="noStrike" dirty="0">
              <a:effectLst/>
              <a:latin typeface="+mj-lt"/>
            </a:endParaRPr>
          </a:p>
          <a:p>
            <a:endParaRPr lang="en-GB" dirty="0"/>
          </a:p>
        </p:txBody>
      </p:sp>
      <p:sp>
        <p:nvSpPr>
          <p:cNvPr id="5" name="Slide Number Placeholder 4"/>
          <p:cNvSpPr>
            <a:spLocks noGrp="1"/>
          </p:cNvSpPr>
          <p:nvPr>
            <p:ph type="sldNum" sz="quarter" idx="12"/>
          </p:nvPr>
        </p:nvSpPr>
        <p:spPr/>
        <p:txBody>
          <a:bodyPr/>
          <a:lstStyle/>
          <a:p>
            <a:fld id="{3C15E8CC-CBA3-476E-A737-F2451AD7FD05}" type="slidenum">
              <a:rPr lang="en-GB" smtClean="0"/>
              <a:pPr/>
              <a:t>1</a:t>
            </a:fld>
            <a:endParaRPr lang="en-GB"/>
          </a:p>
        </p:txBody>
      </p:sp>
    </p:spTree>
    <p:extLst>
      <p:ext uri="{BB962C8B-B14F-4D97-AF65-F5344CB8AC3E}">
        <p14:creationId xmlns:p14="http://schemas.microsoft.com/office/powerpoint/2010/main" val="32380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9601348-3FD4-4CD0-ACB7-AFBCA4735F89}"/>
              </a:ext>
            </a:extLst>
          </p:cNvPr>
          <p:cNvSpPr txBox="1">
            <a:spLocks noChangeArrowheads="1"/>
          </p:cNvSpPr>
          <p:nvPr/>
        </p:nvSpPr>
        <p:spPr bwMode="auto">
          <a:xfrm>
            <a:off x="2088357" y="971550"/>
            <a:ext cx="5399485" cy="196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25"/>
              <a:t>Pharmacy services and role development in UK general practice: a cross‐sectional survey</a:t>
            </a:r>
          </a:p>
        </p:txBody>
      </p:sp>
      <p:sp>
        <p:nvSpPr>
          <p:cNvPr id="3074" name="AutoShape 2">
            <a:extLst>
              <a:ext uri="{FF2B5EF4-FFF2-40B4-BE49-F238E27FC236}">
                <a16:creationId xmlns:a16="http://schemas.microsoft.com/office/drawing/2014/main" id="{FDABB623-3566-49F9-B8AC-CD5B5851F69A}"/>
              </a:ext>
            </a:extLst>
          </p:cNvPr>
          <p:cNvSpPr>
            <a:spLocks noChangeAspect="1" noChangeArrowheads="1"/>
          </p:cNvSpPr>
          <p:nvPr/>
        </p:nvSpPr>
        <p:spPr bwMode="auto">
          <a:xfrm>
            <a:off x="4837510" y="971550"/>
            <a:ext cx="2752725" cy="26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3075" name="Text Box 3">
            <a:extLst>
              <a:ext uri="{FF2B5EF4-FFF2-40B4-BE49-F238E27FC236}">
                <a16:creationId xmlns:a16="http://schemas.microsoft.com/office/drawing/2014/main" id="{F030734D-AFB4-4B3C-9771-132A6422D25D}"/>
              </a:ext>
            </a:extLst>
          </p:cNvPr>
          <p:cNvSpPr txBox="1">
            <a:spLocks noChangeArrowheads="1"/>
          </p:cNvSpPr>
          <p:nvPr/>
        </p:nvSpPr>
        <p:spPr bwMode="auto">
          <a:xfrm>
            <a:off x="1413272" y="5619750"/>
            <a:ext cx="648057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600" b="1" dirty="0">
                <a:solidFill>
                  <a:srgbClr val="0054A6"/>
                </a:solidFill>
              </a:rPr>
              <a:t>International Journal of Pharmacy Practice, First published: 05 July 2020, DOI: (10.1111/ijpp.12653) </a:t>
            </a:r>
          </a:p>
        </p:txBody>
      </p:sp>
      <p:pic>
        <p:nvPicPr>
          <p:cNvPr id="3076" name="Picture 4">
            <a:extLst>
              <a:ext uri="{FF2B5EF4-FFF2-40B4-BE49-F238E27FC236}">
                <a16:creationId xmlns:a16="http://schemas.microsoft.com/office/drawing/2014/main" id="{4CFA0E7C-C795-4B95-B722-0BADA0A4B0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428750"/>
            <a:ext cx="6264696" cy="39984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13DC4-24F1-4159-BD6C-109ED1157AC3}"/>
              </a:ext>
            </a:extLst>
          </p:cNvPr>
          <p:cNvPicPr>
            <a:picLocks noChangeAspect="1"/>
          </p:cNvPicPr>
          <p:nvPr/>
        </p:nvPicPr>
        <p:blipFill rotWithShape="1">
          <a:blip r:embed="rId3"/>
          <a:srcRect t="6276"/>
          <a:stretch/>
        </p:blipFill>
        <p:spPr>
          <a:xfrm>
            <a:off x="1143000" y="2170485"/>
            <a:ext cx="6858000" cy="1071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CEFDD425-9121-4F25-9AB5-86241739DFEC}"/>
              </a:ext>
            </a:extLst>
          </p:cNvPr>
          <p:cNvSpPr/>
          <p:nvPr/>
        </p:nvSpPr>
        <p:spPr>
          <a:xfrm>
            <a:off x="1747284" y="3429000"/>
            <a:ext cx="6253716" cy="3762568"/>
          </a:xfrm>
          <a:prstGeom prst="rect">
            <a:avLst/>
          </a:prstGeom>
        </p:spPr>
        <p:txBody>
          <a:bodyPr wrap="square">
            <a:spAutoFit/>
          </a:bodyPr>
          <a:lstStyle/>
          <a:p>
            <a:pPr algn="r" defTabSz="685800"/>
            <a:r>
              <a:rPr lang="en-GB" sz="2400" b="1" dirty="0">
                <a:solidFill>
                  <a:srgbClr val="5B9BD5">
                    <a:lumMod val="50000"/>
                  </a:srgbClr>
                </a:solidFill>
                <a:latin typeface="Calibri" panose="020F0502020204030204"/>
              </a:rPr>
              <a:t>Polypharmacy Prescribing Comparators </a:t>
            </a:r>
          </a:p>
          <a:p>
            <a:pPr algn="r" defTabSz="685800"/>
            <a:r>
              <a:rPr lang="en-GB" sz="2400" b="1" dirty="0">
                <a:solidFill>
                  <a:srgbClr val="E9552D"/>
                </a:solidFill>
                <a:effectLst>
                  <a:outerShdw blurRad="50800" dist="38100" dir="2700000" algn="tl" rotWithShape="0">
                    <a:prstClr val="black">
                      <a:alpha val="40000"/>
                    </a:prstClr>
                  </a:outerShdw>
                </a:effectLst>
                <a:latin typeface="Calibri Light" panose="020F0302020204030204"/>
              </a:rPr>
              <a:t>Transforming the way GPs, PCNs and CCGs use data to find people at risk from harm from polypharmacy and reduce that harm.  </a:t>
            </a:r>
          </a:p>
          <a:p>
            <a:pPr algn="r" defTabSz="685800"/>
            <a:r>
              <a:rPr lang="en-GB" sz="2400" b="1" dirty="0" err="1">
                <a:solidFill>
                  <a:srgbClr val="5B9BD5">
                    <a:lumMod val="50000"/>
                  </a:srgbClr>
                </a:solidFill>
                <a:latin typeface="Calibri" panose="020F0502020204030204"/>
              </a:rPr>
              <a:t>Medicines.Optimisation@wessexahsn.net</a:t>
            </a:r>
            <a:endParaRPr lang="en-GB" sz="2400" b="1" dirty="0">
              <a:solidFill>
                <a:srgbClr val="5B9BD5">
                  <a:lumMod val="50000"/>
                </a:srgbClr>
              </a:solidFill>
              <a:latin typeface="Calibri" panose="020F0502020204030204"/>
            </a:endParaRPr>
          </a:p>
          <a:p>
            <a:pPr algn="r" defTabSz="685800"/>
            <a:endParaRPr lang="en-GB" sz="1350" b="1" dirty="0">
              <a:solidFill>
                <a:srgbClr val="5B9BD5">
                  <a:lumMod val="50000"/>
                </a:srgbClr>
              </a:solidFill>
              <a:latin typeface="Calibri" panose="020F0502020204030204"/>
            </a:endParaRPr>
          </a:p>
          <a:p>
            <a:pPr algn="r" defTabSz="685800"/>
            <a:endParaRPr lang="en-GB" sz="1350" b="1" dirty="0">
              <a:solidFill>
                <a:srgbClr val="5B9BD5">
                  <a:lumMod val="50000"/>
                </a:srgbClr>
              </a:solidFill>
              <a:latin typeface="Calibri" panose="020F0502020204030204"/>
            </a:endParaRPr>
          </a:p>
          <a:p>
            <a:pPr algn="r" defTabSz="685800"/>
            <a:endParaRPr lang="en-GB" sz="1350" b="1" dirty="0">
              <a:solidFill>
                <a:srgbClr val="5B9BD5">
                  <a:lumMod val="50000"/>
                </a:srgbClr>
              </a:solidFill>
              <a:latin typeface="Calibri" panose="020F0502020204030204"/>
            </a:endParaRPr>
          </a:p>
          <a:p>
            <a:pPr algn="r" defTabSz="685800"/>
            <a:endParaRPr lang="en-GB" sz="1350" b="1" dirty="0">
              <a:solidFill>
                <a:srgbClr val="5B9BD5">
                  <a:lumMod val="50000"/>
                </a:srgbClr>
              </a:solidFill>
              <a:latin typeface="Calibri" panose="020F0502020204030204"/>
            </a:endParaRPr>
          </a:p>
          <a:p>
            <a:pPr algn="r" defTabSz="685800"/>
            <a:endParaRPr lang="en-GB" sz="1350" b="1" dirty="0">
              <a:solidFill>
                <a:srgbClr val="5B9BD5">
                  <a:lumMod val="50000"/>
                </a:srgbClr>
              </a:solidFill>
              <a:latin typeface="Calibri" panose="020F0502020204030204"/>
            </a:endParaRPr>
          </a:p>
          <a:p>
            <a:pPr algn="r" defTabSz="685800"/>
            <a:endParaRPr lang="en-GB" sz="1350" b="1" dirty="0">
              <a:solidFill>
                <a:srgbClr val="5B9BD5">
                  <a:lumMod val="50000"/>
                </a:srgbClr>
              </a:solidFill>
              <a:latin typeface="Calibri" panose="020F0502020204030204"/>
            </a:endParaRPr>
          </a:p>
          <a:p>
            <a:pPr algn="r" defTabSz="685800"/>
            <a:r>
              <a:rPr lang="en-GB" sz="1350" b="1" dirty="0">
                <a:solidFill>
                  <a:srgbClr val="5B9BD5">
                    <a:lumMod val="50000"/>
                  </a:srgbClr>
                </a:solidFill>
                <a:latin typeface="Calibri" panose="020F0502020204030204"/>
              </a:rPr>
              <a:t>September 2019</a:t>
            </a:r>
          </a:p>
          <a:p>
            <a:pPr algn="r" defTabSz="685800"/>
            <a:endParaRPr lang="en-GB" sz="2400" b="1" dirty="0">
              <a:solidFill>
                <a:srgbClr val="5B9BD5">
                  <a:lumMod val="50000"/>
                </a:srgbClr>
              </a:solidFill>
              <a:latin typeface="Calibri" panose="020F0502020204030204"/>
            </a:endParaRPr>
          </a:p>
        </p:txBody>
      </p:sp>
      <p:sp>
        <p:nvSpPr>
          <p:cNvPr id="3" name="TextBox 2">
            <a:extLst>
              <a:ext uri="{FF2B5EF4-FFF2-40B4-BE49-F238E27FC236}">
                <a16:creationId xmlns:a16="http://schemas.microsoft.com/office/drawing/2014/main" id="{B843C33B-18A0-D148-9DF7-95ECCEE6A155}"/>
              </a:ext>
            </a:extLst>
          </p:cNvPr>
          <p:cNvSpPr txBox="1"/>
          <p:nvPr/>
        </p:nvSpPr>
        <p:spPr>
          <a:xfrm>
            <a:off x="5203660" y="5441281"/>
            <a:ext cx="2490536"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Clare Howard FFRPS </a:t>
            </a:r>
            <a:r>
              <a:rPr lang="en-US" sz="1350" dirty="0" err="1">
                <a:solidFill>
                  <a:prstClr val="black"/>
                </a:solidFill>
                <a:latin typeface="Calibri" panose="020F0502020204030204"/>
              </a:rPr>
              <a:t>FRPharmS</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848990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142ED9-0A5E-3E4C-B28A-B2D079299C75}"/>
              </a:ext>
            </a:extLst>
          </p:cNvPr>
          <p:cNvSpPr txBox="1"/>
          <p:nvPr/>
        </p:nvSpPr>
        <p:spPr>
          <a:xfrm>
            <a:off x="1187714" y="1438027"/>
            <a:ext cx="4792532" cy="507831"/>
          </a:xfrm>
          <a:prstGeom prst="rect">
            <a:avLst/>
          </a:prstGeom>
          <a:noFill/>
        </p:spPr>
        <p:txBody>
          <a:bodyPr wrap="square" rtlCol="0">
            <a:spAutoFit/>
          </a:bodyPr>
          <a:lstStyle/>
          <a:p>
            <a:r>
              <a:rPr lang="en-US" sz="1350" dirty="0">
                <a:solidFill>
                  <a:schemeClr val="accent5">
                    <a:lumMod val="50000"/>
                  </a:schemeClr>
                </a:solidFill>
              </a:rPr>
              <a:t>Comparing data from before we published the tool to June 2019 we can show…</a:t>
            </a:r>
          </a:p>
        </p:txBody>
      </p:sp>
      <p:sp>
        <p:nvSpPr>
          <p:cNvPr id="3" name="Rectangle 2">
            <a:extLst>
              <a:ext uri="{FF2B5EF4-FFF2-40B4-BE49-F238E27FC236}">
                <a16:creationId xmlns:a16="http://schemas.microsoft.com/office/drawing/2014/main" id="{3C34D32F-FF77-2947-89E3-92D6D26AEF98}"/>
              </a:ext>
            </a:extLst>
          </p:cNvPr>
          <p:cNvSpPr/>
          <p:nvPr/>
        </p:nvSpPr>
        <p:spPr>
          <a:xfrm>
            <a:off x="869532" y="957095"/>
            <a:ext cx="3818660" cy="461665"/>
          </a:xfrm>
          <a:prstGeom prst="rect">
            <a:avLst/>
          </a:prstGeom>
        </p:spPr>
        <p:txBody>
          <a:bodyPr wrap="square">
            <a:spAutoFit/>
          </a:bodyPr>
          <a:lstStyle/>
          <a:p>
            <a:pPr marL="342891" lvl="1"/>
            <a:r>
              <a:rPr lang="en-GB" sz="2400" b="1" dirty="0">
                <a:solidFill>
                  <a:srgbClr val="F79646">
                    <a:lumMod val="75000"/>
                  </a:srgbClr>
                </a:solidFill>
                <a:effectLst>
                  <a:outerShdw blurRad="38100" dist="38100" dir="2700000" algn="tl">
                    <a:srgbClr val="000000">
                      <a:alpha val="43137"/>
                    </a:srgbClr>
                  </a:outerShdw>
                </a:effectLst>
                <a:latin typeface="+mj-lt"/>
                <a:ea typeface="Verdana" panose="020B0604030504040204" pitchFamily="34" charset="0"/>
              </a:rPr>
              <a:t>What about patients?</a:t>
            </a:r>
          </a:p>
        </p:txBody>
      </p:sp>
      <p:grpSp>
        <p:nvGrpSpPr>
          <p:cNvPr id="8" name="Group 7">
            <a:extLst>
              <a:ext uri="{FF2B5EF4-FFF2-40B4-BE49-F238E27FC236}">
                <a16:creationId xmlns:a16="http://schemas.microsoft.com/office/drawing/2014/main" id="{7B1308EB-2C8C-4B30-B857-F15AE291855D}"/>
              </a:ext>
            </a:extLst>
          </p:cNvPr>
          <p:cNvGrpSpPr/>
          <p:nvPr/>
        </p:nvGrpSpPr>
        <p:grpSpPr>
          <a:xfrm>
            <a:off x="3011337" y="4421168"/>
            <a:ext cx="1808683" cy="1553135"/>
            <a:chOff x="2491114" y="5037115"/>
            <a:chExt cx="2411577" cy="2070847"/>
          </a:xfrm>
        </p:grpSpPr>
        <p:sp>
          <p:nvSpPr>
            <p:cNvPr id="4" name="Rectangle 3">
              <a:extLst>
                <a:ext uri="{FF2B5EF4-FFF2-40B4-BE49-F238E27FC236}">
                  <a16:creationId xmlns:a16="http://schemas.microsoft.com/office/drawing/2014/main" id="{E6D69A5E-5D7E-7949-AED5-20A6493CC826}"/>
                </a:ext>
              </a:extLst>
            </p:cNvPr>
            <p:cNvSpPr/>
            <p:nvPr/>
          </p:nvSpPr>
          <p:spPr>
            <a:xfrm>
              <a:off x="2491114" y="5037115"/>
              <a:ext cx="2411577" cy="2070847"/>
            </a:xfrm>
            <a:prstGeom prst="rect">
              <a:avLst/>
            </a:prstGeom>
            <a:solidFill>
              <a:schemeClr val="bg1"/>
            </a:solidFill>
            <a:ln>
              <a:solidFill>
                <a:srgbClr val="E9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5">
                    <a:lumMod val="50000"/>
                  </a:schemeClr>
                </a:buClr>
              </a:pPr>
              <a:endParaRPr lang="en-GB" sz="1050" dirty="0">
                <a:solidFill>
                  <a:srgbClr val="2C6170"/>
                </a:solidFill>
              </a:endParaRPr>
            </a:p>
            <a:p>
              <a:pPr lvl="0" algn="ctr">
                <a:buClr>
                  <a:schemeClr val="accent5">
                    <a:lumMod val="50000"/>
                  </a:schemeClr>
                </a:buClr>
              </a:pPr>
              <a:endParaRPr lang="en-GB" sz="1050" dirty="0">
                <a:solidFill>
                  <a:srgbClr val="2C6170"/>
                </a:solidFill>
              </a:endParaRPr>
            </a:p>
            <a:p>
              <a:pPr lvl="0" algn="ctr">
                <a:buClr>
                  <a:schemeClr val="accent5">
                    <a:lumMod val="50000"/>
                  </a:schemeClr>
                </a:buClr>
              </a:pPr>
              <a:r>
                <a:rPr lang="en-GB" sz="1050" dirty="0">
                  <a:solidFill>
                    <a:srgbClr val="2C6170"/>
                  </a:solidFill>
                </a:rPr>
                <a:t>Percentage of older patients prescribed medicines </a:t>
              </a:r>
              <a:r>
                <a:rPr lang="en-GB" sz="1050" b="1" dirty="0">
                  <a:solidFill>
                    <a:srgbClr val="2C6170"/>
                  </a:solidFill>
                </a:rPr>
                <a:t>likely to cause Acute Kidney Injury </a:t>
              </a:r>
              <a:r>
                <a:rPr lang="en-GB" sz="1050" dirty="0">
                  <a:solidFill>
                    <a:srgbClr val="2C6170"/>
                  </a:solidFill>
                </a:rPr>
                <a:t>(DAMN Drugs)</a:t>
              </a:r>
            </a:p>
          </p:txBody>
        </p:sp>
        <p:pic>
          <p:nvPicPr>
            <p:cNvPr id="5" name="Picture 4" descr="Image result for icon kidney">
              <a:extLst>
                <a:ext uri="{FF2B5EF4-FFF2-40B4-BE49-F238E27FC236}">
                  <a16:creationId xmlns:a16="http://schemas.microsoft.com/office/drawing/2014/main" id="{CE9C2504-FB64-2844-9258-0843AD359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243" y="5130088"/>
              <a:ext cx="758620" cy="75862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1C2E6273-8CE1-AE41-A0A1-7454DF81CA11}"/>
              </a:ext>
            </a:extLst>
          </p:cNvPr>
          <p:cNvSpPr txBox="1"/>
          <p:nvPr/>
        </p:nvSpPr>
        <p:spPr>
          <a:xfrm>
            <a:off x="3010367" y="2030496"/>
            <a:ext cx="1808683" cy="2585323"/>
          </a:xfrm>
          <a:prstGeom prst="rect">
            <a:avLst/>
          </a:prstGeom>
          <a:noFill/>
          <a:ln w="28575">
            <a:solidFill>
              <a:srgbClr val="E9552D"/>
            </a:solidFill>
          </a:ln>
        </p:spPr>
        <p:txBody>
          <a:bodyPr wrap="square" rtlCol="0">
            <a:spAutoFit/>
          </a:bodyPr>
          <a:lstStyle/>
          <a:p>
            <a:r>
              <a:rPr lang="en-US" sz="1350" b="1" dirty="0">
                <a:solidFill>
                  <a:schemeClr val="accent5">
                    <a:lumMod val="50000"/>
                  </a:schemeClr>
                </a:solidFill>
              </a:rPr>
              <a:t>58,300 fewer patients </a:t>
            </a:r>
            <a:r>
              <a:rPr lang="en-GB" sz="1350" dirty="0">
                <a:solidFill>
                  <a:schemeClr val="accent5">
                    <a:lumMod val="50000"/>
                  </a:schemeClr>
                </a:solidFill>
              </a:rPr>
              <a:t>prescribed two or more unique medicines likely to cause kidney injury (DAMN medicines)</a:t>
            </a:r>
            <a:r>
              <a:rPr lang="en-US" sz="1350" dirty="0">
                <a:solidFill>
                  <a:schemeClr val="accent5">
                    <a:lumMod val="50000"/>
                  </a:schemeClr>
                </a:solidFill>
              </a:rPr>
              <a:t> </a:t>
            </a:r>
          </a:p>
          <a:p>
            <a:r>
              <a:rPr lang="en-US" sz="1350" dirty="0">
                <a:solidFill>
                  <a:schemeClr val="accent5">
                    <a:lumMod val="50000"/>
                  </a:schemeClr>
                </a:solidFill>
              </a:rPr>
              <a:t>And </a:t>
            </a:r>
            <a:r>
              <a:rPr lang="en-US" sz="1350" b="1" dirty="0">
                <a:solidFill>
                  <a:schemeClr val="accent5">
                    <a:lumMod val="50000"/>
                  </a:schemeClr>
                </a:solidFill>
              </a:rPr>
              <a:t>25,900 fewer </a:t>
            </a:r>
            <a:r>
              <a:rPr lang="en-GB" sz="1350" b="1" dirty="0">
                <a:solidFill>
                  <a:schemeClr val="accent5">
                    <a:lumMod val="50000"/>
                  </a:schemeClr>
                </a:solidFill>
              </a:rPr>
              <a:t>patients </a:t>
            </a:r>
            <a:r>
              <a:rPr lang="en-GB" sz="1350" dirty="0">
                <a:solidFill>
                  <a:schemeClr val="accent5">
                    <a:lumMod val="50000"/>
                  </a:schemeClr>
                </a:solidFill>
              </a:rPr>
              <a:t>prescribed a NSAID and one or more other unique medicines likely to cause kidney injury </a:t>
            </a:r>
            <a:endParaRPr lang="en-US" sz="1350" dirty="0">
              <a:solidFill>
                <a:schemeClr val="accent5">
                  <a:lumMod val="50000"/>
                </a:schemeClr>
              </a:solidFill>
            </a:endParaRPr>
          </a:p>
        </p:txBody>
      </p:sp>
      <p:sp>
        <p:nvSpPr>
          <p:cNvPr id="9" name="Rectangle 8">
            <a:extLst>
              <a:ext uri="{FF2B5EF4-FFF2-40B4-BE49-F238E27FC236}">
                <a16:creationId xmlns:a16="http://schemas.microsoft.com/office/drawing/2014/main" id="{61BBAA4F-2CBC-CF42-91E7-5657E96AA225}"/>
              </a:ext>
            </a:extLst>
          </p:cNvPr>
          <p:cNvSpPr/>
          <p:nvPr/>
        </p:nvSpPr>
        <p:spPr>
          <a:xfrm>
            <a:off x="1187714" y="4414877"/>
            <a:ext cx="1771406" cy="1542191"/>
          </a:xfrm>
          <a:prstGeom prst="rect">
            <a:avLst/>
          </a:prstGeom>
          <a:solidFill>
            <a:schemeClr val="bg1"/>
          </a:solidFill>
          <a:ln>
            <a:solidFill>
              <a:srgbClr val="E9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5">
                  <a:lumMod val="50000"/>
                </a:schemeClr>
              </a:buClr>
            </a:pPr>
            <a:endParaRPr lang="en-GB" sz="1050" dirty="0">
              <a:solidFill>
                <a:srgbClr val="2C6170"/>
              </a:solidFill>
            </a:endParaRPr>
          </a:p>
          <a:p>
            <a:pPr lvl="0" algn="ctr">
              <a:buClr>
                <a:schemeClr val="accent5">
                  <a:lumMod val="50000"/>
                </a:schemeClr>
              </a:buClr>
            </a:pPr>
            <a:endParaRPr lang="en-GB" sz="1050" dirty="0">
              <a:solidFill>
                <a:srgbClr val="2C6170"/>
              </a:solidFill>
            </a:endParaRPr>
          </a:p>
          <a:p>
            <a:pPr lvl="0" algn="ctr">
              <a:buClr>
                <a:schemeClr val="accent5">
                  <a:lumMod val="50000"/>
                </a:schemeClr>
              </a:buClr>
            </a:pPr>
            <a:endParaRPr lang="en-GB" sz="1050" dirty="0">
              <a:solidFill>
                <a:srgbClr val="2C6170"/>
              </a:solidFill>
            </a:endParaRPr>
          </a:p>
          <a:p>
            <a:pPr lvl="0" algn="ctr">
              <a:buClr>
                <a:schemeClr val="accent5">
                  <a:lumMod val="50000"/>
                </a:schemeClr>
              </a:buClr>
            </a:pPr>
            <a:r>
              <a:rPr lang="en-GB" sz="1050" dirty="0">
                <a:solidFill>
                  <a:srgbClr val="2C6170"/>
                </a:solidFill>
              </a:rPr>
              <a:t>Percentage of patients medicines, </a:t>
            </a:r>
            <a:r>
              <a:rPr lang="en-GB" sz="1050" b="1" dirty="0">
                <a:solidFill>
                  <a:srgbClr val="2C6170"/>
                </a:solidFill>
              </a:rPr>
              <a:t>10 or more </a:t>
            </a:r>
            <a:r>
              <a:rPr lang="en-GB" sz="1050" dirty="0">
                <a:solidFill>
                  <a:srgbClr val="2C6170"/>
                </a:solidFill>
              </a:rPr>
              <a:t>unique medicines, </a:t>
            </a:r>
          </a:p>
        </p:txBody>
      </p:sp>
      <p:sp>
        <p:nvSpPr>
          <p:cNvPr id="10" name="Oval 9">
            <a:extLst>
              <a:ext uri="{FF2B5EF4-FFF2-40B4-BE49-F238E27FC236}">
                <a16:creationId xmlns:a16="http://schemas.microsoft.com/office/drawing/2014/main" id="{C6ADDB47-0753-F547-A266-705C71902708}"/>
              </a:ext>
            </a:extLst>
          </p:cNvPr>
          <p:cNvSpPr/>
          <p:nvPr/>
        </p:nvSpPr>
        <p:spPr>
          <a:xfrm>
            <a:off x="1772261" y="4469636"/>
            <a:ext cx="568965" cy="598907"/>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0A8FE229-1134-B548-B0AB-9F6567AC1CC2}"/>
              </a:ext>
            </a:extLst>
          </p:cNvPr>
          <p:cNvSpPr txBox="1"/>
          <p:nvPr/>
        </p:nvSpPr>
        <p:spPr>
          <a:xfrm>
            <a:off x="1191645" y="3472279"/>
            <a:ext cx="1771406" cy="923330"/>
          </a:xfrm>
          <a:prstGeom prst="rect">
            <a:avLst/>
          </a:prstGeom>
          <a:noFill/>
          <a:ln w="34925">
            <a:solidFill>
              <a:srgbClr val="E9552D"/>
            </a:solidFill>
          </a:ln>
        </p:spPr>
        <p:txBody>
          <a:bodyPr wrap="square" rtlCol="0">
            <a:spAutoFit/>
          </a:bodyPr>
          <a:lstStyle/>
          <a:p>
            <a:r>
              <a:rPr lang="en-US" sz="1350" b="1" dirty="0">
                <a:solidFill>
                  <a:schemeClr val="accent5">
                    <a:lumMod val="50000"/>
                  </a:schemeClr>
                </a:solidFill>
              </a:rPr>
              <a:t>9,400 fewer </a:t>
            </a:r>
            <a:r>
              <a:rPr lang="en-GB" sz="1350" b="1" dirty="0">
                <a:solidFill>
                  <a:schemeClr val="accent5">
                    <a:lumMod val="50000"/>
                  </a:schemeClr>
                </a:solidFill>
              </a:rPr>
              <a:t>patients </a:t>
            </a:r>
            <a:r>
              <a:rPr lang="en-GB" sz="1350" dirty="0">
                <a:solidFill>
                  <a:schemeClr val="accent5">
                    <a:lumMod val="50000"/>
                  </a:schemeClr>
                </a:solidFill>
              </a:rPr>
              <a:t>prescribed 10 or more unique medicines</a:t>
            </a:r>
          </a:p>
          <a:p>
            <a:endParaRPr lang="en-US" sz="1350" dirty="0">
              <a:solidFill>
                <a:schemeClr val="accent5">
                  <a:lumMod val="50000"/>
                </a:schemeClr>
              </a:solidFill>
            </a:endParaRPr>
          </a:p>
        </p:txBody>
      </p:sp>
      <p:sp>
        <p:nvSpPr>
          <p:cNvPr id="12" name="Rectangle 11">
            <a:extLst>
              <a:ext uri="{FF2B5EF4-FFF2-40B4-BE49-F238E27FC236}">
                <a16:creationId xmlns:a16="http://schemas.microsoft.com/office/drawing/2014/main" id="{A668A821-1252-3342-8C68-4A88CE28E74B}"/>
              </a:ext>
            </a:extLst>
          </p:cNvPr>
          <p:cNvSpPr/>
          <p:nvPr/>
        </p:nvSpPr>
        <p:spPr>
          <a:xfrm>
            <a:off x="4875194" y="4414877"/>
            <a:ext cx="1771406" cy="1542191"/>
          </a:xfrm>
          <a:prstGeom prst="rect">
            <a:avLst/>
          </a:prstGeom>
          <a:solidFill>
            <a:schemeClr val="bg1"/>
          </a:solidFill>
          <a:ln>
            <a:solidFill>
              <a:srgbClr val="E9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5">
                  <a:lumMod val="50000"/>
                </a:schemeClr>
              </a:buClr>
            </a:pPr>
            <a:endParaRPr lang="en-GB" sz="1050" dirty="0">
              <a:solidFill>
                <a:srgbClr val="2C6170"/>
              </a:solidFill>
            </a:endParaRPr>
          </a:p>
          <a:p>
            <a:pPr lvl="0" algn="ctr">
              <a:buClr>
                <a:schemeClr val="accent5">
                  <a:lumMod val="50000"/>
                </a:schemeClr>
              </a:buClr>
            </a:pPr>
            <a:r>
              <a:rPr lang="en-GB" sz="1050" dirty="0">
                <a:solidFill>
                  <a:srgbClr val="2C6170"/>
                </a:solidFill>
              </a:rPr>
              <a:t>Percentage of patients with an </a:t>
            </a:r>
            <a:r>
              <a:rPr lang="en-GB" sz="1050" b="1" dirty="0">
                <a:solidFill>
                  <a:srgbClr val="2C6170"/>
                </a:solidFill>
              </a:rPr>
              <a:t>anticholinergic burden score of 6 or greater, </a:t>
            </a:r>
          </a:p>
          <a:p>
            <a:pPr lvl="0" algn="ctr">
              <a:buClr>
                <a:schemeClr val="accent5">
                  <a:lumMod val="50000"/>
                </a:schemeClr>
              </a:buClr>
            </a:pPr>
            <a:r>
              <a:rPr lang="en-GB" sz="1050" b="1" dirty="0">
                <a:solidFill>
                  <a:srgbClr val="2C6170"/>
                </a:solidFill>
              </a:rPr>
              <a:t>9 or greater, </a:t>
            </a:r>
          </a:p>
          <a:p>
            <a:pPr lvl="0" algn="ctr">
              <a:buClr>
                <a:schemeClr val="accent5">
                  <a:lumMod val="50000"/>
                </a:schemeClr>
              </a:buClr>
            </a:pPr>
            <a:r>
              <a:rPr lang="en-GB" sz="1050" b="1" dirty="0">
                <a:solidFill>
                  <a:srgbClr val="2C6170"/>
                </a:solidFill>
              </a:rPr>
              <a:t>12 or greater</a:t>
            </a:r>
          </a:p>
        </p:txBody>
      </p:sp>
      <p:sp>
        <p:nvSpPr>
          <p:cNvPr id="13" name="TextBox 12">
            <a:extLst>
              <a:ext uri="{FF2B5EF4-FFF2-40B4-BE49-F238E27FC236}">
                <a16:creationId xmlns:a16="http://schemas.microsoft.com/office/drawing/2014/main" id="{ED8AC31F-2110-E048-8533-308FA23DFE71}"/>
              </a:ext>
            </a:extLst>
          </p:cNvPr>
          <p:cNvSpPr txBox="1"/>
          <p:nvPr/>
        </p:nvSpPr>
        <p:spPr>
          <a:xfrm>
            <a:off x="4875195" y="2433708"/>
            <a:ext cx="1771405" cy="1962076"/>
          </a:xfrm>
          <a:prstGeom prst="rect">
            <a:avLst/>
          </a:prstGeom>
          <a:noFill/>
          <a:ln w="34925">
            <a:solidFill>
              <a:srgbClr val="E9552D"/>
            </a:solidFill>
          </a:ln>
        </p:spPr>
        <p:txBody>
          <a:bodyPr wrap="square" rtlCol="0">
            <a:spAutoFit/>
          </a:bodyPr>
          <a:lstStyle/>
          <a:p>
            <a:pPr fontAlgn="ctr"/>
            <a:r>
              <a:rPr lang="en-GB" sz="1350" b="1" dirty="0">
                <a:solidFill>
                  <a:schemeClr val="accent5">
                    <a:lumMod val="50000"/>
                  </a:schemeClr>
                </a:solidFill>
              </a:rPr>
              <a:t>7,500 fewer patients </a:t>
            </a:r>
            <a:r>
              <a:rPr lang="en-GB" sz="1350" dirty="0">
                <a:solidFill>
                  <a:schemeClr val="accent5">
                    <a:lumMod val="50000"/>
                  </a:schemeClr>
                </a:solidFill>
              </a:rPr>
              <a:t>with an anticholinergic burden score of 6 or more aged 65 and over and </a:t>
            </a:r>
          </a:p>
          <a:p>
            <a:pPr fontAlgn="ctr"/>
            <a:r>
              <a:rPr lang="en-GB" sz="1350" b="1" dirty="0">
                <a:solidFill>
                  <a:schemeClr val="accent5">
                    <a:lumMod val="50000"/>
                  </a:schemeClr>
                </a:solidFill>
              </a:rPr>
              <a:t>4,800 fewer patients</a:t>
            </a:r>
            <a:r>
              <a:rPr lang="en-GB" sz="1350" dirty="0">
                <a:solidFill>
                  <a:schemeClr val="accent5">
                    <a:lumMod val="50000"/>
                  </a:schemeClr>
                </a:solidFill>
              </a:rPr>
              <a:t> with an anticholinergic burden score of 6 or more</a:t>
            </a:r>
          </a:p>
        </p:txBody>
      </p:sp>
      <p:sp>
        <p:nvSpPr>
          <p:cNvPr id="15" name="Rectangle 14">
            <a:extLst>
              <a:ext uri="{FF2B5EF4-FFF2-40B4-BE49-F238E27FC236}">
                <a16:creationId xmlns:a16="http://schemas.microsoft.com/office/drawing/2014/main" id="{BE88A650-8BB1-0F4B-A0AF-56F46748FF4F}"/>
              </a:ext>
            </a:extLst>
          </p:cNvPr>
          <p:cNvSpPr/>
          <p:nvPr/>
        </p:nvSpPr>
        <p:spPr>
          <a:xfrm>
            <a:off x="6686026" y="4414877"/>
            <a:ext cx="1314974" cy="1542191"/>
          </a:xfrm>
          <a:prstGeom prst="rect">
            <a:avLst/>
          </a:prstGeom>
          <a:solidFill>
            <a:schemeClr val="bg1"/>
          </a:solidFill>
          <a:ln>
            <a:solidFill>
              <a:srgbClr val="E9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accent5">
                  <a:lumMod val="50000"/>
                </a:schemeClr>
              </a:buClr>
            </a:pPr>
            <a:r>
              <a:rPr lang="en-GB" sz="1050" dirty="0">
                <a:solidFill>
                  <a:srgbClr val="2C6170"/>
                </a:solidFill>
              </a:rPr>
              <a:t>Percentage of patients </a:t>
            </a:r>
            <a:r>
              <a:rPr lang="en-GB" sz="1050" b="1" dirty="0">
                <a:solidFill>
                  <a:srgbClr val="2C6170"/>
                </a:solidFill>
              </a:rPr>
              <a:t>prescribed multiple anticoagulant regimes</a:t>
            </a:r>
          </a:p>
        </p:txBody>
      </p:sp>
      <p:sp>
        <p:nvSpPr>
          <p:cNvPr id="16" name="TextBox 15">
            <a:extLst>
              <a:ext uri="{FF2B5EF4-FFF2-40B4-BE49-F238E27FC236}">
                <a16:creationId xmlns:a16="http://schemas.microsoft.com/office/drawing/2014/main" id="{F22F1856-E0FB-4245-A87C-6CB0808B27A0}"/>
              </a:ext>
            </a:extLst>
          </p:cNvPr>
          <p:cNvSpPr txBox="1"/>
          <p:nvPr/>
        </p:nvSpPr>
        <p:spPr>
          <a:xfrm>
            <a:off x="6686026" y="2841070"/>
            <a:ext cx="1314974" cy="1546577"/>
          </a:xfrm>
          <a:prstGeom prst="rect">
            <a:avLst/>
          </a:prstGeom>
          <a:noFill/>
          <a:ln w="34925">
            <a:solidFill>
              <a:srgbClr val="E9552D"/>
            </a:solidFill>
          </a:ln>
        </p:spPr>
        <p:txBody>
          <a:bodyPr wrap="square" rtlCol="0">
            <a:spAutoFit/>
          </a:bodyPr>
          <a:lstStyle/>
          <a:p>
            <a:r>
              <a:rPr lang="en-GB" sz="1350" b="1" dirty="0">
                <a:solidFill>
                  <a:schemeClr val="accent5">
                    <a:lumMod val="50000"/>
                  </a:schemeClr>
                </a:solidFill>
              </a:rPr>
              <a:t>700 fewer </a:t>
            </a:r>
            <a:r>
              <a:rPr lang="en-GB" sz="1350" dirty="0">
                <a:solidFill>
                  <a:schemeClr val="accent5">
                    <a:lumMod val="50000"/>
                  </a:schemeClr>
                </a:solidFill>
              </a:rPr>
              <a:t>patients prescribed two or more anticoagulants and antiplatelet medicines</a:t>
            </a:r>
            <a:endParaRPr lang="en-US" sz="1350" dirty="0">
              <a:solidFill>
                <a:schemeClr val="accent5">
                  <a:lumMod val="50000"/>
                </a:schemeClr>
              </a:solidFill>
            </a:endParaRPr>
          </a:p>
        </p:txBody>
      </p:sp>
    </p:spTree>
    <p:extLst>
      <p:ext uri="{BB962C8B-B14F-4D97-AF65-F5344CB8AC3E}">
        <p14:creationId xmlns:p14="http://schemas.microsoft.com/office/powerpoint/2010/main" val="56764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Poole Bay &amp; Bournemouth PCN </a:t>
            </a:r>
            <a:br>
              <a:rPr lang="en-GB" dirty="0"/>
            </a:br>
            <a:r>
              <a:rPr lang="en-GB" dirty="0"/>
              <a:t>SMR DES 2020/21 Aims </a:t>
            </a:r>
          </a:p>
        </p:txBody>
      </p:sp>
      <p:sp>
        <p:nvSpPr>
          <p:cNvPr id="5" name="Slide Number Placeholder 4"/>
          <p:cNvSpPr>
            <a:spLocks noGrp="1"/>
          </p:cNvSpPr>
          <p:nvPr>
            <p:ph type="sldNum" sz="quarter" idx="12"/>
          </p:nvPr>
        </p:nvSpPr>
        <p:spPr/>
        <p:txBody>
          <a:bodyPr/>
          <a:lstStyle/>
          <a:p>
            <a:fld id="{3C15E8CC-CBA3-476E-A737-F2451AD7FD05}" type="slidenum">
              <a:rPr lang="en-GB" smtClean="0"/>
              <a:pPr/>
              <a:t>5</a:t>
            </a:fld>
            <a:endParaRPr lang="en-GB"/>
          </a:p>
        </p:txBody>
      </p:sp>
      <p:sp>
        <p:nvSpPr>
          <p:cNvPr id="6" name="Content Placeholder 2">
            <a:extLst>
              <a:ext uri="{FF2B5EF4-FFF2-40B4-BE49-F238E27FC236}">
                <a16:creationId xmlns:a16="http://schemas.microsoft.com/office/drawing/2014/main" id="{AEE627D5-9897-4470-83FD-6951A29852B2}"/>
              </a:ext>
            </a:extLst>
          </p:cNvPr>
          <p:cNvSpPr>
            <a:spLocks noGrp="1"/>
          </p:cNvSpPr>
          <p:nvPr>
            <p:ph idx="1"/>
          </p:nvPr>
        </p:nvSpPr>
        <p:spPr>
          <a:xfrm>
            <a:off x="360363" y="1885950"/>
            <a:ext cx="7823200" cy="4019550"/>
          </a:xfrm>
        </p:spPr>
        <p:txBody>
          <a:bodyPr>
            <a:normAutofit/>
          </a:bodyPr>
          <a:lstStyle/>
          <a:p>
            <a:r>
              <a:rPr lang="en-GB" dirty="0"/>
              <a:t>80% Proactive (Epact 2 ) 352/440  sessions a year </a:t>
            </a:r>
          </a:p>
          <a:p>
            <a:pPr lvl="1"/>
            <a:r>
              <a:rPr lang="en-GB" dirty="0">
                <a:solidFill>
                  <a:srgbClr val="00B050"/>
                </a:solidFill>
              </a:rPr>
              <a:t>(176 /220 Oct-Apr)</a:t>
            </a:r>
          </a:p>
          <a:p>
            <a:pPr lvl="1"/>
            <a:r>
              <a:rPr lang="en-GB" dirty="0"/>
              <a:t>Primary focus: All 8+ meds</a:t>
            </a:r>
          </a:p>
          <a:p>
            <a:pPr lvl="1"/>
            <a:r>
              <a:rPr lang="en-GB" dirty="0"/>
              <a:t>Secondary focus: NSAID /DAMN/ ACB 6+  </a:t>
            </a:r>
          </a:p>
          <a:p>
            <a:pPr lvl="1"/>
            <a:endParaRPr lang="en-GB" dirty="0"/>
          </a:p>
          <a:p>
            <a:r>
              <a:rPr lang="en-GB" dirty="0"/>
              <a:t>20% Reactive (Clinician referral) 88/440 sessions a year </a:t>
            </a:r>
          </a:p>
          <a:p>
            <a:pPr lvl="1"/>
            <a:r>
              <a:rPr lang="en-GB" dirty="0">
                <a:solidFill>
                  <a:srgbClr val="00B050"/>
                </a:solidFill>
              </a:rPr>
              <a:t>(44 /220 Oct-Apr)</a:t>
            </a:r>
          </a:p>
          <a:p>
            <a:endParaRPr lang="en-GB" dirty="0"/>
          </a:p>
        </p:txBody>
      </p:sp>
    </p:spTree>
    <p:extLst>
      <p:ext uri="{BB962C8B-B14F-4D97-AF65-F5344CB8AC3E}">
        <p14:creationId xmlns:p14="http://schemas.microsoft.com/office/powerpoint/2010/main" val="125478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CA56-792D-45D5-BF18-B9D691B7789E}"/>
              </a:ext>
            </a:extLst>
          </p:cNvPr>
          <p:cNvSpPr>
            <a:spLocks noGrp="1"/>
          </p:cNvSpPr>
          <p:nvPr>
            <p:ph type="title"/>
          </p:nvPr>
        </p:nvSpPr>
        <p:spPr>
          <a:xfrm>
            <a:off x="884582" y="1125607"/>
            <a:ext cx="7166114" cy="761616"/>
          </a:xfrm>
        </p:spPr>
        <p:txBody>
          <a:bodyPr>
            <a:normAutofit fontScale="90000"/>
          </a:bodyPr>
          <a:lstStyle/>
          <a:p>
            <a:r>
              <a:rPr lang="en-GB" dirty="0"/>
              <a:t>Pharmacist Sessions needed to perform SMRs </a:t>
            </a:r>
            <a:br>
              <a:rPr lang="en-GB" dirty="0"/>
            </a:br>
            <a:endParaRPr lang="en-GB" sz="1350" dirty="0"/>
          </a:p>
        </p:txBody>
      </p:sp>
      <p:graphicFrame>
        <p:nvGraphicFramePr>
          <p:cNvPr id="4" name="Table 4">
            <a:extLst>
              <a:ext uri="{FF2B5EF4-FFF2-40B4-BE49-F238E27FC236}">
                <a16:creationId xmlns:a16="http://schemas.microsoft.com/office/drawing/2014/main" id="{7444DD80-569A-401C-AA6B-4D19CB23A1B3}"/>
              </a:ext>
            </a:extLst>
          </p:cNvPr>
          <p:cNvGraphicFramePr>
            <a:graphicFrameLocks noGrp="1"/>
          </p:cNvGraphicFramePr>
          <p:nvPr>
            <p:ph idx="1"/>
          </p:nvPr>
        </p:nvGraphicFramePr>
        <p:xfrm>
          <a:off x="417443" y="2172407"/>
          <a:ext cx="8468138" cy="3733923"/>
        </p:xfrm>
        <a:graphic>
          <a:graphicData uri="http://schemas.openxmlformats.org/drawingml/2006/table">
            <a:tbl>
              <a:tblPr firstRow="1" bandRow="1">
                <a:tableStyleId>{5C22544A-7EE6-4342-B048-85BDC9FD1C3A}</a:tableStyleId>
              </a:tblPr>
              <a:tblGrid>
                <a:gridCol w="2130638">
                  <a:extLst>
                    <a:ext uri="{9D8B030D-6E8A-4147-A177-3AD203B41FA5}">
                      <a16:colId xmlns:a16="http://schemas.microsoft.com/office/drawing/2014/main" val="2018437175"/>
                    </a:ext>
                  </a:extLst>
                </a:gridCol>
                <a:gridCol w="2112500">
                  <a:extLst>
                    <a:ext uri="{9D8B030D-6E8A-4147-A177-3AD203B41FA5}">
                      <a16:colId xmlns:a16="http://schemas.microsoft.com/office/drawing/2014/main" val="3618038754"/>
                    </a:ext>
                  </a:extLst>
                </a:gridCol>
                <a:gridCol w="2112500">
                  <a:extLst>
                    <a:ext uri="{9D8B030D-6E8A-4147-A177-3AD203B41FA5}">
                      <a16:colId xmlns:a16="http://schemas.microsoft.com/office/drawing/2014/main" val="3270536946"/>
                    </a:ext>
                  </a:extLst>
                </a:gridCol>
                <a:gridCol w="2112500">
                  <a:extLst>
                    <a:ext uri="{9D8B030D-6E8A-4147-A177-3AD203B41FA5}">
                      <a16:colId xmlns:a16="http://schemas.microsoft.com/office/drawing/2014/main" val="3472959817"/>
                    </a:ext>
                  </a:extLst>
                </a:gridCol>
              </a:tblGrid>
              <a:tr h="381860">
                <a:tc>
                  <a:txBody>
                    <a:bodyPr/>
                    <a:lstStyle/>
                    <a:p>
                      <a:r>
                        <a:rPr lang="en-GB" sz="1100" dirty="0"/>
                        <a:t>Practice </a:t>
                      </a:r>
                    </a:p>
                  </a:txBody>
                  <a:tcPr marL="51435" marR="51435" marT="25718" marB="25718"/>
                </a:tc>
                <a:tc>
                  <a:txBody>
                    <a:bodyPr/>
                    <a:lstStyle/>
                    <a:p>
                      <a:r>
                        <a:rPr lang="en-GB" sz="1100" dirty="0"/>
                        <a:t>15+ meds</a:t>
                      </a:r>
                    </a:p>
                  </a:txBody>
                  <a:tcPr marL="51435" marR="51435" marT="25718" marB="25718"/>
                </a:tc>
                <a:tc>
                  <a:txBody>
                    <a:bodyPr/>
                    <a:lstStyle/>
                    <a:p>
                      <a:r>
                        <a:rPr lang="en-GB" sz="1100" dirty="0"/>
                        <a:t>10+ meds</a:t>
                      </a:r>
                    </a:p>
                  </a:txBody>
                  <a:tcPr marL="51435" marR="51435" marT="25718" marB="25718"/>
                </a:tc>
                <a:tc>
                  <a:txBody>
                    <a:bodyPr/>
                    <a:lstStyle/>
                    <a:p>
                      <a:r>
                        <a:rPr lang="en-GB" sz="1100" dirty="0"/>
                        <a:t>8+ meds </a:t>
                      </a:r>
                    </a:p>
                  </a:txBody>
                  <a:tcPr marL="51435" marR="51435" marT="25718" marB="25718"/>
                </a:tc>
                <a:extLst>
                  <a:ext uri="{0D108BD9-81ED-4DB2-BD59-A6C34878D82A}">
                    <a16:rowId xmlns:a16="http://schemas.microsoft.com/office/drawing/2014/main" val="2893111274"/>
                  </a:ext>
                </a:extLst>
              </a:tr>
              <a:tr h="783011">
                <a:tc>
                  <a:txBody>
                    <a:bodyPr/>
                    <a:lstStyle/>
                    <a:p>
                      <a:r>
                        <a:rPr lang="en-GB" sz="1100" dirty="0"/>
                        <a:t>WMC</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r>
                        <a:rPr lang="en-GB" sz="1100" dirty="0">
                          <a:solidFill>
                            <a:srgbClr val="00B050"/>
                          </a:solidFill>
                        </a:rPr>
                        <a:t>8.5 hrs</a:t>
                      </a:r>
                    </a:p>
                    <a:p>
                      <a:r>
                        <a:rPr lang="en-GB" sz="1100" dirty="0">
                          <a:solidFill>
                            <a:srgbClr val="7030A0"/>
                          </a:solidFill>
                        </a:rPr>
                        <a:t>17 hrs</a:t>
                      </a:r>
                    </a:p>
                    <a:p>
                      <a:endParaRPr lang="en-GB" sz="1100" dirty="0"/>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r>
                        <a:rPr lang="en-GB" sz="1100" dirty="0">
                          <a:solidFill>
                            <a:srgbClr val="00B050"/>
                          </a:solidFill>
                        </a:rPr>
                        <a:t>118 hrs</a:t>
                      </a:r>
                    </a:p>
                    <a:p>
                      <a:r>
                        <a:rPr lang="en-GB" sz="1100" dirty="0">
                          <a:solidFill>
                            <a:srgbClr val="7030A0"/>
                          </a:solidFill>
                        </a:rPr>
                        <a:t>236 hrs</a:t>
                      </a:r>
                    </a:p>
                    <a:p>
                      <a:endParaRPr lang="en-GB" sz="1100" dirty="0"/>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mn-ea"/>
                          <a:cs typeface="+mn-cs"/>
                        </a:rPr>
                        <a:t>292 hrs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30A0"/>
                          </a:solidFill>
                          <a:effectLst/>
                          <a:uLnTx/>
                          <a:uFillTx/>
                          <a:latin typeface="+mn-lt"/>
                          <a:ea typeface="+mn-ea"/>
                          <a:cs typeface="+mn-cs"/>
                        </a:rPr>
                        <a:t>584 hrs</a:t>
                      </a:r>
                    </a:p>
                    <a:p>
                      <a:endParaRPr lang="en-GB" sz="1100" dirty="0"/>
                    </a:p>
                  </a:txBody>
                  <a:tcPr marL="51435" marR="51435" marT="25718" marB="25718">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21334279"/>
                  </a:ext>
                </a:extLst>
              </a:tr>
              <a:tr h="783011">
                <a:tc>
                  <a:txBody>
                    <a:bodyPr/>
                    <a:lstStyle/>
                    <a:p>
                      <a:r>
                        <a:rPr lang="en-GB" sz="1100" dirty="0"/>
                        <a:t>Denmark Rd</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r>
                        <a:rPr lang="en-GB" sz="1100" dirty="0">
                          <a:solidFill>
                            <a:srgbClr val="00B050"/>
                          </a:solidFill>
                        </a:rPr>
                        <a:t>11.5 hrs</a:t>
                      </a:r>
                    </a:p>
                    <a:p>
                      <a:r>
                        <a:rPr lang="en-GB" sz="1100" dirty="0">
                          <a:solidFill>
                            <a:srgbClr val="7030A0"/>
                          </a:solidFill>
                        </a:rPr>
                        <a:t>23 hrs</a:t>
                      </a:r>
                    </a:p>
                    <a:p>
                      <a:endParaRPr lang="en-GB" sz="1100" dirty="0"/>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r>
                        <a:rPr lang="en-GB" sz="1100" dirty="0">
                          <a:solidFill>
                            <a:srgbClr val="00B050"/>
                          </a:solidFill>
                        </a:rPr>
                        <a:t>79 hrs</a:t>
                      </a:r>
                    </a:p>
                    <a:p>
                      <a:r>
                        <a:rPr lang="en-GB" sz="1100" dirty="0">
                          <a:solidFill>
                            <a:srgbClr val="7030A0"/>
                          </a:solidFill>
                        </a:rPr>
                        <a:t>158 hrs</a:t>
                      </a:r>
                    </a:p>
                    <a:p>
                      <a:endParaRPr lang="en-GB" sz="1100" dirty="0"/>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mn-ea"/>
                          <a:cs typeface="+mn-cs"/>
                        </a:rPr>
                        <a:t>151 hrs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30A0"/>
                          </a:solidFill>
                          <a:effectLst/>
                          <a:uLnTx/>
                          <a:uFillTx/>
                          <a:latin typeface="+mn-lt"/>
                          <a:ea typeface="+mn-ea"/>
                          <a:cs typeface="+mn-cs"/>
                        </a:rPr>
                        <a:t>302 hrs</a:t>
                      </a:r>
                    </a:p>
                    <a:p>
                      <a:endParaRPr lang="en-GB" sz="1100" dirty="0"/>
                    </a:p>
                  </a:txBody>
                  <a:tcPr marL="51435" marR="51435" marT="25718" marB="25718">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191839288"/>
                  </a:ext>
                </a:extLst>
              </a:tr>
              <a:tr h="783011">
                <a:tc>
                  <a:txBody>
                    <a:bodyPr/>
                    <a:lstStyle/>
                    <a:p>
                      <a:r>
                        <a:rPr lang="en-GB" sz="1100" dirty="0"/>
                        <a:t>Leybourne </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r>
                        <a:rPr lang="en-GB" sz="1100" dirty="0">
                          <a:solidFill>
                            <a:srgbClr val="00B050"/>
                          </a:solidFill>
                        </a:rPr>
                        <a:t>3 hrs</a:t>
                      </a:r>
                    </a:p>
                    <a:p>
                      <a:r>
                        <a:rPr lang="en-GB" sz="1100" dirty="0">
                          <a:solidFill>
                            <a:srgbClr val="7030A0"/>
                          </a:solidFill>
                        </a:rPr>
                        <a:t>6 hrs</a:t>
                      </a:r>
                    </a:p>
                    <a:p>
                      <a:endParaRPr lang="en-GB" sz="1100" dirty="0"/>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r>
                        <a:rPr lang="en-GB" sz="1100" dirty="0">
                          <a:solidFill>
                            <a:srgbClr val="00B050"/>
                          </a:solidFill>
                        </a:rPr>
                        <a:t>28.5 hrs</a:t>
                      </a:r>
                    </a:p>
                    <a:p>
                      <a:r>
                        <a:rPr lang="en-GB" sz="1100" dirty="0">
                          <a:solidFill>
                            <a:srgbClr val="7030A0"/>
                          </a:solidFill>
                        </a:rPr>
                        <a:t>57 hrs</a:t>
                      </a:r>
                    </a:p>
                    <a:p>
                      <a:endParaRPr lang="en-GB" sz="1100" dirty="0"/>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mn-ea"/>
                          <a:cs typeface="+mn-cs"/>
                        </a:rPr>
                        <a:t>73 hrs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30A0"/>
                          </a:solidFill>
                          <a:effectLst/>
                          <a:uLnTx/>
                          <a:uFillTx/>
                          <a:latin typeface="+mn-lt"/>
                          <a:ea typeface="+mn-ea"/>
                          <a:cs typeface="+mn-cs"/>
                        </a:rPr>
                        <a:t>146 hrs</a:t>
                      </a:r>
                    </a:p>
                    <a:p>
                      <a:endParaRPr lang="en-GB" sz="1100" dirty="0"/>
                    </a:p>
                  </a:txBody>
                  <a:tcPr marL="51435" marR="51435" marT="25718" marB="25718">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553268648"/>
                  </a:ext>
                </a:extLst>
              </a:tr>
              <a:tr h="420626">
                <a:tc>
                  <a:txBody>
                    <a:bodyPr/>
                    <a:lstStyle/>
                    <a:p>
                      <a:r>
                        <a:rPr lang="en-GB" sz="1100" dirty="0"/>
                        <a:t>Winton </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GB" sz="1100" dirty="0">
                          <a:solidFill>
                            <a:srgbClr val="00B050"/>
                          </a:solidFill>
                        </a:rPr>
                        <a:t>4 hours</a:t>
                      </a:r>
                    </a:p>
                    <a:p>
                      <a:r>
                        <a:rPr lang="en-GB" sz="1100" dirty="0">
                          <a:solidFill>
                            <a:srgbClr val="7030A0"/>
                          </a:solidFill>
                        </a:rPr>
                        <a:t>8 hrs</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GB" sz="1100" dirty="0">
                          <a:solidFill>
                            <a:srgbClr val="00B050"/>
                          </a:solidFill>
                        </a:rPr>
                        <a:t>41 hrs</a:t>
                      </a:r>
                    </a:p>
                    <a:p>
                      <a:r>
                        <a:rPr lang="en-GB" sz="1100" dirty="0">
                          <a:solidFill>
                            <a:srgbClr val="7030A0"/>
                          </a:solidFill>
                        </a:rPr>
                        <a:t>82 hrs</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GB" sz="1100" dirty="0">
                          <a:solidFill>
                            <a:srgbClr val="00B050"/>
                          </a:solidFill>
                        </a:rPr>
                        <a:t>85.5</a:t>
                      </a:r>
                      <a:r>
                        <a:rPr lang="en-GB" sz="1100" dirty="0"/>
                        <a:t> </a:t>
                      </a:r>
                      <a:r>
                        <a:rPr lang="en-GB" sz="1100" dirty="0">
                          <a:solidFill>
                            <a:srgbClr val="00B050"/>
                          </a:solidFill>
                        </a:rPr>
                        <a:t>hrs</a:t>
                      </a:r>
                    </a:p>
                    <a:p>
                      <a:r>
                        <a:rPr lang="en-GB" sz="1100" dirty="0">
                          <a:solidFill>
                            <a:srgbClr val="7030A0"/>
                          </a:solidFill>
                        </a:rPr>
                        <a:t>171 hrs</a:t>
                      </a:r>
                    </a:p>
                  </a:txBody>
                  <a:tcPr marL="51435" marR="51435" marT="25718" marB="25718">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318148631"/>
                  </a:ext>
                </a:extLst>
              </a:tr>
              <a:tr h="582404">
                <a:tc>
                  <a:txBody>
                    <a:bodyPr/>
                    <a:lstStyle/>
                    <a:p>
                      <a:r>
                        <a:rPr lang="en-GB" sz="1100" dirty="0">
                          <a:solidFill>
                            <a:srgbClr val="FF0000"/>
                          </a:solidFill>
                        </a:rPr>
                        <a:t>PCN </a:t>
                      </a:r>
                    </a:p>
                    <a:p>
                      <a:r>
                        <a:rPr lang="en-GB" sz="1100" dirty="0">
                          <a:solidFill>
                            <a:srgbClr val="FF0000"/>
                          </a:solidFill>
                        </a:rPr>
                        <a:t>Total sessions (3 hrs each) </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GB" sz="1100" dirty="0">
                          <a:solidFill>
                            <a:srgbClr val="00B050"/>
                          </a:solidFill>
                        </a:rPr>
                        <a:t>9 sessions</a:t>
                      </a:r>
                    </a:p>
                    <a:p>
                      <a:r>
                        <a:rPr lang="en-GB" sz="1100" dirty="0">
                          <a:solidFill>
                            <a:srgbClr val="7030A0"/>
                          </a:solidFill>
                        </a:rPr>
                        <a:t>18 sessions </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GB" sz="1100" dirty="0">
                          <a:solidFill>
                            <a:srgbClr val="00B050"/>
                          </a:solidFill>
                        </a:rPr>
                        <a:t>89 sessions</a:t>
                      </a:r>
                    </a:p>
                    <a:p>
                      <a:r>
                        <a:rPr lang="en-GB" sz="1100" dirty="0">
                          <a:solidFill>
                            <a:srgbClr val="7030A0"/>
                          </a:solidFill>
                        </a:rPr>
                        <a:t>178 sessions </a:t>
                      </a:r>
                    </a:p>
                  </a:txBody>
                  <a:tcPr marL="51435" marR="51435" marT="25718" marB="25718">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GB" sz="1100" dirty="0">
                          <a:solidFill>
                            <a:srgbClr val="00B050"/>
                          </a:solidFill>
                        </a:rPr>
                        <a:t>201 sessions</a:t>
                      </a:r>
                    </a:p>
                    <a:p>
                      <a:r>
                        <a:rPr lang="en-GB" sz="1100" dirty="0">
                          <a:solidFill>
                            <a:srgbClr val="7030A0"/>
                          </a:solidFill>
                        </a:rPr>
                        <a:t>402 sessions</a:t>
                      </a:r>
                    </a:p>
                  </a:txBody>
                  <a:tcPr marL="51435" marR="51435" marT="25718" marB="25718">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323259518"/>
                  </a:ext>
                </a:extLst>
              </a:tr>
            </a:tbl>
          </a:graphicData>
        </a:graphic>
      </p:graphicFrame>
      <p:sp>
        <p:nvSpPr>
          <p:cNvPr id="3" name="TextBox 2">
            <a:extLst>
              <a:ext uri="{FF2B5EF4-FFF2-40B4-BE49-F238E27FC236}">
                <a16:creationId xmlns:a16="http://schemas.microsoft.com/office/drawing/2014/main" id="{B9FE1AD3-411D-48F7-986C-E6919D061A61}"/>
              </a:ext>
            </a:extLst>
          </p:cNvPr>
          <p:cNvSpPr txBox="1"/>
          <p:nvPr/>
        </p:nvSpPr>
        <p:spPr>
          <a:xfrm>
            <a:off x="1614487" y="1696786"/>
            <a:ext cx="5581617" cy="404085"/>
          </a:xfrm>
          <a:prstGeom prst="rect">
            <a:avLst/>
          </a:prstGeom>
          <a:noFill/>
        </p:spPr>
        <p:txBody>
          <a:bodyPr wrap="square" rtlCol="0">
            <a:spAutoFit/>
          </a:bodyPr>
          <a:lstStyle/>
          <a:p>
            <a:r>
              <a:rPr lang="en-GB" sz="1013" dirty="0">
                <a:solidFill>
                  <a:srgbClr val="00B050"/>
                </a:solidFill>
              </a:rPr>
              <a:t>Based on 30min / SMR  </a:t>
            </a:r>
            <a:r>
              <a:rPr lang="en-GB" sz="1013" dirty="0">
                <a:solidFill>
                  <a:srgbClr val="7030A0"/>
                </a:solidFill>
              </a:rPr>
              <a:t>Based on 60 mins / SMR including pre and post follow up 15 min appt </a:t>
            </a:r>
          </a:p>
        </p:txBody>
      </p:sp>
    </p:spTree>
    <p:extLst>
      <p:ext uri="{BB962C8B-B14F-4D97-AF65-F5344CB8AC3E}">
        <p14:creationId xmlns:p14="http://schemas.microsoft.com/office/powerpoint/2010/main" val="335048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EBAE-8A76-4A53-901C-C6B26D0BE6DB}"/>
              </a:ext>
            </a:extLst>
          </p:cNvPr>
          <p:cNvSpPr>
            <a:spLocks noGrp="1"/>
          </p:cNvSpPr>
          <p:nvPr>
            <p:ph type="title"/>
          </p:nvPr>
        </p:nvSpPr>
        <p:spPr>
          <a:xfrm>
            <a:off x="755374" y="1368028"/>
            <a:ext cx="6927574" cy="1208692"/>
          </a:xfrm>
        </p:spPr>
        <p:txBody>
          <a:bodyPr>
            <a:normAutofit fontScale="90000"/>
          </a:bodyPr>
          <a:lstStyle/>
          <a:p>
            <a:r>
              <a:rPr lang="en-GB" dirty="0"/>
              <a:t>Linking SMR with Long Term Condition QOF Reviews for experienced Clinical Pharmacists  </a:t>
            </a:r>
          </a:p>
        </p:txBody>
      </p:sp>
      <p:sp>
        <p:nvSpPr>
          <p:cNvPr id="4" name="Content Placeholder 3">
            <a:extLst>
              <a:ext uri="{FF2B5EF4-FFF2-40B4-BE49-F238E27FC236}">
                <a16:creationId xmlns:a16="http://schemas.microsoft.com/office/drawing/2014/main" id="{B85E4FCF-BEFF-4EEC-BF1C-11272211904C}"/>
              </a:ext>
            </a:extLst>
          </p:cNvPr>
          <p:cNvSpPr>
            <a:spLocks noGrp="1"/>
          </p:cNvSpPr>
          <p:nvPr>
            <p:ph sz="half" idx="2"/>
          </p:nvPr>
        </p:nvSpPr>
        <p:spPr>
          <a:xfrm>
            <a:off x="755374" y="3078103"/>
            <a:ext cx="7141888" cy="2406357"/>
          </a:xfrm>
        </p:spPr>
        <p:txBody>
          <a:bodyPr>
            <a:normAutofit/>
          </a:bodyPr>
          <a:lstStyle/>
          <a:p>
            <a:r>
              <a:rPr lang="en-GB" dirty="0"/>
              <a:t>Br J Gen </a:t>
            </a:r>
            <a:r>
              <a:rPr lang="en-GB" dirty="0" err="1"/>
              <a:t>Pract</a:t>
            </a:r>
            <a:r>
              <a:rPr lang="en-GB" dirty="0"/>
              <a:t> 2018; 68 (</a:t>
            </a:r>
            <a:r>
              <a:rPr lang="en-GB" dirty="0" err="1"/>
              <a:t>suppl</a:t>
            </a:r>
            <a:r>
              <a:rPr lang="en-GB" dirty="0"/>
              <a:t> 1)</a:t>
            </a:r>
          </a:p>
          <a:p>
            <a:endParaRPr lang="en-GB" dirty="0"/>
          </a:p>
          <a:p>
            <a:pPr marL="0" indent="0">
              <a:buNone/>
            </a:pPr>
            <a:r>
              <a:rPr lang="en-GB" u="sng" dirty="0">
                <a:hlinkClick r:id="rId2"/>
              </a:rPr>
              <a:t> https://doi.org/10.3399/bjgp18X697097</a:t>
            </a:r>
            <a:endParaRPr lang="en-GB" u="sng" dirty="0"/>
          </a:p>
          <a:p>
            <a:endParaRPr lang="en-GB" dirty="0"/>
          </a:p>
          <a:p>
            <a:endParaRPr lang="en-GB" dirty="0"/>
          </a:p>
        </p:txBody>
      </p:sp>
    </p:spTree>
    <p:extLst>
      <p:ext uri="{BB962C8B-B14F-4D97-AF65-F5344CB8AC3E}">
        <p14:creationId xmlns:p14="http://schemas.microsoft.com/office/powerpoint/2010/main" val="2005889843"/>
      </p:ext>
    </p:extLst>
  </p:cSld>
  <p:clrMapOvr>
    <a:masterClrMapping/>
  </p:clrMapOvr>
</p:sld>
</file>

<file path=ppt/theme/theme1.xml><?xml version="1.0" encoding="utf-8"?>
<a:theme xmlns:a="http://schemas.openxmlformats.org/drawingml/2006/main" name="PrescQIPP powerpoint">
  <a:themeElements>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fontScheme name="PQ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cQIPP powerpoint revision 19 feb 2019.potx" id="{C48678A4-DC21-4137-8713-13560C4F22EE}" vid="{041A0E1F-E012-408B-9D57-C806552A6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PrescQIPP powerpoint.potx</Template>
  <TotalTime>143</TotalTime>
  <Words>925</Words>
  <Application>Microsoft Office PowerPoint</Application>
  <PresentationFormat>On-screen Show (4:3)</PresentationFormat>
  <Paragraphs>129</Paragraphs>
  <Slides>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Verdana</vt:lpstr>
      <vt:lpstr>PrescQIPP powerpoint</vt:lpstr>
      <vt:lpstr>Office Theme</vt:lpstr>
      <vt:lpstr>Practice Plus Agenda July 2020</vt:lpstr>
      <vt:lpstr>PowerPoint Presentation</vt:lpstr>
      <vt:lpstr>PowerPoint Presentation</vt:lpstr>
      <vt:lpstr>PowerPoint Presentation</vt:lpstr>
      <vt:lpstr>Poole Bay &amp; Bournemouth PCN  SMR DES 2020/21 Aims </vt:lpstr>
      <vt:lpstr>Pharmacist Sessions needed to perform SMRs  </vt:lpstr>
      <vt:lpstr>Linking SMR with Long Term Condition QOF Reviews for experienced Clinical Pharmacists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Dickinson</dc:creator>
  <cp:lastModifiedBy>Angela Mason</cp:lastModifiedBy>
  <cp:revision>15</cp:revision>
  <dcterms:created xsi:type="dcterms:W3CDTF">2019-01-17T15:32:54Z</dcterms:created>
  <dcterms:modified xsi:type="dcterms:W3CDTF">2020-10-14T14:12:30Z</dcterms:modified>
</cp:coreProperties>
</file>