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7" r:id="rId2"/>
    <p:sldMasterId id="2147483729" r:id="rId3"/>
  </p:sldMasterIdLst>
  <p:notesMasterIdLst>
    <p:notesMasterId r:id="rId16"/>
  </p:notesMasterIdLst>
  <p:sldIdLst>
    <p:sldId id="268" r:id="rId4"/>
    <p:sldId id="519" r:id="rId5"/>
    <p:sldId id="1189" r:id="rId6"/>
    <p:sldId id="1190" r:id="rId7"/>
    <p:sldId id="1191" r:id="rId8"/>
    <p:sldId id="1100" r:id="rId9"/>
    <p:sldId id="2478" r:id="rId10"/>
    <p:sldId id="2496" r:id="rId11"/>
    <p:sldId id="2491" r:id="rId12"/>
    <p:sldId id="712" r:id="rId13"/>
    <p:sldId id="2460" r:id="rId14"/>
    <p:sldId id="2462"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38" autoAdjust="0"/>
    <p:restoredTop sz="84972" autoAdjust="0"/>
  </p:normalViewPr>
  <p:slideViewPr>
    <p:cSldViewPr snapToGrid="0">
      <p:cViewPr varScale="1">
        <p:scale>
          <a:sx n="81" d="100"/>
          <a:sy n="81" d="100"/>
        </p:scale>
        <p:origin x="420" y="60"/>
      </p:cViewPr>
      <p:guideLst>
        <p:guide orient="horz" pos="1620"/>
        <p:guide pos="2880"/>
      </p:guideLst>
    </p:cSldViewPr>
  </p:slid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2A3A3-291C-4BF6-B3FA-436D80398003}" type="datetimeFigureOut">
              <a:rPr lang="en-GB" smtClean="0"/>
              <a:t>16/12/2020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5B8FD-FA57-44F8-832D-8F0E910DC104}" type="slidenum">
              <a:rPr lang="en-GB" smtClean="0"/>
              <a:t>‹#›</a:t>
            </a:fld>
            <a:endParaRPr lang="en-GB"/>
          </a:p>
        </p:txBody>
      </p:sp>
    </p:spTree>
    <p:extLst>
      <p:ext uri="{BB962C8B-B14F-4D97-AF65-F5344CB8AC3E}">
        <p14:creationId xmlns:p14="http://schemas.microsoft.com/office/powerpoint/2010/main" val="3406381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ADFC97-E7B0-44FB-8AF2-F0D39C53D219}" type="slidenum">
              <a:rPr lang="en-GB" smtClean="0"/>
              <a:t>2</a:t>
            </a:fld>
            <a:endParaRPr lang="en-GB"/>
          </a:p>
        </p:txBody>
      </p:sp>
    </p:spTree>
    <p:extLst>
      <p:ext uri="{BB962C8B-B14F-4D97-AF65-F5344CB8AC3E}">
        <p14:creationId xmlns:p14="http://schemas.microsoft.com/office/powerpoint/2010/main" val="257510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9B475A54-2200-4B94-8EB2-425F4AB7967C}"/>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07B04E6-8342-437F-AEB5-8FB758C69E19}"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23" name="Rectangle 2">
            <a:extLst>
              <a:ext uri="{FF2B5EF4-FFF2-40B4-BE49-F238E27FC236}">
                <a16:creationId xmlns:a16="http://schemas.microsoft.com/office/drawing/2014/main" id="{11167121-DE31-4D81-8406-A1CBF32E1662}"/>
              </a:ext>
            </a:extLst>
          </p:cNvPr>
          <p:cNvSpPr>
            <a:spLocks noGrp="1" noRot="1" noChangeAspect="1" noChangeArrowheads="1" noTextEdit="1"/>
          </p:cNvSpPr>
          <p:nvPr>
            <p:ph type="sldImg"/>
          </p:nvPr>
        </p:nvSpPr>
        <p:spPr>
          <a:xfrm>
            <a:off x="90488" y="744538"/>
            <a:ext cx="6616700" cy="3722687"/>
          </a:xfrm>
          <a:ln/>
        </p:spPr>
      </p:sp>
      <p:sp>
        <p:nvSpPr>
          <p:cNvPr id="5124" name="Rectangle 3">
            <a:extLst>
              <a:ext uri="{FF2B5EF4-FFF2-40B4-BE49-F238E27FC236}">
                <a16:creationId xmlns:a16="http://schemas.microsoft.com/office/drawing/2014/main" id="{D75A82C4-9A39-4915-B288-C8B3946C2C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Meds Optimisation means everything and nothing - can cover everything from drug choice, prescribing, supply, monitoring so only going to concentrate on a handful of ideas </a:t>
            </a:r>
          </a:p>
          <a:p>
            <a:r>
              <a:rPr lang="en-GB" altLang="en-US">
                <a:latin typeface="Arial" panose="020B0604020202020204" pitchFamily="34" charset="0"/>
              </a:rPr>
              <a:t>Understanding antipsychotics </a:t>
            </a:r>
          </a:p>
          <a:p>
            <a:r>
              <a:rPr lang="en-GB" altLang="en-US">
                <a:latin typeface="Arial" panose="020B0604020202020204" pitchFamily="34" charset="0"/>
              </a:rPr>
              <a:t>Starting early and with the optimum </a:t>
            </a:r>
          </a:p>
          <a:p>
            <a:r>
              <a:rPr lang="en-GB" altLang="en-US">
                <a:latin typeface="Arial" panose="020B0604020202020204" pitchFamily="34" charset="0"/>
              </a:rPr>
              <a:t>Getting duration right for optimum results </a:t>
            </a:r>
          </a:p>
          <a:p>
            <a:r>
              <a:rPr lang="en-GB" altLang="en-US">
                <a:latin typeface="Arial" panose="020B0604020202020204" pitchFamily="34" charset="0"/>
              </a:rPr>
              <a:t>Keeping people well by approaching LAIs in the right way </a:t>
            </a:r>
          </a:p>
          <a:p>
            <a:r>
              <a:rPr lang="en-GB" altLang="en-US">
                <a:latin typeface="Arial" panose="020B0604020202020204" pitchFamily="34" charset="0"/>
              </a:rPr>
              <a:t>Getting the doses right </a:t>
            </a:r>
          </a:p>
          <a:p>
            <a:r>
              <a:rPr lang="en-GB" altLang="en-US">
                <a:latin typeface="Arial" panose="020B0604020202020204" pitchFamily="34" charset="0"/>
              </a:rPr>
              <a:t>Supporting people and getting them involved </a:t>
            </a:r>
          </a:p>
          <a:p>
            <a:r>
              <a:rPr lang="en-GB" altLang="en-US">
                <a:latin typeface="Arial" panose="020B0604020202020204" pitchFamily="34" charset="0"/>
              </a:rPr>
              <a:t>Using resources wisely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E85107-6A3C-494E-BEA4-4DE336155283}" type="slidenum">
              <a:rPr kumimoji="0" lang="en-GB"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32097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solidFill>
                  <a:srgbClr val="0000FF"/>
                </a:solidFill>
              </a:rPr>
              <a:t>NICE Depression Guidelines </a:t>
            </a:r>
            <a:br>
              <a:rPr lang="en-GB" altLang="en-US" dirty="0">
                <a:solidFill>
                  <a:srgbClr val="0000FF"/>
                </a:solidFill>
              </a:rPr>
            </a:br>
            <a:r>
              <a:rPr lang="en-GB" altLang="en-US" sz="1050" dirty="0">
                <a:solidFill>
                  <a:srgbClr val="0000FF"/>
                </a:solidFill>
              </a:rPr>
              <a:t>Draft September 2017</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An antidepressant “</a:t>
            </a:r>
            <a:r>
              <a:rPr lang="en-GB" sz="1200" dirty="0">
                <a:solidFill>
                  <a:srgbClr val="0000FF"/>
                </a:solidFill>
              </a:rPr>
              <a:t>takes typically 2-4 weeks to </a:t>
            </a:r>
            <a:r>
              <a:rPr lang="en-GB" sz="1200" b="1" dirty="0">
                <a:solidFill>
                  <a:srgbClr val="0000FF"/>
                </a:solidFill>
              </a:rPr>
              <a:t>begin</a:t>
            </a:r>
            <a:r>
              <a:rPr lang="en-GB" sz="1200" dirty="0">
                <a:solidFill>
                  <a:srgbClr val="0000FF"/>
                </a:solidFill>
              </a:rPr>
              <a:t> </a:t>
            </a:r>
            <a:r>
              <a:rPr lang="en-GB" sz="1200" b="1" dirty="0">
                <a:solidFill>
                  <a:srgbClr val="0000FF"/>
                </a:solidFill>
              </a:rPr>
              <a:t>to</a:t>
            </a:r>
            <a:r>
              <a:rPr lang="en-GB" sz="1200" dirty="0">
                <a:solidFill>
                  <a:srgbClr val="0000FF"/>
                </a:solidFill>
              </a:rPr>
              <a:t> </a:t>
            </a:r>
            <a:r>
              <a:rPr lang="en-GB" sz="1200" b="1" dirty="0">
                <a:solidFill>
                  <a:srgbClr val="0000FF"/>
                </a:solidFill>
              </a:rPr>
              <a:t>start</a:t>
            </a:r>
            <a:r>
              <a:rPr lang="en-GB" sz="1200" dirty="0">
                <a:solidFill>
                  <a:srgbClr val="0000FF"/>
                </a:solidFill>
              </a:rPr>
              <a:t> to feel better</a:t>
            </a:r>
            <a:r>
              <a:rPr lang="en-GB" sz="1200" dirty="0"/>
              <a:t>”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E85107-6A3C-494E-BEA4-4DE336155283}" type="slidenum">
              <a:rPr kumimoji="0" lang="en-GB"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67222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NNT of 4.3 </a:t>
            </a:r>
          </a:p>
          <a:p>
            <a:r>
              <a:rPr lang="en-GB" dirty="0"/>
              <a:t>Or n</a:t>
            </a:r>
          </a:p>
          <a:p>
            <a:r>
              <a:rPr lang="en-GB" dirty="0"/>
              <a:t>Just because seed a good reason to come off </a:t>
            </a:r>
          </a:p>
          <a:p>
            <a:endParaRPr lang="en-GB" dirty="0"/>
          </a:p>
          <a:p>
            <a:r>
              <a:rPr lang="en-GB" dirty="0"/>
              <a:t>Double negatives are a complete no-no. Three double negatives in a sentence – it’s a no-no-no </a:t>
            </a:r>
          </a:p>
          <a:p>
            <a:r>
              <a:rPr lang="en-GB" sz="1200" b="0" dirty="0">
                <a:solidFill>
                  <a:srgbClr val="7030A0"/>
                </a:solidFill>
                <a:latin typeface="Tahoma" panose="020B0604030504040204" pitchFamily="34" charset="0"/>
                <a:ea typeface="Tahoma" panose="020B0604030504040204" pitchFamily="34" charset="0"/>
                <a:cs typeface="Tahoma" panose="020B0604030504040204" pitchFamily="34" charset="0"/>
              </a:rPr>
              <a:t>Just because someone isn't depressed does not mean they don't need an antidepressant  - the antidepressant could be the reason they’re not depressed</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E85107-6A3C-494E-BEA4-4DE336155283}" type="slidenum">
              <a:rPr kumimoji="0" lang="en-GB"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226920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488092"/>
            <a:ext cx="4766400" cy="1468550"/>
          </a:xfrm>
        </p:spPr>
        <p:txBody>
          <a:bodyPr anchor="b">
            <a:normAutofit/>
          </a:bodyPr>
          <a:lstStyle>
            <a:lvl1pPr algn="l">
              <a:defRPr sz="3800" b="1"/>
            </a:lvl1pPr>
          </a:lstStyle>
          <a:p>
            <a:r>
              <a:rPr lang="en-GB"/>
              <a:t>Click to edit Master title style</a:t>
            </a:r>
            <a:endParaRPr lang="en-US" dirty="0"/>
          </a:p>
        </p:txBody>
      </p:sp>
      <p:sp>
        <p:nvSpPr>
          <p:cNvPr id="3" name="Subtitle 2"/>
          <p:cNvSpPr>
            <a:spLocks noGrp="1"/>
          </p:cNvSpPr>
          <p:nvPr>
            <p:ph type="subTitle" idx="1"/>
          </p:nvPr>
        </p:nvSpPr>
        <p:spPr>
          <a:xfrm>
            <a:off x="720003" y="2034265"/>
            <a:ext cx="4185375" cy="12418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Rectangle 3"/>
          <p:cNvSpPr/>
          <p:nvPr userDrawn="1"/>
        </p:nvSpPr>
        <p:spPr>
          <a:xfrm>
            <a:off x="5334000" y="4038600"/>
            <a:ext cx="3708400" cy="889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3417" y="4038600"/>
            <a:ext cx="2989583" cy="876023"/>
          </a:xfrm>
          <a:prstGeom prst="rect">
            <a:avLst/>
          </a:prstGeom>
        </p:spPr>
      </p:pic>
    </p:spTree>
    <p:extLst>
      <p:ext uri="{BB962C8B-B14F-4D97-AF65-F5344CB8AC3E}">
        <p14:creationId xmlns:p14="http://schemas.microsoft.com/office/powerpoint/2010/main" val="3661347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1228B1-FD7E-4CBC-BB87-2E6180C698EE}"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3FD37-1C5F-4A41-BCB8-5856C4A95C26}" type="slidenum">
              <a:rPr lang="en-GB" smtClean="0"/>
              <a:t>‹#›</a:t>
            </a:fld>
            <a:endParaRPr lang="en-GB"/>
          </a:p>
        </p:txBody>
      </p:sp>
    </p:spTree>
    <p:extLst>
      <p:ext uri="{BB962C8B-B14F-4D97-AF65-F5344CB8AC3E}">
        <p14:creationId xmlns:p14="http://schemas.microsoft.com/office/powerpoint/2010/main" val="3030130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228B1-FD7E-4CBC-BB87-2E6180C698EE}"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3FD37-1C5F-4A41-BCB8-5856C4A95C26}" type="slidenum">
              <a:rPr lang="en-GB" smtClean="0"/>
              <a:t>‹#›</a:t>
            </a:fld>
            <a:endParaRPr lang="en-GB"/>
          </a:p>
        </p:txBody>
      </p:sp>
    </p:spTree>
    <p:extLst>
      <p:ext uri="{BB962C8B-B14F-4D97-AF65-F5344CB8AC3E}">
        <p14:creationId xmlns:p14="http://schemas.microsoft.com/office/powerpoint/2010/main" val="2307322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81228B1-FD7E-4CBC-BB87-2E6180C698EE}" type="datetimeFigureOut">
              <a:rPr lang="en-GB" smtClean="0"/>
              <a:t>16/12/2020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F3FD37-1C5F-4A41-BCB8-5856C4A95C26}" type="slidenum">
              <a:rPr lang="en-GB" smtClean="0"/>
              <a:t>‹#›</a:t>
            </a:fld>
            <a:endParaRPr lang="en-GB"/>
          </a:p>
        </p:txBody>
      </p:sp>
    </p:spTree>
    <p:extLst>
      <p:ext uri="{BB962C8B-B14F-4D97-AF65-F5344CB8AC3E}">
        <p14:creationId xmlns:p14="http://schemas.microsoft.com/office/powerpoint/2010/main" val="470219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81228B1-FD7E-4CBC-BB87-2E6180C698EE}" type="datetimeFigureOut">
              <a:rPr lang="en-GB" smtClean="0"/>
              <a:t>16/12/2020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F3FD37-1C5F-4A41-BCB8-5856C4A95C26}" type="slidenum">
              <a:rPr lang="en-GB" smtClean="0"/>
              <a:t>‹#›</a:t>
            </a:fld>
            <a:endParaRPr lang="en-GB"/>
          </a:p>
        </p:txBody>
      </p:sp>
    </p:spTree>
    <p:extLst>
      <p:ext uri="{BB962C8B-B14F-4D97-AF65-F5344CB8AC3E}">
        <p14:creationId xmlns:p14="http://schemas.microsoft.com/office/powerpoint/2010/main" val="3453156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81228B1-FD7E-4CBC-BB87-2E6180C698EE}" type="datetimeFigureOut">
              <a:rPr lang="en-GB" smtClean="0"/>
              <a:t>16/12/2020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F3FD37-1C5F-4A41-BCB8-5856C4A95C26}" type="slidenum">
              <a:rPr lang="en-GB" smtClean="0"/>
              <a:t>‹#›</a:t>
            </a:fld>
            <a:endParaRPr lang="en-GB"/>
          </a:p>
        </p:txBody>
      </p:sp>
    </p:spTree>
    <p:extLst>
      <p:ext uri="{BB962C8B-B14F-4D97-AF65-F5344CB8AC3E}">
        <p14:creationId xmlns:p14="http://schemas.microsoft.com/office/powerpoint/2010/main" val="2981001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228B1-FD7E-4CBC-BB87-2E6180C698EE}" type="datetimeFigureOut">
              <a:rPr lang="en-GB" smtClean="0"/>
              <a:t>16/12/2020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F3FD37-1C5F-4A41-BCB8-5856C4A95C26}" type="slidenum">
              <a:rPr lang="en-GB" smtClean="0"/>
              <a:t>‹#›</a:t>
            </a:fld>
            <a:endParaRPr lang="en-GB"/>
          </a:p>
        </p:txBody>
      </p:sp>
    </p:spTree>
    <p:extLst>
      <p:ext uri="{BB962C8B-B14F-4D97-AF65-F5344CB8AC3E}">
        <p14:creationId xmlns:p14="http://schemas.microsoft.com/office/powerpoint/2010/main" val="3913628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1228B1-FD7E-4CBC-BB87-2E6180C698EE}" type="datetimeFigureOut">
              <a:rPr lang="en-GB" smtClean="0"/>
              <a:t>16/12/2020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F3FD37-1C5F-4A41-BCB8-5856C4A95C26}" type="slidenum">
              <a:rPr lang="en-GB" smtClean="0"/>
              <a:t>‹#›</a:t>
            </a:fld>
            <a:endParaRPr lang="en-GB"/>
          </a:p>
        </p:txBody>
      </p:sp>
    </p:spTree>
    <p:extLst>
      <p:ext uri="{BB962C8B-B14F-4D97-AF65-F5344CB8AC3E}">
        <p14:creationId xmlns:p14="http://schemas.microsoft.com/office/powerpoint/2010/main" val="3032637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1228B1-FD7E-4CBC-BB87-2E6180C698EE}" type="datetimeFigureOut">
              <a:rPr lang="en-GB" smtClean="0"/>
              <a:t>16/12/2020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F3FD37-1C5F-4A41-BCB8-5856C4A95C26}" type="slidenum">
              <a:rPr lang="en-GB" smtClean="0"/>
              <a:t>‹#›</a:t>
            </a:fld>
            <a:endParaRPr lang="en-GB"/>
          </a:p>
        </p:txBody>
      </p:sp>
    </p:spTree>
    <p:extLst>
      <p:ext uri="{BB962C8B-B14F-4D97-AF65-F5344CB8AC3E}">
        <p14:creationId xmlns:p14="http://schemas.microsoft.com/office/powerpoint/2010/main" val="4154824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1228B1-FD7E-4CBC-BB87-2E6180C698EE}"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3FD37-1C5F-4A41-BCB8-5856C4A95C26}" type="slidenum">
              <a:rPr lang="en-GB" smtClean="0"/>
              <a:t>‹#›</a:t>
            </a:fld>
            <a:endParaRPr lang="en-GB"/>
          </a:p>
        </p:txBody>
      </p:sp>
    </p:spTree>
    <p:extLst>
      <p:ext uri="{BB962C8B-B14F-4D97-AF65-F5344CB8AC3E}">
        <p14:creationId xmlns:p14="http://schemas.microsoft.com/office/powerpoint/2010/main" val="1998297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1228B1-FD7E-4CBC-BB87-2E6180C698EE}"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3FD37-1C5F-4A41-BCB8-5856C4A95C26}" type="slidenum">
              <a:rPr lang="en-GB" smtClean="0"/>
              <a:t>‹#›</a:t>
            </a:fld>
            <a:endParaRPr lang="en-GB"/>
          </a:p>
        </p:txBody>
      </p:sp>
    </p:spTree>
    <p:extLst>
      <p:ext uri="{BB962C8B-B14F-4D97-AF65-F5344CB8AC3E}">
        <p14:creationId xmlns:p14="http://schemas.microsoft.com/office/powerpoint/2010/main" val="2400461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C15E8CC-CBA3-476E-A737-F2451AD7FD05}" type="slidenum">
              <a:rPr lang="en-GB" smtClean="0"/>
              <a:pPr/>
              <a:t>‹#›</a:t>
            </a:fld>
            <a:endParaRPr lang="en-GB" dirty="0"/>
          </a:p>
        </p:txBody>
      </p:sp>
      <p:sp>
        <p:nvSpPr>
          <p:cNvPr id="5" name="Title 1"/>
          <p:cNvSpPr>
            <a:spLocks noGrp="1"/>
          </p:cNvSpPr>
          <p:nvPr>
            <p:ph type="ctrTitle"/>
          </p:nvPr>
        </p:nvSpPr>
        <p:spPr>
          <a:xfrm>
            <a:off x="326300" y="1981200"/>
            <a:ext cx="8551000" cy="946992"/>
          </a:xfrm>
        </p:spPr>
        <p:txBody>
          <a:bodyPr anchor="b">
            <a:normAutofit/>
          </a:bodyPr>
          <a:lstStyle>
            <a:lvl1pPr algn="l">
              <a:defRPr sz="3200" b="1"/>
            </a:lvl1pPr>
          </a:lstStyle>
          <a:p>
            <a:r>
              <a:rPr lang="en-GB"/>
              <a:t>Click to edit Master title style</a:t>
            </a:r>
            <a:endParaRPr lang="en-US" dirty="0"/>
          </a:p>
        </p:txBody>
      </p:sp>
      <p:sp>
        <p:nvSpPr>
          <p:cNvPr id="7" name="Rectangle 6"/>
          <p:cNvSpPr/>
          <p:nvPr userDrawn="1"/>
        </p:nvSpPr>
        <p:spPr>
          <a:xfrm>
            <a:off x="5334000" y="4038600"/>
            <a:ext cx="3708400" cy="889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ubtitle 2"/>
          <p:cNvSpPr>
            <a:spLocks noGrp="1"/>
          </p:cNvSpPr>
          <p:nvPr>
            <p:ph type="subTitle" idx="1"/>
          </p:nvPr>
        </p:nvSpPr>
        <p:spPr>
          <a:xfrm>
            <a:off x="351700" y="3005815"/>
            <a:ext cx="6620600" cy="12418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8" name="Picture 7"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4800" y="4320968"/>
            <a:ext cx="2286000" cy="669855"/>
          </a:xfrm>
          <a:prstGeom prst="rect">
            <a:avLst/>
          </a:prstGeom>
        </p:spPr>
      </p:pic>
    </p:spTree>
    <p:extLst>
      <p:ext uri="{BB962C8B-B14F-4D97-AF65-F5344CB8AC3E}">
        <p14:creationId xmlns:p14="http://schemas.microsoft.com/office/powerpoint/2010/main" val="12637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pPr>
              <a:defRPr/>
            </a:pPr>
            <a:fld id="{14A0123E-7531-4D55-A766-7E55E25D818E}" type="slidenum">
              <a:rPr lang="en-GB" altLang="en-US" smtClean="0"/>
              <a:pPr>
                <a:defRPr/>
              </a:pPr>
              <a:t>‹#›</a:t>
            </a:fld>
            <a:endParaRPr lang="en-GB" altLang="en-US"/>
          </a:p>
        </p:txBody>
      </p:sp>
    </p:spTree>
    <p:extLst>
      <p:ext uri="{BB962C8B-B14F-4D97-AF65-F5344CB8AC3E}">
        <p14:creationId xmlns:p14="http://schemas.microsoft.com/office/powerpoint/2010/main" val="2232699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A398EAD0-8E1C-407B-98CD-7454DE69A7AA}" type="slidenum">
              <a:rPr lang="en-GB" altLang="en-US" smtClean="0"/>
              <a:pPr>
                <a:defRPr/>
              </a:pPr>
              <a:t>‹#›</a:t>
            </a:fld>
            <a:endParaRPr lang="en-GB" altLang="en-US"/>
          </a:p>
        </p:txBody>
      </p:sp>
    </p:spTree>
    <p:extLst>
      <p:ext uri="{BB962C8B-B14F-4D97-AF65-F5344CB8AC3E}">
        <p14:creationId xmlns:p14="http://schemas.microsoft.com/office/powerpoint/2010/main" val="3378104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a:defRPr/>
            </a:pPr>
            <a:fld id="{8966372F-B021-483D-9E7C-1E1F1D725061}" type="slidenum">
              <a:rPr lang="en-GB" altLang="en-US" smtClean="0"/>
              <a:pPr>
                <a:defRPr/>
              </a:pPr>
              <a:t>‹#›</a:t>
            </a:fld>
            <a:endParaRPr lang="en-GB" altLang="en-US"/>
          </a:p>
        </p:txBody>
      </p:sp>
    </p:spTree>
    <p:extLst>
      <p:ext uri="{BB962C8B-B14F-4D97-AF65-F5344CB8AC3E}">
        <p14:creationId xmlns:p14="http://schemas.microsoft.com/office/powerpoint/2010/main" val="3001101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pPr>
              <a:defRPr/>
            </a:pPr>
            <a:fld id="{F5EB7C57-55F8-4ABD-8F57-8F6C7C5BD2CF}" type="slidenum">
              <a:rPr lang="en-GB" altLang="en-US" smtClean="0"/>
              <a:pPr>
                <a:defRPr/>
              </a:pPr>
              <a:t>‹#›</a:t>
            </a:fld>
            <a:endParaRPr lang="en-GB" altLang="en-US"/>
          </a:p>
        </p:txBody>
      </p:sp>
    </p:spTree>
    <p:extLst>
      <p:ext uri="{BB962C8B-B14F-4D97-AF65-F5344CB8AC3E}">
        <p14:creationId xmlns:p14="http://schemas.microsoft.com/office/powerpoint/2010/main" val="511105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pPr>
              <a:defRPr/>
            </a:pPr>
            <a:fld id="{D14AA94C-BA70-470D-8D81-061AC4CF412B}" type="slidenum">
              <a:rPr lang="en-GB" altLang="en-US" smtClean="0"/>
              <a:pPr>
                <a:defRPr/>
              </a:pPr>
              <a:t>‹#›</a:t>
            </a:fld>
            <a:endParaRPr lang="en-GB" altLang="en-US"/>
          </a:p>
        </p:txBody>
      </p:sp>
    </p:spTree>
    <p:extLst>
      <p:ext uri="{BB962C8B-B14F-4D97-AF65-F5344CB8AC3E}">
        <p14:creationId xmlns:p14="http://schemas.microsoft.com/office/powerpoint/2010/main" val="1560537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BE7F3F72-8735-4312-BEEA-6EEAFF567952}" type="slidenum">
              <a:rPr lang="en-GB" altLang="en-US" smtClean="0"/>
              <a:pPr>
                <a:defRPr/>
              </a:pPr>
              <a:t>‹#›</a:t>
            </a:fld>
            <a:endParaRPr lang="en-GB" altLang="en-US"/>
          </a:p>
        </p:txBody>
      </p:sp>
    </p:spTree>
    <p:extLst>
      <p:ext uri="{BB962C8B-B14F-4D97-AF65-F5344CB8AC3E}">
        <p14:creationId xmlns:p14="http://schemas.microsoft.com/office/powerpoint/2010/main" val="3602318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EBB47028-A253-4244-9B19-FBCF4A7164FB}" type="slidenum">
              <a:rPr lang="en-GB" altLang="en-US" smtClean="0"/>
              <a:pPr>
                <a:defRPr/>
              </a:pPr>
              <a:t>‹#›</a:t>
            </a:fld>
            <a:endParaRPr lang="en-GB" altLang="en-US"/>
          </a:p>
        </p:txBody>
      </p:sp>
    </p:spTree>
    <p:extLst>
      <p:ext uri="{BB962C8B-B14F-4D97-AF65-F5344CB8AC3E}">
        <p14:creationId xmlns:p14="http://schemas.microsoft.com/office/powerpoint/2010/main" val="94546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3089E593-EFFD-4A11-B0E8-DF1156A3AA07}" type="slidenum">
              <a:rPr lang="en-GB" altLang="en-US" smtClean="0"/>
              <a:pPr>
                <a:defRPr/>
              </a:pPr>
              <a:t>‹#›</a:t>
            </a:fld>
            <a:endParaRPr lang="en-GB" altLang="en-US"/>
          </a:p>
        </p:txBody>
      </p:sp>
    </p:spTree>
    <p:extLst>
      <p:ext uri="{BB962C8B-B14F-4D97-AF65-F5344CB8AC3E}">
        <p14:creationId xmlns:p14="http://schemas.microsoft.com/office/powerpoint/2010/main" val="1363115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a:defRPr/>
            </a:pPr>
            <a:fld id="{3B56D5FC-7717-4E99-937C-241730730A99}" type="slidenum">
              <a:rPr lang="en-GB" altLang="en-US" smtClean="0"/>
              <a:pPr>
                <a:defRPr/>
              </a:pPr>
              <a:t>‹#›</a:t>
            </a:fld>
            <a:endParaRPr lang="en-GB" altLang="en-US"/>
          </a:p>
        </p:txBody>
      </p:sp>
    </p:spTree>
    <p:extLst>
      <p:ext uri="{BB962C8B-B14F-4D97-AF65-F5344CB8AC3E}">
        <p14:creationId xmlns:p14="http://schemas.microsoft.com/office/powerpoint/2010/main" val="3664101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a:defRPr/>
            </a:pPr>
            <a:fld id="{147961A8-584D-4CE0-A0C8-E7BE69237006}" type="slidenum">
              <a:rPr lang="en-GB" altLang="en-US" smtClean="0"/>
              <a:pPr>
                <a:defRPr/>
              </a:pPr>
              <a:t>‹#›</a:t>
            </a:fld>
            <a:endParaRPr lang="en-GB" altLang="en-US"/>
          </a:p>
        </p:txBody>
      </p:sp>
    </p:spTree>
    <p:extLst>
      <p:ext uri="{BB962C8B-B14F-4D97-AF65-F5344CB8AC3E}">
        <p14:creationId xmlns:p14="http://schemas.microsoft.com/office/powerpoint/2010/main" val="119825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 y="1200151"/>
            <a:ext cx="4752975" cy="2093119"/>
          </a:xfrm>
          <a:prstGeom prst="rect">
            <a:avLst/>
          </a:prstGeom>
          <a:solidFill>
            <a:schemeClr val="bg1"/>
          </a:solidFill>
          <a:ln w="3175">
            <a:solidFill>
              <a:schemeClr val="bg1">
                <a:lumMod val="95000"/>
              </a:schemeClr>
            </a:solidFill>
          </a:ln>
          <a:effectLst>
            <a:outerShdw blurRad="50800" dist="38100" dir="2700000" algn="tl" rotWithShape="0">
              <a:schemeClr val="tx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0003" y="1791377"/>
            <a:ext cx="3766275" cy="773298"/>
          </a:xfrm>
        </p:spPr>
        <p:txBody>
          <a:bodyPr anchor="ctr" anchorCtr="0">
            <a:normAutofit/>
          </a:bodyPr>
          <a:lstStyle>
            <a:lvl1pPr algn="l">
              <a:defRPr sz="2800" b="1"/>
            </a:lvl1pPr>
          </a:lstStyle>
          <a:p>
            <a:r>
              <a:rPr lang="en-GB"/>
              <a:t>Click to edit Master title style</a:t>
            </a:r>
            <a:endParaRPr lang="en-US" dirty="0"/>
          </a:p>
        </p:txBody>
      </p:sp>
      <p:sp>
        <p:nvSpPr>
          <p:cNvPr id="3" name="Subtitle 2"/>
          <p:cNvSpPr>
            <a:spLocks noGrp="1"/>
          </p:cNvSpPr>
          <p:nvPr>
            <p:ph type="subTitle" idx="1"/>
          </p:nvPr>
        </p:nvSpPr>
        <p:spPr>
          <a:xfrm>
            <a:off x="720003" y="2618886"/>
            <a:ext cx="3766275" cy="52273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0" name="Text Placeholder 9"/>
          <p:cNvSpPr>
            <a:spLocks noGrp="1"/>
          </p:cNvSpPr>
          <p:nvPr>
            <p:ph type="body" sz="quarter" idx="12" hasCustomPrompt="1"/>
          </p:nvPr>
        </p:nvSpPr>
        <p:spPr>
          <a:xfrm>
            <a:off x="720003" y="1381827"/>
            <a:ext cx="3133725" cy="189798"/>
          </a:xfrm>
        </p:spPr>
        <p:txBody>
          <a:bodyPr>
            <a:normAutofit/>
          </a:bodyPr>
          <a:lstStyle>
            <a:lvl1pPr marL="0" indent="0">
              <a:buNone/>
              <a:defRPr sz="1400" b="1" cap="all" baseline="0"/>
            </a:lvl1pPr>
            <a:lvl2pPr marL="457200" indent="0">
              <a:buNone/>
              <a:defRPr/>
            </a:lvl2pPr>
            <a:lvl3pPr marL="914400" indent="0">
              <a:buNone/>
              <a:defRPr/>
            </a:lvl3pPr>
            <a:lvl4pPr marL="1371600" indent="0">
              <a:buNone/>
              <a:defRPr/>
            </a:lvl4pPr>
          </a:lstStyle>
          <a:p>
            <a:pPr lvl="0"/>
            <a:r>
              <a:rPr lang="en-US" dirty="0"/>
              <a:t>Section 1</a:t>
            </a:r>
          </a:p>
        </p:txBody>
      </p:sp>
      <p:cxnSp>
        <p:nvCxnSpPr>
          <p:cNvPr id="14" name="Straight Connector 13"/>
          <p:cNvCxnSpPr/>
          <p:nvPr userDrawn="1"/>
        </p:nvCxnSpPr>
        <p:spPr>
          <a:xfrm>
            <a:off x="809625" y="1643062"/>
            <a:ext cx="367665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5334000" y="4038600"/>
            <a:ext cx="3708400" cy="889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4800" y="4320968"/>
            <a:ext cx="2286000" cy="669855"/>
          </a:xfrm>
          <a:prstGeom prst="rect">
            <a:avLst/>
          </a:prstGeom>
        </p:spPr>
      </p:pic>
    </p:spTree>
    <p:extLst>
      <p:ext uri="{BB962C8B-B14F-4D97-AF65-F5344CB8AC3E}">
        <p14:creationId xmlns:p14="http://schemas.microsoft.com/office/powerpoint/2010/main" val="4122283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a:defRPr/>
            </a:pPr>
            <a:fld id="{147961A8-584D-4CE0-A0C8-E7BE69237006}" type="slidenum">
              <a:rPr lang="en-GB" altLang="en-US" smtClean="0"/>
              <a:pPr>
                <a:defRPr/>
              </a:pPr>
              <a:t>‹#›</a:t>
            </a:fld>
            <a:endParaRPr lang="en-GB" altLang="en-US"/>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44624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a:defRPr/>
            </a:pPr>
            <a:fld id="{147961A8-584D-4CE0-A0C8-E7BE69237006}" type="slidenum">
              <a:rPr lang="en-GB" altLang="en-US" smtClean="0"/>
              <a:pPr>
                <a:defRPr/>
              </a:pPr>
              <a:t>‹#›</a:t>
            </a:fld>
            <a:endParaRPr lang="en-GB" altLang="en-US"/>
          </a:p>
        </p:txBody>
      </p:sp>
    </p:spTree>
    <p:extLst>
      <p:ext uri="{BB962C8B-B14F-4D97-AF65-F5344CB8AC3E}">
        <p14:creationId xmlns:p14="http://schemas.microsoft.com/office/powerpoint/2010/main" val="1752367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a:defRPr/>
            </a:pPr>
            <a:fld id="{147961A8-584D-4CE0-A0C8-E7BE69237006}" type="slidenum">
              <a:rPr lang="en-GB" altLang="en-US" smtClean="0"/>
              <a:pPr>
                <a:defRPr/>
              </a:pPr>
              <a:t>‹#›</a:t>
            </a:fld>
            <a:endParaRPr lang="en-GB" altLang="en-US"/>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65763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a:defRPr/>
            </a:pPr>
            <a:fld id="{147961A8-584D-4CE0-A0C8-E7BE69237006}" type="slidenum">
              <a:rPr lang="en-GB" altLang="en-US" smtClean="0"/>
              <a:pPr>
                <a:defRPr/>
              </a:pPr>
              <a:t>‹#›</a:t>
            </a:fld>
            <a:endParaRPr lang="en-GB" altLang="en-US"/>
          </a:p>
        </p:txBody>
      </p:sp>
    </p:spTree>
    <p:extLst>
      <p:ext uri="{BB962C8B-B14F-4D97-AF65-F5344CB8AC3E}">
        <p14:creationId xmlns:p14="http://schemas.microsoft.com/office/powerpoint/2010/main" val="822788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94A4D801-123C-410D-B8CA-4D07FC67D63D}" type="slidenum">
              <a:rPr lang="en-GB" altLang="en-US" smtClean="0"/>
              <a:pPr>
                <a:defRPr/>
              </a:pPr>
              <a:t>‹#›</a:t>
            </a:fld>
            <a:endParaRPr lang="en-GB" altLang="en-US"/>
          </a:p>
        </p:txBody>
      </p:sp>
    </p:spTree>
    <p:extLst>
      <p:ext uri="{BB962C8B-B14F-4D97-AF65-F5344CB8AC3E}">
        <p14:creationId xmlns:p14="http://schemas.microsoft.com/office/powerpoint/2010/main" val="519069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804A9A74-AA68-4B0B-ADD5-4C190FEE99A4}" type="slidenum">
              <a:rPr lang="en-GB" altLang="en-US" smtClean="0"/>
              <a:pPr>
                <a:defRPr/>
              </a:pPr>
              <a:t>‹#›</a:t>
            </a:fld>
            <a:endParaRPr lang="en-GB" altLang="en-US"/>
          </a:p>
        </p:txBody>
      </p:sp>
    </p:spTree>
    <p:extLst>
      <p:ext uri="{BB962C8B-B14F-4D97-AF65-F5344CB8AC3E}">
        <p14:creationId xmlns:p14="http://schemas.microsoft.com/office/powerpoint/2010/main" val="3558032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9" y="463154"/>
            <a:ext cx="7793037" cy="857250"/>
          </a:xfrm>
        </p:spPr>
        <p:txBody>
          <a:bodyPr/>
          <a:lstStyle/>
          <a:p>
            <a:r>
              <a:rPr lang="en-US"/>
              <a:t>Click to edit Master title style</a:t>
            </a:r>
            <a:endParaRPr lang="en-GB"/>
          </a:p>
        </p:txBody>
      </p:sp>
      <p:sp>
        <p:nvSpPr>
          <p:cNvPr id="3" name="Chart Placeholder 2"/>
          <p:cNvSpPr>
            <a:spLocks noGrp="1"/>
          </p:cNvSpPr>
          <p:nvPr>
            <p:ph type="chart" idx="1"/>
          </p:nvPr>
        </p:nvSpPr>
        <p:spPr>
          <a:xfrm>
            <a:off x="1182688" y="1513285"/>
            <a:ext cx="7772400" cy="3086100"/>
          </a:xfrm>
        </p:spPr>
        <p:txBody>
          <a:bodyPr/>
          <a:lstStyle/>
          <a:p>
            <a:pPr lvl="0"/>
            <a:endParaRPr lang="en-GB" noProof="0"/>
          </a:p>
        </p:txBody>
      </p:sp>
      <p:sp>
        <p:nvSpPr>
          <p:cNvPr id="4" name="Rectangle 11">
            <a:extLst>
              <a:ext uri="{FF2B5EF4-FFF2-40B4-BE49-F238E27FC236}">
                <a16:creationId xmlns:a16="http://schemas.microsoft.com/office/drawing/2014/main" id="{2B27C065-1B63-4FB3-9954-A42071C7ABF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12">
            <a:extLst>
              <a:ext uri="{FF2B5EF4-FFF2-40B4-BE49-F238E27FC236}">
                <a16:creationId xmlns:a16="http://schemas.microsoft.com/office/drawing/2014/main" id="{F6F60DB2-E9E7-4BCC-AB5F-E45CE16B0EF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3">
            <a:extLst>
              <a:ext uri="{FF2B5EF4-FFF2-40B4-BE49-F238E27FC236}">
                <a16:creationId xmlns:a16="http://schemas.microsoft.com/office/drawing/2014/main" id="{7E4DCBA2-200F-4EAE-8064-AE4DA2523B66}"/>
              </a:ext>
            </a:extLst>
          </p:cNvPr>
          <p:cNvSpPr>
            <a:spLocks noGrp="1" noChangeArrowheads="1"/>
          </p:cNvSpPr>
          <p:nvPr>
            <p:ph type="sldNum" sz="quarter" idx="12"/>
          </p:nvPr>
        </p:nvSpPr>
        <p:spPr>
          <a:ln/>
        </p:spPr>
        <p:txBody>
          <a:bodyPr/>
          <a:lstStyle>
            <a:lvl1pPr>
              <a:defRPr/>
            </a:lvl1pPr>
          </a:lstStyle>
          <a:p>
            <a:pPr>
              <a:defRPr/>
            </a:pPr>
            <a:fld id="{F7B52927-6E93-436A-910F-3AFBE1DAB356}" type="slidenum">
              <a:rPr lang="en-GB" altLang="en-US"/>
              <a:pPr>
                <a:defRPr/>
              </a:pPr>
              <a:t>‹#›</a:t>
            </a:fld>
            <a:endParaRPr lang="en-GB" altLang="en-US"/>
          </a:p>
        </p:txBody>
      </p:sp>
    </p:spTree>
    <p:extLst>
      <p:ext uri="{BB962C8B-B14F-4D97-AF65-F5344CB8AC3E}">
        <p14:creationId xmlns:p14="http://schemas.microsoft.com/office/powerpoint/2010/main" val="2609366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5334000" y="4038600"/>
            <a:ext cx="3708400" cy="889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0000" y="764381"/>
            <a:ext cx="7689600" cy="707232"/>
          </a:xfrm>
        </p:spPr>
        <p:txBody>
          <a:bodyPr anchor="b" anchorCtr="0">
            <a:normAutofit/>
          </a:bodyPr>
          <a:lstStyle>
            <a:lvl1pPr>
              <a:defRPr sz="2800"/>
            </a:lvl1pPr>
          </a:lstStyle>
          <a:p>
            <a:r>
              <a:rPr lang="en-GB"/>
              <a:t>Click to edit Master title style</a:t>
            </a:r>
            <a:endParaRPr lang="en-US" dirty="0"/>
          </a:p>
        </p:txBody>
      </p:sp>
      <p:sp>
        <p:nvSpPr>
          <p:cNvPr id="3" name="Content Placeholder 2"/>
          <p:cNvSpPr>
            <a:spLocks noGrp="1"/>
          </p:cNvSpPr>
          <p:nvPr>
            <p:ph idx="1"/>
          </p:nvPr>
        </p:nvSpPr>
        <p:spPr>
          <a:xfrm>
            <a:off x="720000" y="1657351"/>
            <a:ext cx="7689600" cy="2743200"/>
          </a:xfrm>
        </p:spPr>
        <p:txBody>
          <a:bodyPr/>
          <a:lstStyle>
            <a:lvl1pPr marL="228600" indent="-228600">
              <a:lnSpc>
                <a:spcPct val="100000"/>
              </a:lnSpc>
              <a:spcAft>
                <a:spcPts val="600"/>
              </a:spcAft>
              <a:buFont typeface="Verdana" panose="020B0604030504040204" pitchFamily="34" charset="0"/>
              <a:buChar char="–"/>
              <a:defRPr sz="2600">
                <a:solidFill>
                  <a:schemeClr val="tx2"/>
                </a:solidFill>
              </a:defRPr>
            </a:lvl1pPr>
            <a:lvl2pPr marL="468000">
              <a:defRPr sz="2200">
                <a:solidFill>
                  <a:schemeClr val="tx2"/>
                </a:solidFill>
              </a:defRPr>
            </a:lvl2pPr>
            <a:lvl3pPr marL="972000">
              <a:defRPr sz="1600">
                <a:solidFill>
                  <a:schemeClr val="tx2"/>
                </a:solidFill>
              </a:defRPr>
            </a:lvl3pPr>
            <a:lvl4pPr marL="1404000">
              <a:defRPr sz="1600" i="1">
                <a:solidFill>
                  <a:schemeClr val="tx2"/>
                </a:solidFill>
              </a:defRPr>
            </a:lvl4pPr>
            <a:lvl5pPr marL="1728000">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8" name="Picture 7"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7100" y="4503318"/>
            <a:ext cx="1663700" cy="487505"/>
          </a:xfrm>
          <a:prstGeom prst="rect">
            <a:avLst/>
          </a:prstGeom>
        </p:spPr>
      </p:pic>
    </p:spTree>
    <p:extLst>
      <p:ext uri="{BB962C8B-B14F-4D97-AF65-F5344CB8AC3E}">
        <p14:creationId xmlns:p14="http://schemas.microsoft.com/office/powerpoint/2010/main" val="53019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34000" y="4038600"/>
            <a:ext cx="3708400" cy="889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9998" y="664370"/>
            <a:ext cx="7823926" cy="635794"/>
          </a:xfrm>
        </p:spPr>
        <p:txBody>
          <a:bodyPr anchor="b" anchorCtr="0">
            <a:normAutofit/>
          </a:bodyPr>
          <a:lstStyle>
            <a:lvl1pPr>
              <a:defRPr sz="2800"/>
            </a:lvl1pPr>
          </a:lstStyle>
          <a:p>
            <a:r>
              <a:rPr lang="en-GB"/>
              <a:t>Click to edit Master title style</a:t>
            </a:r>
            <a:endParaRPr lang="en-US" dirty="0"/>
          </a:p>
        </p:txBody>
      </p:sp>
      <p:sp>
        <p:nvSpPr>
          <p:cNvPr id="3" name="Content Placeholder 2"/>
          <p:cNvSpPr>
            <a:spLocks noGrp="1"/>
          </p:cNvSpPr>
          <p:nvPr>
            <p:ph idx="1"/>
          </p:nvPr>
        </p:nvSpPr>
        <p:spPr>
          <a:xfrm>
            <a:off x="719999" y="1414464"/>
            <a:ext cx="7823926" cy="3014663"/>
          </a:xfrm>
        </p:spPr>
        <p:txBody>
          <a:bodyPr/>
          <a:lstStyle>
            <a:lvl1pPr marL="0" indent="0">
              <a:lnSpc>
                <a:spcPct val="100000"/>
              </a:lnSpc>
              <a:spcAft>
                <a:spcPts val="1200"/>
              </a:spcAft>
              <a:buFont typeface="Verdana" panose="020B0604030504040204" pitchFamily="34" charset="0"/>
              <a:buNone/>
              <a:defRPr sz="1400">
                <a:solidFill>
                  <a:schemeClr val="tx2"/>
                </a:solidFill>
              </a:defRPr>
            </a:lvl1pPr>
            <a:lvl2pPr marL="360000" indent="0">
              <a:buNone/>
              <a:defRPr sz="2000" b="0" i="1">
                <a:solidFill>
                  <a:schemeClr val="tx1"/>
                </a:solidFill>
              </a:defRPr>
            </a:lvl2pPr>
            <a:lvl3pPr marL="743400" indent="0">
              <a:buNone/>
              <a:defRPr sz="1600">
                <a:solidFill>
                  <a:schemeClr val="tx2"/>
                </a:solidFill>
              </a:defRPr>
            </a:lvl3pPr>
            <a:lvl4pPr marL="1175400" indent="0">
              <a:buNone/>
              <a:defRPr sz="1600" i="1">
                <a:solidFill>
                  <a:schemeClr val="tx2"/>
                </a:solidFill>
              </a:defRPr>
            </a:lvl4pPr>
            <a:lvl5pPr marL="1499400" indent="0">
              <a:buNone/>
              <a:defRPr sz="1400">
                <a:solidFill>
                  <a:schemeClr val="tx1"/>
                </a:solidFill>
              </a:defRPr>
            </a:lvl5pPr>
          </a:lstStyle>
          <a:p>
            <a:pPr lvl="0"/>
            <a:r>
              <a:rPr lang="en-GB"/>
              <a:t>Click to edit Master text styles</a:t>
            </a:r>
          </a:p>
          <a:p>
            <a:pPr lvl="1"/>
            <a:r>
              <a:rPr lang="en-GB"/>
              <a:t>Second level</a:t>
            </a:r>
          </a:p>
        </p:txBody>
      </p:sp>
      <p:pic>
        <p:nvPicPr>
          <p:cNvPr id="7" name="Picture 6"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7100" y="4503318"/>
            <a:ext cx="1663700" cy="487505"/>
          </a:xfrm>
          <a:prstGeom prst="rect">
            <a:avLst/>
          </a:prstGeom>
        </p:spPr>
      </p:pic>
    </p:spTree>
    <p:extLst>
      <p:ext uri="{BB962C8B-B14F-4D97-AF65-F5344CB8AC3E}">
        <p14:creationId xmlns:p14="http://schemas.microsoft.com/office/powerpoint/2010/main" val="3437203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5334000" y="4038600"/>
            <a:ext cx="3708400" cy="889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0002" y="764382"/>
            <a:ext cx="2832825" cy="892970"/>
          </a:xfrm>
        </p:spPr>
        <p:txBody>
          <a:bodyPr anchor="b" anchorCtr="0">
            <a:noAutofit/>
          </a:bodyPr>
          <a:lstStyle>
            <a:lvl1pPr>
              <a:defRPr sz="2800"/>
            </a:lvl1pPr>
          </a:lstStyle>
          <a:p>
            <a:r>
              <a:rPr lang="en-GB"/>
              <a:t>Click to edit Master title style</a:t>
            </a:r>
            <a:endParaRPr lang="en-US" dirty="0"/>
          </a:p>
        </p:txBody>
      </p:sp>
      <p:sp>
        <p:nvSpPr>
          <p:cNvPr id="3" name="Content Placeholder 2"/>
          <p:cNvSpPr>
            <a:spLocks noGrp="1"/>
          </p:cNvSpPr>
          <p:nvPr>
            <p:ph idx="1"/>
          </p:nvPr>
        </p:nvSpPr>
        <p:spPr>
          <a:xfrm>
            <a:off x="720002" y="1807370"/>
            <a:ext cx="2832825" cy="2621757"/>
          </a:xfrm>
        </p:spPr>
        <p:txBody>
          <a:bodyPr/>
          <a:lstStyle>
            <a:lvl1pPr marL="0" indent="0">
              <a:lnSpc>
                <a:spcPct val="100000"/>
              </a:lnSpc>
              <a:spcAft>
                <a:spcPts val="1200"/>
              </a:spcAft>
              <a:buFont typeface="Verdana" panose="020B0604030504040204" pitchFamily="34" charset="0"/>
              <a:buNone/>
              <a:defRPr sz="1600">
                <a:solidFill>
                  <a:schemeClr val="tx2"/>
                </a:solidFill>
              </a:defRPr>
            </a:lvl1pPr>
            <a:lvl2pPr marL="432000" indent="0">
              <a:buNone/>
              <a:defRPr sz="2400" b="0" i="1">
                <a:solidFill>
                  <a:schemeClr val="tx1"/>
                </a:solidFill>
              </a:defRPr>
            </a:lvl2pPr>
            <a:lvl3pPr marL="743400" indent="0">
              <a:buNone/>
              <a:defRPr sz="1600">
                <a:solidFill>
                  <a:schemeClr val="tx2"/>
                </a:solidFill>
              </a:defRPr>
            </a:lvl3pPr>
            <a:lvl4pPr marL="1175400" indent="0">
              <a:buNone/>
              <a:defRPr sz="1600" i="1">
                <a:solidFill>
                  <a:schemeClr val="tx2"/>
                </a:solidFill>
              </a:defRPr>
            </a:lvl4pPr>
            <a:lvl5pPr marL="1499400" indent="0">
              <a:buNone/>
              <a:defRPr sz="1400">
                <a:solidFill>
                  <a:schemeClr val="tx1"/>
                </a:solidFill>
              </a:defRPr>
            </a:lvl5pPr>
          </a:lstStyle>
          <a:p>
            <a:pPr lvl="0"/>
            <a:r>
              <a:rPr lang="en-GB"/>
              <a:t>Click to edit Master text styles</a:t>
            </a:r>
          </a:p>
        </p:txBody>
      </p:sp>
      <p:sp>
        <p:nvSpPr>
          <p:cNvPr id="6" name="Picture Placeholder 6"/>
          <p:cNvSpPr>
            <a:spLocks noGrp="1"/>
          </p:cNvSpPr>
          <p:nvPr>
            <p:ph type="pic" sz="quarter" idx="13"/>
          </p:nvPr>
        </p:nvSpPr>
        <p:spPr>
          <a:xfrm>
            <a:off x="3806100" y="764383"/>
            <a:ext cx="5337900" cy="3221831"/>
          </a:xfrm>
        </p:spPr>
        <p:txBody>
          <a:bodyPr/>
          <a:lstStyle/>
          <a:p>
            <a:r>
              <a:rPr lang="en-GB"/>
              <a:t>Drag picture to placeholder or click icon to add</a:t>
            </a:r>
          </a:p>
        </p:txBody>
      </p:sp>
      <p:sp>
        <p:nvSpPr>
          <p:cNvPr id="7" name="Text Placeholder 8"/>
          <p:cNvSpPr>
            <a:spLocks noGrp="1"/>
          </p:cNvSpPr>
          <p:nvPr>
            <p:ph type="body" sz="quarter" idx="14"/>
          </p:nvPr>
        </p:nvSpPr>
        <p:spPr>
          <a:xfrm>
            <a:off x="3806100" y="4057651"/>
            <a:ext cx="2899500" cy="357188"/>
          </a:xfrm>
        </p:spPr>
        <p:txBody>
          <a:bodyPr lIns="0">
            <a:normAutofit/>
          </a:bodyPr>
          <a:lstStyle>
            <a:lvl1pPr marL="0" indent="0">
              <a:lnSpc>
                <a:spcPct val="100000"/>
              </a:lnSpc>
              <a:buNone/>
              <a:defRPr sz="900" cap="all" baseline="0"/>
            </a:lvl1pPr>
          </a:lstStyle>
          <a:p>
            <a:pPr lvl="0"/>
            <a:r>
              <a:rPr lang="en-GB"/>
              <a:t>Click to edit Master text styles</a:t>
            </a:r>
          </a:p>
        </p:txBody>
      </p:sp>
      <p:pic>
        <p:nvPicPr>
          <p:cNvPr id="9" name="Picture 8"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7100" y="4503318"/>
            <a:ext cx="1663700" cy="487505"/>
          </a:xfrm>
          <a:prstGeom prst="rect">
            <a:avLst/>
          </a:prstGeom>
        </p:spPr>
      </p:pic>
    </p:spTree>
    <p:extLst>
      <p:ext uri="{BB962C8B-B14F-4D97-AF65-F5344CB8AC3E}">
        <p14:creationId xmlns:p14="http://schemas.microsoft.com/office/powerpoint/2010/main" val="3437203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5334000" y="4038600"/>
            <a:ext cx="3708400" cy="889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Picture Placeholder 6"/>
          <p:cNvSpPr>
            <a:spLocks noGrp="1"/>
          </p:cNvSpPr>
          <p:nvPr>
            <p:ph type="pic" sz="quarter" idx="13"/>
          </p:nvPr>
        </p:nvSpPr>
        <p:spPr>
          <a:xfrm>
            <a:off x="0" y="767955"/>
            <a:ext cx="5337900" cy="3221831"/>
          </a:xfrm>
        </p:spPr>
        <p:txBody>
          <a:bodyPr/>
          <a:lstStyle/>
          <a:p>
            <a:r>
              <a:rPr lang="en-GB"/>
              <a:t>Drag picture to placeholder or click icon to add</a:t>
            </a:r>
          </a:p>
        </p:txBody>
      </p:sp>
      <p:sp>
        <p:nvSpPr>
          <p:cNvPr id="3" name="Title 1"/>
          <p:cNvSpPr>
            <a:spLocks noGrp="1"/>
          </p:cNvSpPr>
          <p:nvPr>
            <p:ph type="title"/>
          </p:nvPr>
        </p:nvSpPr>
        <p:spPr>
          <a:xfrm>
            <a:off x="5558702" y="767953"/>
            <a:ext cx="2832825" cy="892970"/>
          </a:xfrm>
        </p:spPr>
        <p:txBody>
          <a:bodyPr anchor="b" anchorCtr="0">
            <a:normAutofit/>
          </a:bodyPr>
          <a:lstStyle>
            <a:lvl1pPr>
              <a:defRPr sz="2600"/>
            </a:lvl1pPr>
          </a:lstStyle>
          <a:p>
            <a:r>
              <a:rPr lang="en-GB"/>
              <a:t>Click to edit Master title style</a:t>
            </a:r>
            <a:endParaRPr lang="en-US" dirty="0"/>
          </a:p>
        </p:txBody>
      </p:sp>
      <p:sp>
        <p:nvSpPr>
          <p:cNvPr id="4" name="Content Placeholder 2"/>
          <p:cNvSpPr>
            <a:spLocks noGrp="1"/>
          </p:cNvSpPr>
          <p:nvPr>
            <p:ph idx="1"/>
          </p:nvPr>
        </p:nvSpPr>
        <p:spPr>
          <a:xfrm>
            <a:off x="5558702" y="1810941"/>
            <a:ext cx="2832825" cy="2178844"/>
          </a:xfrm>
        </p:spPr>
        <p:txBody>
          <a:bodyPr/>
          <a:lstStyle>
            <a:lvl1pPr marL="0" indent="0">
              <a:lnSpc>
                <a:spcPct val="100000"/>
              </a:lnSpc>
              <a:spcAft>
                <a:spcPts val="1200"/>
              </a:spcAft>
              <a:buFont typeface="Verdana" panose="020B0604030504040204" pitchFamily="34" charset="0"/>
              <a:buNone/>
              <a:defRPr sz="1600">
                <a:solidFill>
                  <a:schemeClr val="tx2"/>
                </a:solidFill>
              </a:defRPr>
            </a:lvl1pPr>
            <a:lvl2pPr marL="432000" indent="0">
              <a:buNone/>
              <a:defRPr sz="2400" b="0" i="1">
                <a:solidFill>
                  <a:schemeClr val="tx1"/>
                </a:solidFill>
              </a:defRPr>
            </a:lvl2pPr>
            <a:lvl3pPr marL="743400" indent="0">
              <a:buNone/>
              <a:defRPr sz="1600">
                <a:solidFill>
                  <a:schemeClr val="tx2"/>
                </a:solidFill>
              </a:defRPr>
            </a:lvl3pPr>
            <a:lvl4pPr marL="1175400" indent="0">
              <a:buNone/>
              <a:defRPr sz="1600" i="1">
                <a:solidFill>
                  <a:schemeClr val="tx2"/>
                </a:solidFill>
              </a:defRPr>
            </a:lvl4pPr>
            <a:lvl5pPr marL="1499400" indent="0">
              <a:buNone/>
              <a:defRPr sz="1400">
                <a:solidFill>
                  <a:schemeClr val="tx1"/>
                </a:solidFill>
              </a:defRPr>
            </a:lvl5pPr>
          </a:lstStyle>
          <a:p>
            <a:pPr lvl="0"/>
            <a:r>
              <a:rPr lang="en-GB"/>
              <a:t>Click to edit Master text styles</a:t>
            </a:r>
          </a:p>
        </p:txBody>
      </p:sp>
      <p:sp>
        <p:nvSpPr>
          <p:cNvPr id="5" name="Footer Placeholder 4"/>
          <p:cNvSpPr>
            <a:spLocks noGrp="1"/>
          </p:cNvSpPr>
          <p:nvPr>
            <p:ph type="ftr" sz="quarter" idx="11"/>
          </p:nvPr>
        </p:nvSpPr>
        <p:spPr>
          <a:xfrm>
            <a:off x="720000" y="123827"/>
            <a:ext cx="3600000" cy="273844"/>
          </a:xfrm>
          <a:prstGeom prst="rect">
            <a:avLst/>
          </a:prstGeom>
        </p:spPr>
        <p:txBody>
          <a:bodyPr/>
          <a:lstStyle>
            <a:lvl1pPr>
              <a:defRPr sz="900"/>
            </a:lvl1pPr>
          </a:lstStyle>
          <a:p>
            <a:r>
              <a:rPr lang="en-GB"/>
              <a:t>Presentation title</a:t>
            </a:r>
            <a:endParaRPr lang="en-GB" dirty="0"/>
          </a:p>
        </p:txBody>
      </p:sp>
      <p:sp>
        <p:nvSpPr>
          <p:cNvPr id="6" name="Slide Number Placeholder 5"/>
          <p:cNvSpPr>
            <a:spLocks noGrp="1"/>
          </p:cNvSpPr>
          <p:nvPr>
            <p:ph type="sldNum" sz="quarter" idx="12"/>
          </p:nvPr>
        </p:nvSpPr>
        <p:spPr>
          <a:xfrm>
            <a:off x="628650" y="4624389"/>
            <a:ext cx="2057400" cy="273844"/>
          </a:xfrm>
        </p:spPr>
        <p:txBody>
          <a:bodyPr/>
          <a:lstStyle/>
          <a:p>
            <a:fld id="{3C15E8CC-CBA3-476E-A737-F2451AD7FD05}" type="slidenum">
              <a:rPr lang="en-GB" smtClean="0"/>
              <a:t>‹#›</a:t>
            </a:fld>
            <a:endParaRPr lang="en-GB"/>
          </a:p>
        </p:txBody>
      </p:sp>
      <p:sp>
        <p:nvSpPr>
          <p:cNvPr id="7" name="Text Placeholder 8"/>
          <p:cNvSpPr>
            <a:spLocks noGrp="1"/>
          </p:cNvSpPr>
          <p:nvPr>
            <p:ph type="body" sz="quarter" idx="14"/>
          </p:nvPr>
        </p:nvSpPr>
        <p:spPr>
          <a:xfrm>
            <a:off x="628650" y="4057651"/>
            <a:ext cx="2899500" cy="357188"/>
          </a:xfrm>
        </p:spPr>
        <p:txBody>
          <a:bodyPr lIns="90000">
            <a:normAutofit/>
          </a:bodyPr>
          <a:lstStyle>
            <a:lvl1pPr marL="0" indent="0">
              <a:lnSpc>
                <a:spcPct val="100000"/>
              </a:lnSpc>
              <a:buNone/>
              <a:defRPr sz="900" cap="all" baseline="0"/>
            </a:lvl1pPr>
          </a:lstStyle>
          <a:p>
            <a:pPr lvl="0"/>
            <a:r>
              <a:rPr lang="en-GB"/>
              <a:t>Click to edit Master text styles</a:t>
            </a:r>
          </a:p>
        </p:txBody>
      </p:sp>
      <p:pic>
        <p:nvPicPr>
          <p:cNvPr id="9" name="Picture 8"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7100" y="4503318"/>
            <a:ext cx="1663700" cy="487505"/>
          </a:xfrm>
          <a:prstGeom prst="rect">
            <a:avLst/>
          </a:prstGeom>
        </p:spPr>
      </p:pic>
    </p:spTree>
    <p:extLst>
      <p:ext uri="{BB962C8B-B14F-4D97-AF65-F5344CB8AC3E}">
        <p14:creationId xmlns:p14="http://schemas.microsoft.com/office/powerpoint/2010/main" val="343720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34000" y="4038600"/>
            <a:ext cx="3708400" cy="889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Picture Placeholder 6"/>
          <p:cNvSpPr>
            <a:spLocks noGrp="1"/>
          </p:cNvSpPr>
          <p:nvPr>
            <p:ph type="pic" sz="quarter" idx="13"/>
          </p:nvPr>
        </p:nvSpPr>
        <p:spPr>
          <a:xfrm>
            <a:off x="0" y="-3571"/>
            <a:ext cx="9144000" cy="2861071"/>
          </a:xfrm>
        </p:spPr>
        <p:txBody>
          <a:bodyPr/>
          <a:lstStyle/>
          <a:p>
            <a:r>
              <a:rPr lang="en-GB"/>
              <a:t>Drag picture to placeholder or click icon to add</a:t>
            </a:r>
            <a:endParaRPr lang="en-GB" dirty="0"/>
          </a:p>
        </p:txBody>
      </p:sp>
      <p:sp>
        <p:nvSpPr>
          <p:cNvPr id="3" name="Title 1"/>
          <p:cNvSpPr>
            <a:spLocks noGrp="1"/>
          </p:cNvSpPr>
          <p:nvPr>
            <p:ph type="title"/>
          </p:nvPr>
        </p:nvSpPr>
        <p:spPr>
          <a:xfrm>
            <a:off x="628650" y="3128962"/>
            <a:ext cx="7448550" cy="421483"/>
          </a:xfrm>
        </p:spPr>
        <p:txBody>
          <a:bodyPr anchor="b" anchorCtr="0">
            <a:normAutofit/>
          </a:bodyPr>
          <a:lstStyle>
            <a:lvl1pPr>
              <a:defRPr sz="2800"/>
            </a:lvl1pPr>
          </a:lstStyle>
          <a:p>
            <a:r>
              <a:rPr lang="en-GB"/>
              <a:t>Click to edit Master title style</a:t>
            </a:r>
            <a:endParaRPr lang="en-US" dirty="0"/>
          </a:p>
        </p:txBody>
      </p:sp>
      <p:sp>
        <p:nvSpPr>
          <p:cNvPr id="4" name="Content Placeholder 2"/>
          <p:cNvSpPr>
            <a:spLocks noGrp="1"/>
          </p:cNvSpPr>
          <p:nvPr>
            <p:ph idx="1"/>
          </p:nvPr>
        </p:nvSpPr>
        <p:spPr>
          <a:xfrm>
            <a:off x="628650" y="3673079"/>
            <a:ext cx="7448550" cy="713184"/>
          </a:xfrm>
        </p:spPr>
        <p:txBody>
          <a:bodyPr/>
          <a:lstStyle>
            <a:lvl1pPr marL="0" indent="0">
              <a:lnSpc>
                <a:spcPct val="100000"/>
              </a:lnSpc>
              <a:spcAft>
                <a:spcPts val="1200"/>
              </a:spcAft>
              <a:buFont typeface="Verdana" panose="020B0604030504040204" pitchFamily="34" charset="0"/>
              <a:buNone/>
              <a:defRPr sz="1600">
                <a:solidFill>
                  <a:schemeClr val="tx2"/>
                </a:solidFill>
              </a:defRPr>
            </a:lvl1pPr>
            <a:lvl2pPr marL="432000" indent="0">
              <a:buNone/>
              <a:defRPr sz="2400" b="0" i="1">
                <a:solidFill>
                  <a:schemeClr val="tx1"/>
                </a:solidFill>
              </a:defRPr>
            </a:lvl2pPr>
            <a:lvl3pPr marL="743400" indent="0">
              <a:buNone/>
              <a:defRPr sz="1600">
                <a:solidFill>
                  <a:schemeClr val="tx2"/>
                </a:solidFill>
              </a:defRPr>
            </a:lvl3pPr>
            <a:lvl4pPr marL="1175400" indent="0">
              <a:buNone/>
              <a:defRPr sz="1600" i="1">
                <a:solidFill>
                  <a:schemeClr val="tx2"/>
                </a:solidFill>
              </a:defRPr>
            </a:lvl4pPr>
            <a:lvl5pPr marL="1499400" indent="0">
              <a:buNone/>
              <a:defRPr sz="1400">
                <a:solidFill>
                  <a:schemeClr val="tx1"/>
                </a:solidFill>
              </a:defRPr>
            </a:lvl5pPr>
          </a:lstStyle>
          <a:p>
            <a:pPr lvl="0"/>
            <a:r>
              <a:rPr lang="en-GB"/>
              <a:t>Click to edit Master text styles</a:t>
            </a:r>
          </a:p>
        </p:txBody>
      </p:sp>
      <p:sp>
        <p:nvSpPr>
          <p:cNvPr id="5" name="Slide Number Placeholder 5"/>
          <p:cNvSpPr>
            <a:spLocks noGrp="1"/>
          </p:cNvSpPr>
          <p:nvPr>
            <p:ph type="sldNum" sz="quarter" idx="12"/>
          </p:nvPr>
        </p:nvSpPr>
        <p:spPr>
          <a:xfrm>
            <a:off x="628650" y="4624389"/>
            <a:ext cx="2057400" cy="273844"/>
          </a:xfrm>
        </p:spPr>
        <p:txBody>
          <a:bodyPr/>
          <a:lstStyle/>
          <a:p>
            <a:fld id="{3C15E8CC-CBA3-476E-A737-F2451AD7FD05}" type="slidenum">
              <a:rPr lang="en-GB" smtClean="0"/>
              <a:t>‹#›</a:t>
            </a:fld>
            <a:endParaRPr lang="en-GB"/>
          </a:p>
        </p:txBody>
      </p:sp>
      <p:pic>
        <p:nvPicPr>
          <p:cNvPr id="7" name="Picture 6"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7100" y="4503318"/>
            <a:ext cx="1663700" cy="487505"/>
          </a:xfrm>
          <a:prstGeom prst="rect">
            <a:avLst/>
          </a:prstGeom>
        </p:spPr>
      </p:pic>
    </p:spTree>
    <p:extLst>
      <p:ext uri="{BB962C8B-B14F-4D97-AF65-F5344CB8AC3E}">
        <p14:creationId xmlns:p14="http://schemas.microsoft.com/office/powerpoint/2010/main" val="3437203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81228B1-FD7E-4CBC-BB87-2E6180C698EE}"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3FD37-1C5F-4A41-BCB8-5856C4A95C26}" type="slidenum">
              <a:rPr lang="en-GB" smtClean="0"/>
              <a:t>‹#›</a:t>
            </a:fld>
            <a:endParaRPr lang="en-GB"/>
          </a:p>
        </p:txBody>
      </p:sp>
    </p:spTree>
    <p:extLst>
      <p:ext uri="{BB962C8B-B14F-4D97-AF65-F5344CB8AC3E}">
        <p14:creationId xmlns:p14="http://schemas.microsoft.com/office/powerpoint/2010/main" val="842069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7869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2107406"/>
            <a:ext cx="7886700" cy="2525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28650" y="4624389"/>
            <a:ext cx="2057400" cy="273844"/>
          </a:xfrm>
          <a:prstGeom prst="rect">
            <a:avLst/>
          </a:prstGeom>
        </p:spPr>
        <p:txBody>
          <a:bodyPr vert="horz" lIns="91440" tIns="45720" rIns="91440" bIns="45720" rtlCol="0" anchor="ctr"/>
          <a:lstStyle>
            <a:lvl1pPr algn="l">
              <a:defRPr sz="1000" b="1">
                <a:solidFill>
                  <a:schemeClr val="tx1">
                    <a:tint val="75000"/>
                  </a:schemeClr>
                </a:solidFill>
              </a:defRPr>
            </a:lvl1pPr>
          </a:lstStyle>
          <a:p>
            <a:fld id="{3C15E8CC-CBA3-476E-A737-F2451AD7FD05}" type="slidenum">
              <a:rPr lang="en-GB" smtClean="0"/>
              <a:pPr/>
              <a:t>‹#›</a:t>
            </a:fld>
            <a:endParaRPr lang="en-GB" dirty="0"/>
          </a:p>
        </p:txBody>
      </p:sp>
    </p:spTree>
    <p:extLst>
      <p:ext uri="{BB962C8B-B14F-4D97-AF65-F5344CB8AC3E}">
        <p14:creationId xmlns:p14="http://schemas.microsoft.com/office/powerpoint/2010/main" val="3530821031"/>
      </p:ext>
    </p:extLst>
  </p:cSld>
  <p:clrMap bg1="lt1" tx1="dk1" bg2="lt2" tx2="dk2" accent1="accent1" accent2="accent2" accent3="accent3" accent4="accent4" accent5="accent5" accent6="accent6" hlink="hlink" folHlink="folHlink"/>
  <p:sldLayoutIdLst>
    <p:sldLayoutId id="2147483661" r:id="rId1"/>
    <p:sldLayoutId id="2147483682" r:id="rId2"/>
    <p:sldLayoutId id="2147483672" r:id="rId3"/>
    <p:sldLayoutId id="2147483662" r:id="rId4"/>
    <p:sldLayoutId id="2147483688" r:id="rId5"/>
    <p:sldLayoutId id="2147483687" r:id="rId6"/>
    <p:sldLayoutId id="2147483686" r:id="rId7"/>
    <p:sldLayoutId id="2147483685" r:id="rId8"/>
  </p:sldLayoutIdLst>
  <p:hf sldNum="0"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81228B1-FD7E-4CBC-BB87-2E6180C698EE}" type="datetimeFigureOut">
              <a:rPr lang="en-GB" smtClean="0"/>
              <a:t>16/12/2020</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BF3FD37-1C5F-4A41-BCB8-5856C4A95C26}" type="slidenum">
              <a:rPr lang="en-GB" smtClean="0"/>
              <a:t>‹#›</a:t>
            </a:fld>
            <a:endParaRPr lang="en-GB"/>
          </a:p>
        </p:txBody>
      </p:sp>
    </p:spTree>
    <p:extLst>
      <p:ext uri="{BB962C8B-B14F-4D97-AF65-F5344CB8AC3E}">
        <p14:creationId xmlns:p14="http://schemas.microsoft.com/office/powerpoint/2010/main" val="333729419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a:defRPr/>
            </a:pPr>
            <a:fld id="{147961A8-584D-4CE0-A0C8-E7BE69237006}" type="slidenum">
              <a:rPr lang="en-GB" altLang="en-US" smtClean="0"/>
              <a:pPr>
                <a:defRPr/>
              </a:pPr>
              <a:t>‹#›</a:t>
            </a:fld>
            <a:endParaRPr lang="en-GB" altLang="en-US"/>
          </a:p>
        </p:txBody>
      </p:sp>
    </p:spTree>
    <p:extLst>
      <p:ext uri="{BB962C8B-B14F-4D97-AF65-F5344CB8AC3E}">
        <p14:creationId xmlns:p14="http://schemas.microsoft.com/office/powerpoint/2010/main" val="386570310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http://www.choiceandmedication.org/%3ccode" TargetMode="External"/><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hyperlink" Target="http://www.choiceandmedication.org/%3ccode" TargetMode="External"/><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r.berry1@nhs.net"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01599"/>
            <a:ext cx="4766400" cy="2144889"/>
          </a:xfrm>
        </p:spPr>
        <p:txBody>
          <a:bodyPr>
            <a:normAutofit fontScale="90000"/>
          </a:bodyPr>
          <a:lstStyle/>
          <a:p>
            <a:br>
              <a:rPr lang="en-GB" sz="4000" dirty="0"/>
            </a:br>
            <a:r>
              <a:rPr lang="en-GB" sz="4000" dirty="0"/>
              <a:t>Practice Plus Webinar</a:t>
            </a:r>
            <a:br>
              <a:rPr lang="en-GB" sz="4000" dirty="0"/>
            </a:br>
            <a:br>
              <a:rPr lang="en-GB" sz="4000" dirty="0"/>
            </a:br>
            <a:r>
              <a:rPr lang="en-GB" sz="3200" dirty="0"/>
              <a:t>16</a:t>
            </a:r>
            <a:r>
              <a:rPr lang="en-GB" sz="3200" baseline="30000" dirty="0"/>
              <a:t>th</a:t>
            </a:r>
            <a:r>
              <a:rPr lang="en-GB" sz="3200" dirty="0"/>
              <a:t> December 2020</a:t>
            </a:r>
            <a:endParaRPr lang="en-GB" dirty="0"/>
          </a:p>
        </p:txBody>
      </p:sp>
      <p:sp>
        <p:nvSpPr>
          <p:cNvPr id="3" name="Subtitle 2"/>
          <p:cNvSpPr>
            <a:spLocks noGrp="1"/>
          </p:cNvSpPr>
          <p:nvPr>
            <p:ph type="subTitle" idx="1"/>
          </p:nvPr>
        </p:nvSpPr>
        <p:spPr>
          <a:xfrm>
            <a:off x="720003" y="2449689"/>
            <a:ext cx="4185375" cy="1286932"/>
          </a:xfrm>
        </p:spPr>
        <p:txBody>
          <a:bodyPr/>
          <a:lstStyle/>
          <a:p>
            <a:r>
              <a:rPr lang="en-GB" dirty="0"/>
              <a:t>Steve Williams</a:t>
            </a:r>
          </a:p>
          <a:p>
            <a:r>
              <a:rPr lang="en-GB" dirty="0"/>
              <a:t>Lead Clinical Pharmacist </a:t>
            </a:r>
            <a:r>
              <a:rPr lang="en-GB" dirty="0" err="1"/>
              <a:t>Prescqipp</a:t>
            </a:r>
            <a:r>
              <a:rPr lang="en-GB" dirty="0"/>
              <a:t> Practice Plus</a:t>
            </a:r>
          </a:p>
          <a:p>
            <a:endParaRPr lang="en-GB" dirty="0"/>
          </a:p>
        </p:txBody>
      </p:sp>
    </p:spTree>
    <p:extLst>
      <p:ext uri="{BB962C8B-B14F-4D97-AF65-F5344CB8AC3E}">
        <p14:creationId xmlns:p14="http://schemas.microsoft.com/office/powerpoint/2010/main" val="3185034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356E1D09-29E7-493C-846F-4A45E3F6409A}"/>
              </a:ext>
            </a:extLst>
          </p:cNvPr>
          <p:cNvSpPr>
            <a:spLocks noGrp="1" noChangeArrowheads="1"/>
          </p:cNvSpPr>
          <p:nvPr>
            <p:ph type="title"/>
          </p:nvPr>
        </p:nvSpPr>
        <p:spPr>
          <a:xfrm>
            <a:off x="1503276" y="247129"/>
            <a:ext cx="7074786" cy="542423"/>
          </a:xfrm>
        </p:spPr>
        <p:txBody>
          <a:bodyPr>
            <a:normAutofit/>
          </a:bodyPr>
          <a:lstStyle/>
          <a:p>
            <a:pPr algn="ctr" eaLnBrk="1" hangingPunct="1"/>
            <a:r>
              <a:rPr lang="en-GB" altLang="en-US" dirty="0">
                <a:solidFill>
                  <a:srgbClr val="0000FF"/>
                </a:solidFill>
                <a:latin typeface="Tahoma" panose="020B0604030504040204" pitchFamily="34" charset="0"/>
                <a:ea typeface="Tahoma" panose="020B0604030504040204" pitchFamily="34" charset="0"/>
                <a:cs typeface="Tahoma" panose="020B0604030504040204" pitchFamily="34" charset="0"/>
              </a:rPr>
              <a:t>Duration of antidepressant treatment </a:t>
            </a:r>
          </a:p>
        </p:txBody>
      </p:sp>
      <p:sp>
        <p:nvSpPr>
          <p:cNvPr id="288771" name="Rectangle 3">
            <a:extLst>
              <a:ext uri="{FF2B5EF4-FFF2-40B4-BE49-F238E27FC236}">
                <a16:creationId xmlns:a16="http://schemas.microsoft.com/office/drawing/2014/main" id="{74B47774-5FFB-4667-8AF5-7DEC59BA737E}"/>
              </a:ext>
            </a:extLst>
          </p:cNvPr>
          <p:cNvSpPr>
            <a:spLocks noGrp="1" noChangeArrowheads="1"/>
          </p:cNvSpPr>
          <p:nvPr>
            <p:ph idx="1"/>
          </p:nvPr>
        </p:nvSpPr>
        <p:spPr>
          <a:xfrm>
            <a:off x="1644791" y="1059582"/>
            <a:ext cx="6912768" cy="3402378"/>
          </a:xfrm>
        </p:spPr>
        <p:txBody>
          <a:bodyPr>
            <a:normAutofit fontScale="85000" lnSpcReduction="20000"/>
          </a:bodyPr>
          <a:lstStyle/>
          <a:p>
            <a:pPr>
              <a:lnSpc>
                <a:spcPct val="120000"/>
              </a:lnSpc>
              <a:spcBef>
                <a:spcPts val="450"/>
              </a:spcBef>
              <a:buNone/>
            </a:pPr>
            <a:r>
              <a:rPr lang="en-GB" altLang="en-US" sz="1425" dirty="0">
                <a:latin typeface="Tahoma" panose="020B0604030504040204" pitchFamily="34" charset="0"/>
                <a:ea typeface="Tahoma" panose="020B0604030504040204" pitchFamily="34" charset="0"/>
                <a:cs typeface="Tahoma" panose="020B0604030504040204" pitchFamily="34" charset="0"/>
              </a:rPr>
              <a:t>40% of people may relapse after an index depressive episode within 2 years, and 60% within 5 years</a:t>
            </a:r>
            <a:endParaRPr lang="en-GB" altLang="en-US" sz="1425"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buFont typeface="Wingdings" panose="05000000000000000000" pitchFamily="2" charset="2"/>
              <a:buNone/>
            </a:pPr>
            <a:endParaRPr lang="en-GB" altLang="en-US" sz="825"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buFont typeface="Wingdings" panose="05000000000000000000" pitchFamily="2" charset="2"/>
              <a:buNone/>
            </a:pPr>
            <a:r>
              <a:rPr lang="en-GB" altLang="en-US" sz="1425" b="1" dirty="0">
                <a:solidFill>
                  <a:srgbClr val="0000FF"/>
                </a:solidFill>
                <a:latin typeface="Tahoma" panose="020B0604030504040204" pitchFamily="34" charset="0"/>
                <a:ea typeface="Tahoma" panose="020B0604030504040204" pitchFamily="34" charset="0"/>
                <a:cs typeface="Tahoma" panose="020B0604030504040204" pitchFamily="34" charset="0"/>
              </a:rPr>
              <a:t>First episode: </a:t>
            </a:r>
            <a:endParaRPr lang="en-GB" altLang="en-US" sz="1275" b="1"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pPr>
            <a:r>
              <a:rPr lang="en-US" altLang="en-US" sz="1275" dirty="0">
                <a:latin typeface="Tahoma" panose="020B0604030504040204" pitchFamily="34" charset="0"/>
                <a:ea typeface="Tahoma" panose="020B0604030504040204" pitchFamily="34" charset="0"/>
                <a:cs typeface="Tahoma" panose="020B0604030504040204" pitchFamily="34" charset="0"/>
              </a:rPr>
              <a:t>Six months after recovery at same dose minimises risk of relapse</a:t>
            </a:r>
          </a:p>
          <a:p>
            <a:pPr lvl="1" algn="r" eaLnBrk="1" hangingPunct="1">
              <a:lnSpc>
                <a:spcPct val="90000"/>
              </a:lnSpc>
              <a:buFont typeface="Wingdings" panose="05000000000000000000" pitchFamily="2" charset="2"/>
              <a:buNone/>
            </a:pPr>
            <a:r>
              <a:rPr lang="en-US" altLang="en-US" sz="1125" dirty="0">
                <a:latin typeface="Tahoma" panose="020B0604030504040204" pitchFamily="34" charset="0"/>
                <a:ea typeface="Tahoma" panose="020B0604030504040204" pitchFamily="34" charset="0"/>
                <a:cs typeface="Tahoma" panose="020B0604030504040204" pitchFamily="34" charset="0"/>
              </a:rPr>
              <a:t>(n=839, RCT, one-year, Reimherr </a:t>
            </a:r>
            <a:r>
              <a:rPr lang="en-US" altLang="en-US" sz="1125" i="1" dirty="0">
                <a:latin typeface="Tahoma" panose="020B0604030504040204" pitchFamily="34" charset="0"/>
                <a:ea typeface="Tahoma" panose="020B0604030504040204" pitchFamily="34" charset="0"/>
                <a:cs typeface="Tahoma" panose="020B0604030504040204" pitchFamily="34" charset="0"/>
              </a:rPr>
              <a:t>et al, Am J Psych</a:t>
            </a:r>
            <a:r>
              <a:rPr lang="en-US" altLang="en-US" sz="1125" dirty="0">
                <a:latin typeface="Tahoma" panose="020B0604030504040204" pitchFamily="34" charset="0"/>
                <a:ea typeface="Tahoma" panose="020B0604030504040204" pitchFamily="34" charset="0"/>
                <a:cs typeface="Tahoma" panose="020B0604030504040204" pitchFamily="34" charset="0"/>
              </a:rPr>
              <a:t> 1998:</a:t>
            </a:r>
            <a:r>
              <a:rPr lang="en-US" altLang="en-US" sz="1125" b="1" dirty="0">
                <a:latin typeface="Tahoma" panose="020B0604030504040204" pitchFamily="34" charset="0"/>
                <a:ea typeface="Tahoma" panose="020B0604030504040204" pitchFamily="34" charset="0"/>
                <a:cs typeface="Tahoma" panose="020B0604030504040204" pitchFamily="34" charset="0"/>
              </a:rPr>
              <a:t>155</a:t>
            </a:r>
            <a:r>
              <a:rPr lang="en-US" altLang="en-US" sz="1125" dirty="0">
                <a:latin typeface="Tahoma" panose="020B0604030504040204" pitchFamily="34" charset="0"/>
                <a:ea typeface="Tahoma" panose="020B0604030504040204" pitchFamily="34" charset="0"/>
                <a:cs typeface="Tahoma" panose="020B0604030504040204" pitchFamily="34" charset="0"/>
              </a:rPr>
              <a:t>;1247-53</a:t>
            </a:r>
          </a:p>
          <a:p>
            <a:pPr eaLnBrk="1" hangingPunct="1">
              <a:lnSpc>
                <a:spcPct val="90000"/>
              </a:lnSpc>
              <a:buFont typeface="Wingdings" panose="05000000000000000000" pitchFamily="2" charset="2"/>
              <a:buNone/>
            </a:pPr>
            <a:endParaRPr lang="en-US" altLang="en-US" sz="525"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buFont typeface="Wingdings" panose="05000000000000000000" pitchFamily="2" charset="2"/>
              <a:buNone/>
            </a:pPr>
            <a:r>
              <a:rPr lang="en-US" altLang="en-US" sz="1425" b="1" dirty="0">
                <a:solidFill>
                  <a:srgbClr val="0000FF"/>
                </a:solidFill>
                <a:latin typeface="Tahoma" panose="020B0604030504040204" pitchFamily="34" charset="0"/>
                <a:ea typeface="Tahoma" panose="020B0604030504040204" pitchFamily="34" charset="0"/>
                <a:cs typeface="Tahoma" panose="020B0604030504040204" pitchFamily="34" charset="0"/>
              </a:rPr>
              <a:t>Second episode: </a:t>
            </a:r>
            <a:endParaRPr lang="en-US" altLang="en-US" sz="1275" b="1"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pPr>
            <a:r>
              <a:rPr lang="en-US" altLang="en-US" sz="1275" dirty="0">
                <a:latin typeface="Tahoma" panose="020B0604030504040204" pitchFamily="34" charset="0"/>
                <a:ea typeface="Tahoma" panose="020B0604030504040204" pitchFamily="34" charset="0"/>
                <a:cs typeface="Tahoma" panose="020B0604030504040204" pitchFamily="34" charset="0"/>
              </a:rPr>
              <a:t>1-2 years</a:t>
            </a:r>
          </a:p>
          <a:p>
            <a:pPr eaLnBrk="1" hangingPunct="1">
              <a:lnSpc>
                <a:spcPct val="90000"/>
              </a:lnSpc>
              <a:buFont typeface="Wingdings" panose="05000000000000000000" pitchFamily="2" charset="2"/>
              <a:buNone/>
            </a:pPr>
            <a:endParaRPr lang="en-US" altLang="en-US" sz="525"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buFont typeface="Wingdings" panose="05000000000000000000" pitchFamily="2" charset="2"/>
              <a:buNone/>
            </a:pPr>
            <a:r>
              <a:rPr lang="en-US" altLang="en-US" sz="1425" b="1" dirty="0">
                <a:solidFill>
                  <a:srgbClr val="0000FF"/>
                </a:solidFill>
                <a:latin typeface="Tahoma" panose="020B0604030504040204" pitchFamily="34" charset="0"/>
                <a:ea typeface="Tahoma" panose="020B0604030504040204" pitchFamily="34" charset="0"/>
                <a:cs typeface="Tahoma" panose="020B0604030504040204" pitchFamily="34" charset="0"/>
              </a:rPr>
              <a:t>Third or subsequent episode: </a:t>
            </a:r>
            <a:endParaRPr lang="en-US" altLang="en-US" sz="1275" b="1"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pPr>
            <a:r>
              <a:rPr lang="en-US" altLang="en-US" sz="1275" dirty="0">
                <a:latin typeface="Tahoma" panose="020B0604030504040204" pitchFamily="34" charset="0"/>
                <a:ea typeface="Tahoma" panose="020B0604030504040204" pitchFamily="34" charset="0"/>
                <a:cs typeface="Tahoma" panose="020B0604030504040204" pitchFamily="34" charset="0"/>
              </a:rPr>
              <a:t>3-5 years or longer </a:t>
            </a:r>
          </a:p>
          <a:p>
            <a:pPr algn="r" eaLnBrk="1" hangingPunct="1">
              <a:lnSpc>
                <a:spcPct val="90000"/>
              </a:lnSpc>
              <a:buFont typeface="Wingdings" panose="05000000000000000000" pitchFamily="2" charset="2"/>
              <a:buNone/>
            </a:pPr>
            <a:r>
              <a:rPr lang="en-US" altLang="en-US" sz="1125" dirty="0">
                <a:latin typeface="Tahoma" panose="020B0604030504040204" pitchFamily="34" charset="0"/>
                <a:ea typeface="Tahoma" panose="020B0604030504040204" pitchFamily="34" charset="0"/>
                <a:cs typeface="Tahoma" panose="020B0604030504040204" pitchFamily="34" charset="0"/>
              </a:rPr>
              <a:t>(Frank and Kupfer, </a:t>
            </a:r>
            <a:r>
              <a:rPr lang="en-US" altLang="en-US" sz="1125" i="1" dirty="0">
                <a:latin typeface="Tahoma" panose="020B0604030504040204" pitchFamily="34" charset="0"/>
                <a:ea typeface="Tahoma" panose="020B0604030504040204" pitchFamily="34" charset="0"/>
                <a:cs typeface="Tahoma" panose="020B0604030504040204" pitchFamily="34" charset="0"/>
              </a:rPr>
              <a:t>Arch Gen Psych</a:t>
            </a:r>
            <a:r>
              <a:rPr lang="en-US" altLang="en-US" sz="1125" dirty="0">
                <a:latin typeface="Tahoma" panose="020B0604030504040204" pitchFamily="34" charset="0"/>
                <a:ea typeface="Tahoma" panose="020B0604030504040204" pitchFamily="34" charset="0"/>
                <a:cs typeface="Tahoma" panose="020B0604030504040204" pitchFamily="34" charset="0"/>
              </a:rPr>
              <a:t> 1990 and 1992)</a:t>
            </a:r>
          </a:p>
          <a:p>
            <a:pPr algn="r" eaLnBrk="1" hangingPunct="1">
              <a:lnSpc>
                <a:spcPct val="90000"/>
              </a:lnSpc>
              <a:buFont typeface="Wingdings" panose="05000000000000000000" pitchFamily="2" charset="2"/>
              <a:buNone/>
            </a:pPr>
            <a:endParaRPr lang="en-US" altLang="en-US" sz="900" dirty="0">
              <a:latin typeface="Tahoma" panose="020B0604030504040204" pitchFamily="34" charset="0"/>
              <a:ea typeface="Tahoma" panose="020B0604030504040204" pitchFamily="34" charset="0"/>
              <a:cs typeface="Tahoma" panose="020B0604030504040204" pitchFamily="34" charset="0"/>
            </a:endParaRPr>
          </a:p>
          <a:p>
            <a:pPr algn="ctr" eaLnBrk="1" hangingPunct="1">
              <a:lnSpc>
                <a:spcPct val="90000"/>
              </a:lnSpc>
              <a:buFont typeface="Wingdings" panose="05000000000000000000" pitchFamily="2" charset="2"/>
              <a:buNone/>
            </a:pPr>
            <a:r>
              <a:rPr lang="en-GB" altLang="en-US" sz="1275" b="1" dirty="0">
                <a:latin typeface="Tahoma" panose="020B0604030504040204" pitchFamily="34" charset="0"/>
                <a:ea typeface="Tahoma" panose="020B0604030504040204" pitchFamily="34" charset="0"/>
                <a:cs typeface="Tahoma" panose="020B0604030504040204" pitchFamily="34" charset="0"/>
              </a:rPr>
              <a:t>The NNT for prevention of relapse of depression by antidepressants is 4.3 </a:t>
            </a:r>
          </a:p>
          <a:p>
            <a:pPr algn="ctr" eaLnBrk="1" hangingPunct="1">
              <a:lnSpc>
                <a:spcPct val="90000"/>
              </a:lnSpc>
              <a:buFont typeface="Wingdings" panose="05000000000000000000" pitchFamily="2" charset="2"/>
              <a:buNone/>
            </a:pPr>
            <a:r>
              <a:rPr lang="en-GB" altLang="en-US" sz="1125" dirty="0">
                <a:latin typeface="Tahoma" panose="020B0604030504040204" pitchFamily="34" charset="0"/>
                <a:ea typeface="Tahoma" panose="020B0604030504040204" pitchFamily="34" charset="0"/>
                <a:cs typeface="Tahoma" panose="020B0604030504040204" pitchFamily="34" charset="0"/>
              </a:rPr>
              <a:t>(s=31, n=4410, Geddes </a:t>
            </a:r>
            <a:r>
              <a:rPr lang="en-GB" altLang="en-US" sz="1125" i="1" dirty="0">
                <a:latin typeface="Tahoma" panose="020B0604030504040204" pitchFamily="34" charset="0"/>
                <a:ea typeface="Tahoma" panose="020B0604030504040204" pitchFamily="34" charset="0"/>
                <a:cs typeface="Tahoma" panose="020B0604030504040204" pitchFamily="34" charset="0"/>
              </a:rPr>
              <a:t>et al, Lancet </a:t>
            </a:r>
            <a:r>
              <a:rPr lang="en-GB" altLang="en-US" sz="1125" dirty="0">
                <a:latin typeface="Tahoma" panose="020B0604030504040204" pitchFamily="34" charset="0"/>
                <a:ea typeface="Tahoma" panose="020B0604030504040204" pitchFamily="34" charset="0"/>
                <a:cs typeface="Tahoma" panose="020B0604030504040204" pitchFamily="34" charset="0"/>
              </a:rPr>
              <a:t>2003;</a:t>
            </a:r>
            <a:r>
              <a:rPr lang="en-GB" altLang="en-US" sz="1125" b="1" dirty="0">
                <a:latin typeface="Tahoma" panose="020B0604030504040204" pitchFamily="34" charset="0"/>
                <a:ea typeface="Tahoma" panose="020B0604030504040204" pitchFamily="34" charset="0"/>
                <a:cs typeface="Tahoma" panose="020B0604030504040204" pitchFamily="34" charset="0"/>
              </a:rPr>
              <a:t>361</a:t>
            </a:r>
            <a:r>
              <a:rPr lang="en-GB" altLang="en-US" sz="1125" dirty="0">
                <a:latin typeface="Tahoma" panose="020B0604030504040204" pitchFamily="34" charset="0"/>
                <a:ea typeface="Tahoma" panose="020B0604030504040204" pitchFamily="34" charset="0"/>
                <a:cs typeface="Tahoma" panose="020B0604030504040204" pitchFamily="34" charset="0"/>
              </a:rPr>
              <a:t>:653-61)</a:t>
            </a:r>
          </a:p>
        </p:txBody>
      </p:sp>
      <p:sp>
        <p:nvSpPr>
          <p:cNvPr id="2" name="TextBox 1">
            <a:extLst>
              <a:ext uri="{FF2B5EF4-FFF2-40B4-BE49-F238E27FC236}">
                <a16:creationId xmlns:a16="http://schemas.microsoft.com/office/drawing/2014/main" id="{1B8050A9-50B6-4EF1-8A27-87A2A971C24E}"/>
              </a:ext>
            </a:extLst>
          </p:cNvPr>
          <p:cNvSpPr txBox="1"/>
          <p:nvPr/>
        </p:nvSpPr>
        <p:spPr>
          <a:xfrm>
            <a:off x="1644791" y="4461961"/>
            <a:ext cx="7074786" cy="646331"/>
          </a:xfrm>
          <a:prstGeom prst="rect">
            <a:avLst/>
          </a:prstGeom>
          <a:noFill/>
        </p:spPr>
        <p:txBody>
          <a:bodyPr wrap="square" rtlCol="0">
            <a:spAutoFit/>
          </a:bodyPr>
          <a:lstStyle/>
          <a:p>
            <a:pPr algn="ctr" defTabSz="342900">
              <a:defRPr/>
            </a:pPr>
            <a:r>
              <a:rPr lang="en-GB" b="1" dirty="0">
                <a:solidFill>
                  <a:srgbClr val="7030A0"/>
                </a:solidFill>
                <a:latin typeface="Tahoma" panose="020B0604030504040204" pitchFamily="34" charset="0"/>
                <a:ea typeface="Tahoma" panose="020B0604030504040204" pitchFamily="34" charset="0"/>
                <a:cs typeface="Tahoma" panose="020B0604030504040204" pitchFamily="34" charset="0"/>
              </a:rPr>
              <a:t>Just because someone isn't depressed </a:t>
            </a:r>
          </a:p>
          <a:p>
            <a:pPr algn="ctr" defTabSz="342900">
              <a:defRPr/>
            </a:pPr>
            <a:r>
              <a:rPr lang="en-GB" b="1" dirty="0">
                <a:solidFill>
                  <a:srgbClr val="7030A0"/>
                </a:solidFill>
                <a:latin typeface="Tahoma" panose="020B0604030504040204" pitchFamily="34" charset="0"/>
                <a:ea typeface="Tahoma" panose="020B0604030504040204" pitchFamily="34" charset="0"/>
                <a:cs typeface="Tahoma" panose="020B0604030504040204" pitchFamily="34" charset="0"/>
              </a:rPr>
              <a:t>does </a:t>
            </a:r>
            <a:r>
              <a:rPr lang="en-GB" b="1" u="sng" dirty="0">
                <a:solidFill>
                  <a:srgbClr val="7030A0"/>
                </a:solidFill>
                <a:latin typeface="Tahoma" panose="020B0604030504040204" pitchFamily="34" charset="0"/>
                <a:ea typeface="Tahoma" panose="020B0604030504040204" pitchFamily="34" charset="0"/>
                <a:cs typeface="Tahoma" panose="020B0604030504040204" pitchFamily="34" charset="0"/>
              </a:rPr>
              <a:t>not</a:t>
            </a:r>
            <a:r>
              <a:rPr lang="en-GB" b="1" dirty="0">
                <a:solidFill>
                  <a:srgbClr val="7030A0"/>
                </a:solidFill>
                <a:latin typeface="Tahoma" panose="020B0604030504040204" pitchFamily="34" charset="0"/>
                <a:ea typeface="Tahoma" panose="020B0604030504040204" pitchFamily="34" charset="0"/>
                <a:cs typeface="Tahoma" panose="020B0604030504040204" pitchFamily="34" charset="0"/>
              </a:rPr>
              <a:t> mean they don't need an antidepressant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9A8F-3CFD-4B6E-B1EE-852CD9271C0E}"/>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2945C486-DA63-45E5-A2C2-691DDA16257F}"/>
              </a:ext>
            </a:extLst>
          </p:cNvPr>
          <p:cNvPicPr>
            <a:picLocks noChangeAspect="1"/>
          </p:cNvPicPr>
          <p:nvPr/>
        </p:nvPicPr>
        <p:blipFill>
          <a:blip r:embed="rId2"/>
          <a:stretch>
            <a:fillRect/>
          </a:stretch>
        </p:blipFill>
        <p:spPr>
          <a:xfrm>
            <a:off x="1224887" y="216478"/>
            <a:ext cx="6704463" cy="4710545"/>
          </a:xfrm>
          <a:prstGeom prst="rect">
            <a:avLst/>
          </a:prstGeom>
        </p:spPr>
      </p:pic>
      <p:sp>
        <p:nvSpPr>
          <p:cNvPr id="5" name="TextBox 4">
            <a:extLst>
              <a:ext uri="{FF2B5EF4-FFF2-40B4-BE49-F238E27FC236}">
                <a16:creationId xmlns:a16="http://schemas.microsoft.com/office/drawing/2014/main" id="{58FA36E8-30DB-4D9E-B888-6C1117307108}"/>
              </a:ext>
            </a:extLst>
          </p:cNvPr>
          <p:cNvSpPr txBox="1"/>
          <p:nvPr/>
        </p:nvSpPr>
        <p:spPr>
          <a:xfrm>
            <a:off x="5083791" y="4883961"/>
            <a:ext cx="3754683" cy="276999"/>
          </a:xfrm>
          <a:prstGeom prst="rect">
            <a:avLst/>
          </a:prstGeom>
          <a:noFill/>
        </p:spPr>
        <p:txBody>
          <a:bodyPr wrap="square" rtlCol="0">
            <a:spAutoFit/>
          </a:bodyPr>
          <a:lstStyle/>
          <a:p>
            <a:pPr defTabSz="342900">
              <a:defRPr/>
            </a:pPr>
            <a:r>
              <a:rPr lang="en-GB" sz="900" dirty="0">
                <a:solidFill>
                  <a:prstClr val="black"/>
                </a:solidFill>
                <a:latin typeface="Century Gothic" panose="020B0502020202020204"/>
              </a:rPr>
              <a:t>© </a:t>
            </a:r>
            <a:r>
              <a:rPr lang="en-GB" sz="900" dirty="0">
                <a:solidFill>
                  <a:prstClr val="black"/>
                </a:solidFill>
                <a:latin typeface="Century Gothic" panose="020B0502020202020204"/>
                <a:hlinkClick r:id="rId3"/>
              </a:rPr>
              <a:t>www.choiceandmedication.org/&lt;code</a:t>
            </a:r>
            <a:r>
              <a:rPr lang="en-GB" sz="900" dirty="0">
                <a:solidFill>
                  <a:prstClr val="black"/>
                </a:solidFill>
                <a:latin typeface="Century Gothic" panose="020B0502020202020204"/>
              </a:rPr>
              <a:t>&gt; 12/2020</a:t>
            </a:r>
            <a:r>
              <a:rPr lang="en-GB" sz="1200" dirty="0">
                <a:solidFill>
                  <a:prstClr val="black"/>
                </a:solidFill>
                <a:latin typeface="Century Gothic" panose="020B0502020202020204"/>
              </a:rPr>
              <a:t> </a:t>
            </a:r>
          </a:p>
        </p:txBody>
      </p:sp>
    </p:spTree>
    <p:extLst>
      <p:ext uri="{BB962C8B-B14F-4D97-AF65-F5344CB8AC3E}">
        <p14:creationId xmlns:p14="http://schemas.microsoft.com/office/powerpoint/2010/main" val="3334492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2B869-B680-47A6-A72A-D8CBE8C7483A}"/>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2F88A96A-F2B4-4640-851A-B0A08DFE7AA3}"/>
              </a:ext>
            </a:extLst>
          </p:cNvPr>
          <p:cNvPicPr>
            <a:picLocks noChangeAspect="1"/>
          </p:cNvPicPr>
          <p:nvPr/>
        </p:nvPicPr>
        <p:blipFill>
          <a:blip r:embed="rId2"/>
          <a:stretch>
            <a:fillRect/>
          </a:stretch>
        </p:blipFill>
        <p:spPr>
          <a:xfrm>
            <a:off x="1214651" y="254951"/>
            <a:ext cx="6714699" cy="4633599"/>
          </a:xfrm>
          <a:prstGeom prst="rect">
            <a:avLst/>
          </a:prstGeom>
        </p:spPr>
      </p:pic>
      <p:sp>
        <p:nvSpPr>
          <p:cNvPr id="5" name="TextBox 4">
            <a:extLst>
              <a:ext uri="{FF2B5EF4-FFF2-40B4-BE49-F238E27FC236}">
                <a16:creationId xmlns:a16="http://schemas.microsoft.com/office/drawing/2014/main" id="{ADBF3023-1B57-436E-BC76-D0A8EB8861AA}"/>
              </a:ext>
            </a:extLst>
          </p:cNvPr>
          <p:cNvSpPr txBox="1"/>
          <p:nvPr/>
        </p:nvSpPr>
        <p:spPr>
          <a:xfrm>
            <a:off x="5083791" y="4883961"/>
            <a:ext cx="3544667" cy="276999"/>
          </a:xfrm>
          <a:prstGeom prst="rect">
            <a:avLst/>
          </a:prstGeom>
          <a:noFill/>
        </p:spPr>
        <p:txBody>
          <a:bodyPr wrap="square" rtlCol="0">
            <a:spAutoFit/>
          </a:bodyPr>
          <a:lstStyle/>
          <a:p>
            <a:pPr defTabSz="342900">
              <a:defRPr/>
            </a:pPr>
            <a:r>
              <a:rPr lang="en-GB" sz="900" dirty="0">
                <a:solidFill>
                  <a:prstClr val="black"/>
                </a:solidFill>
                <a:latin typeface="Century Gothic" panose="020B0502020202020204"/>
              </a:rPr>
              <a:t>© </a:t>
            </a:r>
            <a:r>
              <a:rPr lang="en-GB" sz="900" dirty="0">
                <a:solidFill>
                  <a:prstClr val="black"/>
                </a:solidFill>
                <a:latin typeface="Century Gothic" panose="020B0502020202020204"/>
                <a:hlinkClick r:id="rId3"/>
              </a:rPr>
              <a:t>www.choiceandmedication.org/&lt;code</a:t>
            </a:r>
            <a:r>
              <a:rPr lang="en-GB" sz="900" dirty="0">
                <a:solidFill>
                  <a:prstClr val="black"/>
                </a:solidFill>
                <a:latin typeface="Century Gothic" panose="020B0502020202020204"/>
              </a:rPr>
              <a:t>&gt; 12/2020</a:t>
            </a:r>
            <a:r>
              <a:rPr lang="en-GB" sz="1200" dirty="0">
                <a:solidFill>
                  <a:prstClr val="black"/>
                </a:solidFill>
                <a:latin typeface="Century Gothic" panose="020B0502020202020204"/>
              </a:rPr>
              <a:t> </a:t>
            </a:r>
          </a:p>
        </p:txBody>
      </p:sp>
      <p:sp>
        <p:nvSpPr>
          <p:cNvPr id="6" name="TextBox 5">
            <a:extLst>
              <a:ext uri="{FF2B5EF4-FFF2-40B4-BE49-F238E27FC236}">
                <a16:creationId xmlns:a16="http://schemas.microsoft.com/office/drawing/2014/main" id="{C0930A89-6EB7-4C76-9460-41FFAE371585}"/>
              </a:ext>
            </a:extLst>
          </p:cNvPr>
          <p:cNvSpPr txBox="1"/>
          <p:nvPr/>
        </p:nvSpPr>
        <p:spPr>
          <a:xfrm>
            <a:off x="1093573" y="4883961"/>
            <a:ext cx="3364127" cy="346249"/>
          </a:xfrm>
          <a:prstGeom prst="rect">
            <a:avLst/>
          </a:prstGeom>
          <a:noFill/>
        </p:spPr>
        <p:txBody>
          <a:bodyPr wrap="square" rtlCol="0">
            <a:spAutoFit/>
          </a:bodyPr>
          <a:lstStyle/>
          <a:p>
            <a:pPr defTabSz="342900">
              <a:defRPr/>
            </a:pPr>
            <a:r>
              <a:rPr lang="en-GB" sz="825" dirty="0">
                <a:solidFill>
                  <a:prstClr val="black"/>
                </a:solidFill>
                <a:latin typeface="Century Gothic" panose="020B0502020202020204"/>
              </a:rPr>
              <a:t> SPRAVATO® Summary of Product Characteristics. December 2019 </a:t>
            </a:r>
          </a:p>
        </p:txBody>
      </p:sp>
    </p:spTree>
    <p:extLst>
      <p:ext uri="{BB962C8B-B14F-4D97-AF65-F5344CB8AC3E}">
        <p14:creationId xmlns:p14="http://schemas.microsoft.com/office/powerpoint/2010/main" val="61040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84507" y="247339"/>
            <a:ext cx="4054175" cy="283239"/>
          </a:xfrm>
        </p:spPr>
        <p:txBody>
          <a:bodyPr>
            <a:normAutofit fontScale="90000"/>
          </a:bodyPr>
          <a:lstStyle/>
          <a:p>
            <a:pPr algn="ctr"/>
            <a:r>
              <a:rPr lang="en-GB" dirty="0"/>
              <a:t>Agenda</a:t>
            </a:r>
          </a:p>
        </p:txBody>
      </p:sp>
      <p:graphicFrame>
        <p:nvGraphicFramePr>
          <p:cNvPr id="2" name="Content Placeholder 1">
            <a:extLst>
              <a:ext uri="{FF2B5EF4-FFF2-40B4-BE49-F238E27FC236}">
                <a16:creationId xmlns:a16="http://schemas.microsoft.com/office/drawing/2014/main" id="{4EE22B80-7E66-447E-BFF0-9F2FA7EF17FC}"/>
              </a:ext>
            </a:extLst>
          </p:cNvPr>
          <p:cNvGraphicFramePr>
            <a:graphicFrameLocks noGrp="1"/>
          </p:cNvGraphicFramePr>
          <p:nvPr>
            <p:ph idx="1"/>
            <p:extLst>
              <p:ext uri="{D42A27DB-BD31-4B8C-83A1-F6EECF244321}">
                <p14:modId xmlns:p14="http://schemas.microsoft.com/office/powerpoint/2010/main" val="2569065138"/>
              </p:ext>
            </p:extLst>
          </p:nvPr>
        </p:nvGraphicFramePr>
        <p:xfrm>
          <a:off x="877330" y="632180"/>
          <a:ext cx="6783859" cy="3851026"/>
        </p:xfrm>
        <a:graphic>
          <a:graphicData uri="http://schemas.openxmlformats.org/drawingml/2006/table">
            <a:tbl>
              <a:tblPr firstRow="1" bandRow="1">
                <a:tableStyleId>{073A0DAA-6AF3-43AB-8588-CEC1D06C72B9}</a:tableStyleId>
              </a:tblPr>
              <a:tblGrid>
                <a:gridCol w="616092">
                  <a:extLst>
                    <a:ext uri="{9D8B030D-6E8A-4147-A177-3AD203B41FA5}">
                      <a16:colId xmlns:a16="http://schemas.microsoft.com/office/drawing/2014/main" val="379452850"/>
                    </a:ext>
                  </a:extLst>
                </a:gridCol>
                <a:gridCol w="3980621">
                  <a:extLst>
                    <a:ext uri="{9D8B030D-6E8A-4147-A177-3AD203B41FA5}">
                      <a16:colId xmlns:a16="http://schemas.microsoft.com/office/drawing/2014/main" val="590202040"/>
                    </a:ext>
                  </a:extLst>
                </a:gridCol>
                <a:gridCol w="2187146">
                  <a:extLst>
                    <a:ext uri="{9D8B030D-6E8A-4147-A177-3AD203B41FA5}">
                      <a16:colId xmlns:a16="http://schemas.microsoft.com/office/drawing/2014/main" val="1761578396"/>
                    </a:ext>
                  </a:extLst>
                </a:gridCol>
              </a:tblGrid>
              <a:tr h="118976">
                <a:tc>
                  <a:txBody>
                    <a:bodyPr/>
                    <a:lstStyle/>
                    <a:p>
                      <a:pPr>
                        <a:lnSpc>
                          <a:spcPct val="107000"/>
                        </a:lnSpc>
                        <a:spcAft>
                          <a:spcPts val="0"/>
                        </a:spcAft>
                      </a:pPr>
                      <a:r>
                        <a:rPr lang="en-GB" sz="1050" dirty="0">
                          <a:effectLst/>
                        </a:rPr>
                        <a:t>Time</a:t>
                      </a:r>
                      <a:endParaRPr lang="en-GB"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28932" marR="28932" marT="0" marB="0"/>
                </a:tc>
                <a:tc>
                  <a:txBody>
                    <a:bodyPr/>
                    <a:lstStyle/>
                    <a:p>
                      <a:pPr>
                        <a:lnSpc>
                          <a:spcPct val="107000"/>
                        </a:lnSpc>
                        <a:spcAft>
                          <a:spcPts val="0"/>
                        </a:spcAft>
                      </a:pPr>
                      <a:r>
                        <a:rPr lang="en-GB" sz="1050" dirty="0">
                          <a:effectLst/>
                        </a:rPr>
                        <a:t>Title</a:t>
                      </a:r>
                      <a:endParaRPr lang="en-GB"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28932" marR="28932" marT="0" marB="0"/>
                </a:tc>
                <a:tc>
                  <a:txBody>
                    <a:bodyPr/>
                    <a:lstStyle/>
                    <a:p>
                      <a:pPr>
                        <a:lnSpc>
                          <a:spcPct val="107000"/>
                        </a:lnSpc>
                        <a:spcAft>
                          <a:spcPts val="0"/>
                        </a:spcAft>
                      </a:pPr>
                      <a:r>
                        <a:rPr lang="en-GB" sz="1050" dirty="0">
                          <a:effectLst/>
                        </a:rPr>
                        <a:t>Presenter</a:t>
                      </a:r>
                      <a:endParaRPr lang="en-GB" sz="1050" dirty="0">
                        <a:effectLst/>
                        <a:latin typeface="Verdana" panose="020B0604030504040204" pitchFamily="34" charset="0"/>
                        <a:ea typeface="Verdana" panose="020B0604030504040204" pitchFamily="34" charset="0"/>
                        <a:cs typeface="Times New Roman" panose="02020603050405020304" pitchFamily="18" charset="0"/>
                      </a:endParaRPr>
                    </a:p>
                  </a:txBody>
                  <a:tcPr marL="28932" marR="28932" marT="0" marB="0"/>
                </a:tc>
                <a:extLst>
                  <a:ext uri="{0D108BD9-81ED-4DB2-BD59-A6C34878D82A}">
                    <a16:rowId xmlns:a16="http://schemas.microsoft.com/office/drawing/2014/main" val="3120774958"/>
                  </a:ext>
                </a:extLst>
              </a:tr>
              <a:tr h="285308">
                <a:tc>
                  <a:txBody>
                    <a:bodyPr/>
                    <a:lstStyle/>
                    <a:p>
                      <a:pPr marL="0" algn="l" defTabSz="914400" rtl="0" eaLnBrk="1" latinLnBrk="0" hangingPunct="1">
                        <a:lnSpc>
                          <a:spcPct val="107000"/>
                        </a:lnSpc>
                        <a:spcAft>
                          <a:spcPts val="0"/>
                        </a:spcAft>
                      </a:pPr>
                      <a:r>
                        <a:rPr lang="en-GB" sz="12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12.45</a:t>
                      </a:r>
                    </a:p>
                  </a:txBody>
                  <a:tcPr marL="28932" marR="28932" marT="0" marB="0"/>
                </a:tc>
                <a:tc>
                  <a:txBody>
                    <a:bodyPr/>
                    <a:lstStyle/>
                    <a:p>
                      <a:pPr marL="0" algn="l" defTabSz="914400" rtl="0" eaLnBrk="1" latinLnBrk="0" hangingPunct="1">
                        <a:lnSpc>
                          <a:spcPct val="107000"/>
                        </a:lnSpc>
                        <a:spcAft>
                          <a:spcPts val="0"/>
                        </a:spcAft>
                      </a:pPr>
                      <a:r>
                        <a:rPr lang="en-GB" sz="12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Welcome , introduction and reflections </a:t>
                      </a:r>
                    </a:p>
                    <a:p>
                      <a:pPr marL="0" algn="l" defTabSz="914400" rtl="0" eaLnBrk="1" latinLnBrk="0" hangingPunct="1">
                        <a:lnSpc>
                          <a:spcPct val="107000"/>
                        </a:lnSpc>
                        <a:spcAft>
                          <a:spcPts val="0"/>
                        </a:spcAft>
                      </a:pPr>
                      <a:r>
                        <a:rPr lang="en-GB" sz="12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STOP, THINK, RE-FOCUS</a:t>
                      </a:r>
                    </a:p>
                  </a:txBody>
                  <a:tcPr marL="28932" marR="28932"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i="0" kern="1200" dirty="0">
                          <a:solidFill>
                            <a:schemeClr val="dk1"/>
                          </a:solidFill>
                          <a:effectLst/>
                          <a:latin typeface="+mn-lt"/>
                          <a:ea typeface="+mn-ea"/>
                          <a:cs typeface="+mn-cs"/>
                        </a:rPr>
                        <a:t>Steve Williams </a:t>
                      </a:r>
                    </a:p>
                  </a:txBody>
                  <a:tcPr marL="28932" marR="28932" marT="0" marB="0"/>
                </a:tc>
                <a:extLst>
                  <a:ext uri="{0D108BD9-81ED-4DB2-BD59-A6C34878D82A}">
                    <a16:rowId xmlns:a16="http://schemas.microsoft.com/office/drawing/2014/main" val="1413599865"/>
                  </a:ext>
                </a:extLst>
              </a:tr>
              <a:tr h="1029134">
                <a:tc>
                  <a:txBody>
                    <a:bodyPr/>
                    <a:lstStyle/>
                    <a:p>
                      <a:pPr>
                        <a:lnSpc>
                          <a:spcPct val="107000"/>
                        </a:lnSpc>
                        <a:spcAft>
                          <a:spcPts val="0"/>
                        </a:spcAft>
                      </a:pPr>
                      <a:r>
                        <a:rPr lang="en-GB" sz="1200" dirty="0">
                          <a:effectLst/>
                          <a:latin typeface="Verdana" panose="020B0604030504040204" pitchFamily="34" charset="0"/>
                          <a:ea typeface="Verdana" panose="020B0604030504040204" pitchFamily="34" charset="0"/>
                          <a:cs typeface="Times New Roman" panose="02020603050405020304" pitchFamily="18" charset="0"/>
                        </a:rPr>
                        <a:t>12.50</a:t>
                      </a:r>
                    </a:p>
                  </a:txBody>
                  <a:tcPr marL="28932" marR="28932"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De-prescribing education in County Durham CCG – A collaborative approach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(including Q&amp;A for 10 mins)</a:t>
                      </a:r>
                    </a:p>
                  </a:txBody>
                  <a:tcPr marL="28932" marR="28932"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i="0" kern="1200" dirty="0">
                          <a:solidFill>
                            <a:schemeClr val="dk1"/>
                          </a:solidFill>
                          <a:effectLst/>
                          <a:latin typeface="+mn-lt"/>
                          <a:ea typeface="+mn-ea"/>
                          <a:cs typeface="+mn-cs"/>
                        </a:rPr>
                        <a:t>Rachel Berry, Medicines Optimisation Pharmacist County Durham CCG</a:t>
                      </a:r>
                      <a:endParaRPr lang="en-GB" sz="12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endParaRPr>
                    </a:p>
                  </a:txBody>
                  <a:tcPr marL="28932" marR="28932" marT="0" marB="0"/>
                </a:tc>
                <a:extLst>
                  <a:ext uri="{0D108BD9-81ED-4DB2-BD59-A6C34878D82A}">
                    <a16:rowId xmlns:a16="http://schemas.microsoft.com/office/drawing/2014/main" val="3700285755"/>
                  </a:ext>
                </a:extLst>
              </a:tr>
              <a:tr h="1627012">
                <a:tc>
                  <a:txBody>
                    <a:bodyPr/>
                    <a:lstStyle/>
                    <a:p>
                      <a:pPr>
                        <a:lnSpc>
                          <a:spcPct val="107000"/>
                        </a:lnSpc>
                        <a:spcAft>
                          <a:spcPts val="0"/>
                        </a:spcAft>
                      </a:pPr>
                      <a:r>
                        <a:rPr lang="en-GB" sz="12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1.10</a:t>
                      </a:r>
                    </a:p>
                  </a:txBody>
                  <a:tcPr marL="28932" marR="28932"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Dealing with patients suffering with stress, anxiety, and depression in primary care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(including Q&amp;A for 10 mins)</a:t>
                      </a:r>
                    </a:p>
                  </a:txBody>
                  <a:tcPr marL="28932" marR="28932" marT="0" marB="0"/>
                </a:tc>
                <a:tc>
                  <a:txBody>
                    <a:bodyPr/>
                    <a:lstStyle/>
                    <a:p>
                      <a:r>
                        <a:rPr lang="en-GB" sz="1200" b="0" i="0" kern="1200" dirty="0">
                          <a:solidFill>
                            <a:schemeClr val="tx1"/>
                          </a:solidFill>
                          <a:effectLst/>
                          <a:latin typeface="+mn-lt"/>
                          <a:ea typeface="+mn-ea"/>
                          <a:cs typeface="+mn-cs"/>
                        </a:rPr>
                        <a:t>P</a:t>
                      </a:r>
                      <a:r>
                        <a:rPr lang="en-GB" sz="1400" b="0" i="0" kern="1200" dirty="0">
                          <a:solidFill>
                            <a:schemeClr val="dk1"/>
                          </a:solidFill>
                          <a:effectLst/>
                          <a:latin typeface="+mn-lt"/>
                          <a:ea typeface="+mn-ea"/>
                          <a:cs typeface="+mn-cs"/>
                        </a:rPr>
                        <a:t>rofessor Stephen </a:t>
                      </a:r>
                      <a:r>
                        <a:rPr lang="en-GB" sz="1400" b="0" i="0" kern="1200" dirty="0" err="1">
                          <a:solidFill>
                            <a:schemeClr val="dk1"/>
                          </a:solidFill>
                          <a:effectLst/>
                          <a:latin typeface="+mn-lt"/>
                          <a:ea typeface="+mn-ea"/>
                          <a:cs typeface="+mn-cs"/>
                        </a:rPr>
                        <a:t>Bazire</a:t>
                      </a:r>
                      <a:r>
                        <a:rPr lang="en-GB" sz="1400" b="0" i="0" kern="1200" dirty="0">
                          <a:solidFill>
                            <a:schemeClr val="dk1"/>
                          </a:solidFill>
                          <a:effectLst/>
                          <a:latin typeface="+mn-lt"/>
                          <a:ea typeface="+mn-ea"/>
                          <a:cs typeface="+mn-cs"/>
                        </a:rPr>
                        <a:t>, MBE, Honorary Professor, School of Pharmacy University of East Anglia, author of the Psychotropic Drug Directory</a:t>
                      </a:r>
                      <a:endParaRPr lang="en-GB" sz="12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endParaRPr>
                    </a:p>
                  </a:txBody>
                  <a:tcPr marL="28932" marR="28932" marT="0" marB="0"/>
                </a:tc>
                <a:extLst>
                  <a:ext uri="{0D108BD9-81ED-4DB2-BD59-A6C34878D82A}">
                    <a16:rowId xmlns:a16="http://schemas.microsoft.com/office/drawing/2014/main" val="2355913349"/>
                  </a:ext>
                </a:extLst>
              </a:tr>
              <a:tr h="434548">
                <a:tc>
                  <a:txBody>
                    <a:bodyPr/>
                    <a:lstStyle/>
                    <a:p>
                      <a:pPr>
                        <a:lnSpc>
                          <a:spcPct val="107000"/>
                        </a:lnSpc>
                        <a:spcAft>
                          <a:spcPts val="0"/>
                        </a:spcAft>
                      </a:pPr>
                      <a:r>
                        <a:rPr lang="en-GB" sz="1200" dirty="0">
                          <a:effectLst/>
                          <a:latin typeface="Verdana" panose="020B0604030504040204" pitchFamily="34" charset="0"/>
                          <a:ea typeface="Verdana" panose="020B0604030504040204" pitchFamily="34" charset="0"/>
                          <a:cs typeface="Times New Roman" panose="02020603050405020304" pitchFamily="18" charset="0"/>
                        </a:rPr>
                        <a:t>1.40</a:t>
                      </a:r>
                    </a:p>
                    <a:p>
                      <a:pPr>
                        <a:lnSpc>
                          <a:spcPct val="107000"/>
                        </a:lnSpc>
                        <a:spcAft>
                          <a:spcPts val="0"/>
                        </a:spcAft>
                      </a:pPr>
                      <a:endParaRPr lang="en-GB"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28932" marR="28932" marT="0" marB="0"/>
                </a:tc>
                <a:tc>
                  <a:txBody>
                    <a:bodyPr/>
                    <a:lstStyle/>
                    <a:p>
                      <a:pPr>
                        <a:lnSpc>
                          <a:spcPct val="107000"/>
                        </a:lnSpc>
                        <a:spcAft>
                          <a:spcPts val="0"/>
                        </a:spcAft>
                      </a:pPr>
                      <a:r>
                        <a:rPr lang="en-GB" sz="1400" b="0" i="0" kern="1200" dirty="0">
                          <a:solidFill>
                            <a:schemeClr val="dk1"/>
                          </a:solidFill>
                          <a:effectLst/>
                          <a:latin typeface="+mn-lt"/>
                          <a:ea typeface="+mn-ea"/>
                          <a:cs typeface="+mn-cs"/>
                        </a:rPr>
                        <a:t>Future </a:t>
                      </a:r>
                      <a:r>
                        <a:rPr lang="en-GB" sz="1400" b="0" i="0" kern="1200" dirty="0" err="1">
                          <a:solidFill>
                            <a:schemeClr val="dk1"/>
                          </a:solidFill>
                          <a:effectLst/>
                          <a:latin typeface="+mn-lt"/>
                          <a:ea typeface="+mn-ea"/>
                          <a:cs typeface="+mn-cs"/>
                        </a:rPr>
                        <a:t>PrescQIPP</a:t>
                      </a:r>
                      <a:r>
                        <a:rPr lang="en-GB" sz="1400" b="0" i="0" kern="1200" dirty="0">
                          <a:solidFill>
                            <a:schemeClr val="dk1"/>
                          </a:solidFill>
                          <a:effectLst/>
                          <a:latin typeface="+mn-lt"/>
                          <a:ea typeface="+mn-ea"/>
                          <a:cs typeface="+mn-cs"/>
                        </a:rPr>
                        <a:t> Webinars</a:t>
                      </a:r>
                    </a:p>
                    <a:p>
                      <a:pPr>
                        <a:lnSpc>
                          <a:spcPct val="107000"/>
                        </a:lnSpc>
                        <a:spcAft>
                          <a:spcPts val="0"/>
                        </a:spcAft>
                      </a:pPr>
                      <a:r>
                        <a:rPr lang="en-GB" sz="1400" b="0" i="0" kern="1200" dirty="0">
                          <a:solidFill>
                            <a:schemeClr val="dk1"/>
                          </a:solidFill>
                          <a:effectLst/>
                          <a:latin typeface="+mn-lt"/>
                          <a:ea typeface="+mn-ea"/>
                          <a:cs typeface="+mn-cs"/>
                        </a:rPr>
                        <a:t> </a:t>
                      </a:r>
                    </a:p>
                    <a:p>
                      <a:pPr>
                        <a:lnSpc>
                          <a:spcPct val="107000"/>
                        </a:lnSpc>
                        <a:spcAft>
                          <a:spcPts val="0"/>
                        </a:spcAft>
                      </a:pPr>
                      <a:r>
                        <a:rPr lang="en-GB" sz="1400" b="0" i="0" kern="1200" dirty="0">
                          <a:solidFill>
                            <a:schemeClr val="dk1"/>
                          </a:solidFill>
                          <a:effectLst/>
                          <a:latin typeface="+mn-lt"/>
                          <a:ea typeface="+mn-ea"/>
                          <a:cs typeface="+mn-cs"/>
                        </a:rPr>
                        <a:t> </a:t>
                      </a:r>
                    </a:p>
                  </a:txBody>
                  <a:tcPr marL="28932" marR="28932"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i="0" kern="1200" dirty="0">
                          <a:solidFill>
                            <a:schemeClr val="dk1"/>
                          </a:solidFill>
                          <a:effectLst/>
                          <a:latin typeface="+mn-lt"/>
                          <a:ea typeface="+mn-ea"/>
                          <a:cs typeface="+mn-cs"/>
                        </a:rPr>
                        <a:t>Steve Williams</a:t>
                      </a:r>
                    </a:p>
                  </a:txBody>
                  <a:tcPr marL="28932" marR="28932" marT="0" marB="0"/>
                </a:tc>
                <a:extLst>
                  <a:ext uri="{0D108BD9-81ED-4DB2-BD59-A6C34878D82A}">
                    <a16:rowId xmlns:a16="http://schemas.microsoft.com/office/drawing/2014/main" val="3040910664"/>
                  </a:ext>
                </a:extLst>
              </a:tr>
            </a:tbl>
          </a:graphicData>
        </a:graphic>
      </p:graphicFrame>
      <p:sp>
        <p:nvSpPr>
          <p:cNvPr id="15" name="Slide Number Placeholder 1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052997-6E28-460D-9BE6-9B3BFEE48A8E}" type="slidenum">
              <a:rPr lang="en-GB" smtClean="0"/>
              <a:pPr/>
              <a:t>2</a:t>
            </a:fld>
            <a:endParaRPr lang="en-GB"/>
          </a:p>
        </p:txBody>
      </p:sp>
    </p:spTree>
    <p:extLst>
      <p:ext uri="{BB962C8B-B14F-4D97-AF65-F5344CB8AC3E}">
        <p14:creationId xmlns:p14="http://schemas.microsoft.com/office/powerpoint/2010/main" val="584881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De-prescribing Education </a:t>
            </a:r>
            <a:br>
              <a:rPr lang="en-GB" dirty="0"/>
            </a:br>
            <a:r>
              <a:rPr lang="en-GB" dirty="0"/>
              <a:t>in County Durham; A Collaborative Approach</a:t>
            </a:r>
          </a:p>
        </p:txBody>
      </p:sp>
      <p:sp>
        <p:nvSpPr>
          <p:cNvPr id="3" name="Subtitle 2"/>
          <p:cNvSpPr>
            <a:spLocks noGrp="1"/>
          </p:cNvSpPr>
          <p:nvPr>
            <p:ph type="subTitle" idx="1"/>
          </p:nvPr>
        </p:nvSpPr>
        <p:spPr>
          <a:xfrm>
            <a:off x="1331640" y="3819625"/>
            <a:ext cx="6400800" cy="1314450"/>
          </a:xfrm>
        </p:spPr>
        <p:txBody>
          <a:bodyPr>
            <a:normAutofit fontScale="85000" lnSpcReduction="20000"/>
          </a:bodyPr>
          <a:lstStyle/>
          <a:p>
            <a:r>
              <a:rPr lang="en-GB" dirty="0"/>
              <a:t>Rachel Berry – </a:t>
            </a:r>
            <a:r>
              <a:rPr lang="en-GB" dirty="0">
                <a:hlinkClick r:id="rId2"/>
              </a:rPr>
              <a:t>r.berry1@nhs.net</a:t>
            </a:r>
            <a:r>
              <a:rPr lang="en-GB" dirty="0"/>
              <a:t> </a:t>
            </a:r>
          </a:p>
          <a:p>
            <a:r>
              <a:rPr lang="en-GB" dirty="0"/>
              <a:t>Medicines Optimisation Pharmacist</a:t>
            </a:r>
          </a:p>
          <a:p>
            <a:r>
              <a:rPr lang="en-GB" dirty="0"/>
              <a:t>County Durham CCG</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23479"/>
            <a:ext cx="5719268" cy="635821"/>
          </a:xfrm>
          <a:prstGeom prst="rect">
            <a:avLst/>
          </a:prstGeom>
          <a:solidFill>
            <a:schemeClr val="bg1"/>
          </a:solidFill>
          <a:ln>
            <a:noFill/>
          </a:ln>
          <a:effectLst/>
        </p:spPr>
      </p:pic>
    </p:spTree>
    <p:extLst>
      <p:ext uri="{BB962C8B-B14F-4D97-AF65-F5344CB8AC3E}">
        <p14:creationId xmlns:p14="http://schemas.microsoft.com/office/powerpoint/2010/main" val="146930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12382"/>
          <a:stretch/>
        </p:blipFill>
        <p:spPr bwMode="auto">
          <a:xfrm>
            <a:off x="1691681" y="132229"/>
            <a:ext cx="5729485" cy="502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GB"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124" y="1453509"/>
            <a:ext cx="58578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2"/>
          <p:cNvSpPr txBox="1">
            <a:spLocks noChangeArrowheads="1"/>
          </p:cNvSpPr>
          <p:nvPr/>
        </p:nvSpPr>
        <p:spPr bwMode="auto">
          <a:xfrm>
            <a:off x="7240737" y="1419622"/>
            <a:ext cx="1653540" cy="807720"/>
          </a:xfrm>
          <a:prstGeom prst="rect">
            <a:avLst/>
          </a:prstGeom>
          <a:noFill/>
          <a:ln w="9525">
            <a:noFill/>
            <a:miter lim="800000"/>
            <a:headEnd/>
            <a:tailEnd/>
          </a:ln>
        </p:spPr>
        <p:txBody>
          <a:bodyPr rot="0" vert="horz" wrap="square" lIns="91440" tIns="45720" rIns="91440" bIns="45720" anchor="t" anchorCtr="0">
            <a:noAutofit/>
          </a:bodyPr>
          <a:lstStyle/>
          <a:p>
            <a:pPr defTabSz="914378"/>
            <a:r>
              <a:rPr lang="en-US" sz="1100" b="1" dirty="0">
                <a:solidFill>
                  <a:srgbClr val="008000"/>
                </a:solidFill>
                <a:latin typeface="Times New Roman"/>
                <a:ea typeface="Times New Roman"/>
                <a:cs typeface="Times New Roman"/>
              </a:rPr>
              <a:t>County Durham &amp; Darlington</a:t>
            </a:r>
            <a:endParaRPr lang="en-GB" sz="1100" dirty="0">
              <a:solidFill>
                <a:prstClr val="black"/>
              </a:solidFill>
              <a:latin typeface="Calibri"/>
              <a:ea typeface="Calibri"/>
              <a:cs typeface="Times New Roman"/>
            </a:endParaRPr>
          </a:p>
          <a:p>
            <a:pPr defTabSz="914378">
              <a:lnSpc>
                <a:spcPct val="115000"/>
              </a:lnSpc>
            </a:pPr>
            <a:r>
              <a:rPr lang="en-US" sz="1100" b="1" dirty="0">
                <a:solidFill>
                  <a:srgbClr val="008000"/>
                </a:solidFill>
                <a:latin typeface="Times New Roman"/>
                <a:ea typeface="Times New Roman"/>
                <a:cs typeface="Times New Roman"/>
              </a:rPr>
              <a:t>Local Pharmaceutical</a:t>
            </a:r>
            <a:endParaRPr lang="en-GB" sz="1100" dirty="0">
              <a:solidFill>
                <a:prstClr val="black"/>
              </a:solidFill>
              <a:latin typeface="Calibri"/>
              <a:ea typeface="Calibri"/>
              <a:cs typeface="Times New Roman"/>
            </a:endParaRPr>
          </a:p>
          <a:p>
            <a:pPr defTabSz="914378"/>
            <a:r>
              <a:rPr lang="en-US" sz="1100" b="1" dirty="0">
                <a:solidFill>
                  <a:srgbClr val="008000"/>
                </a:solidFill>
                <a:latin typeface="Times New Roman"/>
                <a:ea typeface="Times New Roman"/>
                <a:cs typeface="Times New Roman"/>
              </a:rPr>
              <a:t>Committee</a:t>
            </a:r>
            <a:endParaRPr lang="en-GB" sz="1100" dirty="0">
              <a:solidFill>
                <a:prstClr val="black"/>
              </a:solidFill>
              <a:latin typeface="Calibri"/>
              <a:ea typeface="Calibri"/>
              <a:cs typeface="Times New Roman"/>
            </a:endParaRPr>
          </a:p>
          <a:p>
            <a:pPr defTabSz="914378"/>
            <a:r>
              <a:rPr lang="en-US" sz="1100" dirty="0">
                <a:solidFill>
                  <a:prstClr val="black"/>
                </a:solidFill>
                <a:latin typeface="Calibri"/>
                <a:ea typeface="Calibri"/>
                <a:cs typeface="Times New Roman"/>
              </a:rPr>
              <a:t> </a:t>
            </a:r>
            <a:endParaRPr lang="en-GB" sz="1100" dirty="0">
              <a:solidFill>
                <a:prstClr val="black"/>
              </a:solidFill>
              <a:latin typeface="Calibri"/>
              <a:ea typeface="Calibri"/>
              <a:cs typeface="Times New Roman"/>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1257381"/>
            <a:ext cx="1511300"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3" y="267495"/>
            <a:ext cx="2464990" cy="97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47664" y="4227935"/>
            <a:ext cx="1728192" cy="646331"/>
          </a:xfrm>
          <a:prstGeom prst="rect">
            <a:avLst/>
          </a:prstGeom>
          <a:noFill/>
        </p:spPr>
        <p:txBody>
          <a:bodyPr wrap="square" rtlCol="0">
            <a:spAutoFit/>
          </a:bodyPr>
          <a:lstStyle/>
          <a:p>
            <a:pPr defTabSz="914378"/>
            <a:r>
              <a:rPr lang="en-GB" b="1" dirty="0">
                <a:solidFill>
                  <a:srgbClr val="0070C0"/>
                </a:solidFill>
                <a:latin typeface="Calibri"/>
              </a:rPr>
              <a:t>GP Practice Representation</a:t>
            </a:r>
          </a:p>
        </p:txBody>
      </p:sp>
    </p:spTree>
    <p:extLst>
      <p:ext uri="{BB962C8B-B14F-4D97-AF65-F5344CB8AC3E}">
        <p14:creationId xmlns:p14="http://schemas.microsoft.com/office/powerpoint/2010/main" val="2371088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1" y="-92546"/>
            <a:ext cx="9301682" cy="5236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75856" y="148103"/>
            <a:ext cx="2592288" cy="2031325"/>
          </a:xfrm>
          <a:prstGeom prst="rect">
            <a:avLst/>
          </a:prstGeom>
          <a:noFill/>
          <a:ln>
            <a:noFill/>
          </a:ln>
        </p:spPr>
        <p:txBody>
          <a:bodyPr wrap="square" rtlCol="0">
            <a:spAutoFit/>
          </a:bodyPr>
          <a:lstStyle/>
          <a:p>
            <a:pPr defTabSz="914378"/>
            <a:r>
              <a:rPr lang="en-GB" dirty="0">
                <a:solidFill>
                  <a:srgbClr val="0070C0"/>
                </a:solidFill>
                <a:latin typeface="Calibri"/>
              </a:rPr>
              <a:t>“This has reinforced my current practice, but I have more confidence to de-prescribe more with my elderly patients”</a:t>
            </a:r>
          </a:p>
          <a:p>
            <a:pPr defTabSz="914378"/>
            <a:r>
              <a:rPr lang="en-GB" b="1" dirty="0">
                <a:solidFill>
                  <a:srgbClr val="0070C0"/>
                </a:solidFill>
                <a:latin typeface="Calibri"/>
              </a:rPr>
              <a:t>Nurse prescriber, CVD webinar</a:t>
            </a:r>
          </a:p>
        </p:txBody>
      </p:sp>
      <p:sp>
        <p:nvSpPr>
          <p:cNvPr id="6" name="TextBox 5"/>
          <p:cNvSpPr txBox="1"/>
          <p:nvPr/>
        </p:nvSpPr>
        <p:spPr>
          <a:xfrm>
            <a:off x="107505" y="148104"/>
            <a:ext cx="3096344" cy="2862322"/>
          </a:xfrm>
          <a:prstGeom prst="rect">
            <a:avLst/>
          </a:prstGeom>
          <a:noFill/>
          <a:ln>
            <a:noFill/>
          </a:ln>
        </p:spPr>
        <p:txBody>
          <a:bodyPr wrap="square" rtlCol="0">
            <a:spAutoFit/>
          </a:bodyPr>
          <a:lstStyle/>
          <a:p>
            <a:pPr defTabSz="914378"/>
            <a:r>
              <a:rPr lang="en-GB" dirty="0">
                <a:solidFill>
                  <a:srgbClr val="0070C0"/>
                </a:solidFill>
                <a:latin typeface="Calibri"/>
              </a:rPr>
              <a:t>“One of my patients was complaining of feeling over sedated.  I felt confident enough after the webinar to wean them off trazodone over 2 months.  The patient said 'I am delighted with myself I feel so much better!'</a:t>
            </a:r>
          </a:p>
          <a:p>
            <a:pPr defTabSz="914378"/>
            <a:r>
              <a:rPr lang="en-GB" b="1" dirty="0">
                <a:solidFill>
                  <a:srgbClr val="0070C0"/>
                </a:solidFill>
                <a:latin typeface="Calibri"/>
              </a:rPr>
              <a:t>GP Practice Pharmacist, Falls webinar</a:t>
            </a:r>
          </a:p>
        </p:txBody>
      </p:sp>
      <p:sp>
        <p:nvSpPr>
          <p:cNvPr id="7" name="TextBox 6"/>
          <p:cNvSpPr txBox="1"/>
          <p:nvPr/>
        </p:nvSpPr>
        <p:spPr>
          <a:xfrm>
            <a:off x="5940152" y="139151"/>
            <a:ext cx="3024336" cy="2308324"/>
          </a:xfrm>
          <a:prstGeom prst="rect">
            <a:avLst/>
          </a:prstGeom>
          <a:noFill/>
          <a:ln>
            <a:noFill/>
          </a:ln>
        </p:spPr>
        <p:txBody>
          <a:bodyPr wrap="square" rtlCol="0">
            <a:spAutoFit/>
          </a:bodyPr>
          <a:lstStyle/>
          <a:p>
            <a:pPr defTabSz="914378"/>
            <a:r>
              <a:rPr lang="en-GB" dirty="0">
                <a:solidFill>
                  <a:srgbClr val="0070C0"/>
                </a:solidFill>
                <a:latin typeface="Calibri"/>
              </a:rPr>
              <a:t>“After the webinar I changed my practice to add pain medication review to consultations routinely.  This has led to a patient on high dose opiates successfully reducing to lower doses”</a:t>
            </a:r>
          </a:p>
          <a:p>
            <a:pPr defTabSz="914378"/>
            <a:r>
              <a:rPr lang="en-GB" b="1" dirty="0">
                <a:solidFill>
                  <a:srgbClr val="0070C0"/>
                </a:solidFill>
                <a:latin typeface="Calibri"/>
              </a:rPr>
              <a:t>GP, Pain webinar</a:t>
            </a:r>
          </a:p>
        </p:txBody>
      </p:sp>
    </p:spTree>
    <p:extLst>
      <p:ext uri="{BB962C8B-B14F-4D97-AF65-F5344CB8AC3E}">
        <p14:creationId xmlns:p14="http://schemas.microsoft.com/office/powerpoint/2010/main" val="184904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E4D4E61-4703-4D97-9B29-A00D0A96831F}"/>
              </a:ext>
            </a:extLst>
          </p:cNvPr>
          <p:cNvSpPr>
            <a:spLocks noGrp="1" noChangeArrowheads="1"/>
          </p:cNvSpPr>
          <p:nvPr>
            <p:ph type="ctrTitle"/>
          </p:nvPr>
        </p:nvSpPr>
        <p:spPr>
          <a:xfrm>
            <a:off x="1583533" y="3165872"/>
            <a:ext cx="5804297" cy="1241822"/>
          </a:xfrm>
        </p:spPr>
        <p:txBody>
          <a:bodyPr>
            <a:normAutofit fontScale="90000"/>
          </a:bodyPr>
          <a:lstStyle/>
          <a:p>
            <a:pPr algn="ctr" eaLnBrk="1" hangingPunct="1"/>
            <a:r>
              <a:rPr lang="en-US" altLang="en-US" sz="2400">
                <a:solidFill>
                  <a:srgbClr val="3333FF"/>
                </a:solidFill>
                <a:latin typeface="Tahoma" panose="020B0604030504040204" pitchFamily="34" charset="0"/>
                <a:ea typeface="Tahoma" panose="020B0604030504040204" pitchFamily="34" charset="0"/>
                <a:cs typeface="Tahoma" panose="020B0604030504040204" pitchFamily="34" charset="0"/>
              </a:rPr>
              <a:t>Stephen Bazire</a:t>
            </a:r>
            <a:br>
              <a:rPr lang="en-US" altLang="en-US" sz="2400">
                <a:solidFill>
                  <a:srgbClr val="3333FF"/>
                </a:solidFill>
                <a:latin typeface="Tahoma" panose="020B0604030504040204" pitchFamily="34" charset="0"/>
                <a:ea typeface="Tahoma" panose="020B0604030504040204" pitchFamily="34" charset="0"/>
                <a:cs typeface="Tahoma" panose="020B0604030504040204" pitchFamily="34" charset="0"/>
              </a:rPr>
            </a:br>
            <a:r>
              <a:rPr lang="en-GB" altLang="en-US" sz="1800">
                <a:solidFill>
                  <a:srgbClr val="3333FF"/>
                </a:solidFill>
                <a:latin typeface="Tahoma" panose="020B0604030504040204" pitchFamily="34" charset="0"/>
                <a:ea typeface="Tahoma" panose="020B0604030504040204" pitchFamily="34" charset="0"/>
                <a:cs typeface="Tahoma" panose="020B0604030504040204" pitchFamily="34" charset="0"/>
              </a:rPr>
              <a:t>Honorary Prof. School of Pharmacy, UEA, Norwich</a:t>
            </a:r>
            <a:br>
              <a:rPr lang="en-GB" altLang="en-US" sz="2400">
                <a:solidFill>
                  <a:srgbClr val="3333FF"/>
                </a:solidFill>
                <a:latin typeface="Tahoma" panose="020B0604030504040204" pitchFamily="34" charset="0"/>
                <a:ea typeface="Tahoma" panose="020B0604030504040204" pitchFamily="34" charset="0"/>
                <a:cs typeface="Tahoma" panose="020B0604030504040204" pitchFamily="34" charset="0"/>
              </a:rPr>
            </a:br>
            <a:r>
              <a:rPr lang="en-GB" altLang="en-US" sz="1500">
                <a:solidFill>
                  <a:srgbClr val="3333FF"/>
                </a:solidFill>
                <a:latin typeface="Tahoma" panose="020B0604030504040204" pitchFamily="34" charset="0"/>
                <a:ea typeface="Tahoma" panose="020B0604030504040204" pitchFamily="34" charset="0"/>
                <a:cs typeface="Tahoma" panose="020B0604030504040204" pitchFamily="34" charset="0"/>
              </a:rPr>
              <a:t>Director, Mistura Enterprise and Mistura Informatics </a:t>
            </a:r>
            <a:br>
              <a:rPr lang="en-US" altLang="en-US" sz="1500">
                <a:solidFill>
                  <a:srgbClr val="3333FF"/>
                </a:solidFill>
                <a:latin typeface="Tahoma" panose="020B0604030504040204" pitchFamily="34" charset="0"/>
                <a:ea typeface="Tahoma" panose="020B0604030504040204" pitchFamily="34" charset="0"/>
                <a:cs typeface="Tahoma" panose="020B0604030504040204" pitchFamily="34" charset="0"/>
              </a:rPr>
            </a:br>
            <a:r>
              <a:rPr lang="en-GB" altLang="en-US" sz="1350">
                <a:solidFill>
                  <a:srgbClr val="3333FF"/>
                </a:solidFill>
                <a:latin typeface="Tahoma" panose="020B0604030504040204" pitchFamily="34" charset="0"/>
                <a:ea typeface="Tahoma" panose="020B0604030504040204" pitchFamily="34" charset="0"/>
                <a:cs typeface="Tahoma" panose="020B0604030504040204" pitchFamily="34" charset="0"/>
              </a:rPr>
              <a:t>Trustee, Norwich and Central Norfolk Mind </a:t>
            </a:r>
            <a:br>
              <a:rPr lang="en-GB" altLang="en-US" sz="1350">
                <a:solidFill>
                  <a:srgbClr val="3333FF"/>
                </a:solidFill>
                <a:latin typeface="Tahoma" panose="020B0604030504040204" pitchFamily="34" charset="0"/>
                <a:ea typeface="Tahoma" panose="020B0604030504040204" pitchFamily="34" charset="0"/>
                <a:cs typeface="Tahoma" panose="020B0604030504040204" pitchFamily="34" charset="0"/>
              </a:rPr>
            </a:br>
            <a:r>
              <a:rPr lang="en-GB" altLang="en-US" sz="900">
                <a:solidFill>
                  <a:srgbClr val="3333FF"/>
                </a:solidFill>
                <a:latin typeface="Tahoma" panose="020B0604030504040204" pitchFamily="34" charset="0"/>
                <a:ea typeface="Tahoma" panose="020B0604030504040204" pitchFamily="34" charset="0"/>
                <a:cs typeface="Tahoma" panose="020B0604030504040204" pitchFamily="34" charset="0"/>
              </a:rPr>
              <a:t>Former</a:t>
            </a:r>
            <a:r>
              <a:rPr lang="en-US" altLang="en-US" sz="900">
                <a:solidFill>
                  <a:srgbClr val="3333FF"/>
                </a:solidFill>
                <a:latin typeface="Tahoma" panose="020B0604030504040204" pitchFamily="34" charset="0"/>
                <a:ea typeface="Tahoma" panose="020B0604030504040204" pitchFamily="34" charset="0"/>
                <a:cs typeface="Tahoma" panose="020B0604030504040204" pitchFamily="34" charset="0"/>
              </a:rPr>
              <a:t> Chief and Consultant Pharmacist, Norfolk and Suffolk NHS Foundation Trust</a:t>
            </a:r>
            <a:endParaRPr lang="en-US" altLang="en-US" sz="1500">
              <a:solidFill>
                <a:srgbClr val="3333FF"/>
              </a:solidFill>
              <a:latin typeface="Tahoma" panose="020B0604030504040204" pitchFamily="34" charset="0"/>
              <a:ea typeface="Tahoma" panose="020B0604030504040204" pitchFamily="34" charset="0"/>
              <a:cs typeface="Tahoma" panose="020B0604030504040204" pitchFamily="34" charset="0"/>
            </a:endParaRPr>
          </a:p>
        </p:txBody>
      </p:sp>
      <p:sp>
        <p:nvSpPr>
          <p:cNvPr id="4099" name="Rectangle 3">
            <a:extLst>
              <a:ext uri="{FF2B5EF4-FFF2-40B4-BE49-F238E27FC236}">
                <a16:creationId xmlns:a16="http://schemas.microsoft.com/office/drawing/2014/main" id="{25A98E20-65B7-4F70-AFD9-C7068607CD4D}"/>
              </a:ext>
            </a:extLst>
          </p:cNvPr>
          <p:cNvSpPr>
            <a:spLocks noGrp="1" noChangeArrowheads="1"/>
          </p:cNvSpPr>
          <p:nvPr>
            <p:ph type="subTitle" idx="1"/>
          </p:nvPr>
        </p:nvSpPr>
        <p:spPr>
          <a:xfrm>
            <a:off x="2303861" y="843558"/>
            <a:ext cx="4482386" cy="1134070"/>
          </a:xfrm>
        </p:spPr>
        <p:txBody>
          <a:bodyPr/>
          <a:lstStyle/>
          <a:p>
            <a:pPr algn="ctr">
              <a:lnSpc>
                <a:spcPct val="90000"/>
              </a:lnSpc>
            </a:pPr>
            <a:r>
              <a:rPr lang="en-US" altLang="en-US" sz="3300" dirty="0">
                <a:solidFill>
                  <a:srgbClr val="3333FF"/>
                </a:solidFill>
                <a:latin typeface="Tahoma" panose="020B0604030504040204" pitchFamily="34" charset="0"/>
                <a:ea typeface="Tahoma" panose="020B0604030504040204" pitchFamily="34" charset="0"/>
                <a:cs typeface="Tahoma" panose="020B0604030504040204" pitchFamily="34" charset="0"/>
              </a:rPr>
              <a:t>Physical health vs mental health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AE958C-BC34-43B4-8533-C0D982BA9184}"/>
              </a:ext>
            </a:extLst>
          </p:cNvPr>
          <p:cNvSpPr/>
          <p:nvPr/>
        </p:nvSpPr>
        <p:spPr bwMode="auto">
          <a:xfrm>
            <a:off x="0" y="0"/>
            <a:ext cx="9144000" cy="5143500"/>
          </a:xfrm>
          <a:prstGeom prst="rect">
            <a:avLst/>
          </a:prstGeom>
          <a:solidFill>
            <a:srgbClr val="EFE0DD"/>
          </a:solidFill>
          <a:ln w="9525" cap="flat" cmpd="sng" algn="ctr">
            <a:solidFill>
              <a:schemeClr val="tx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defTabSz="685800" fontAlgn="base">
              <a:spcBef>
                <a:spcPct val="0"/>
              </a:spcBef>
              <a:spcAft>
                <a:spcPct val="0"/>
              </a:spcAft>
              <a:defRPr/>
            </a:pPr>
            <a:endParaRPr lang="en-GB">
              <a:solidFill>
                <a:prstClr val="black"/>
              </a:solidFill>
              <a:latin typeface="Tahoma" pitchFamily="34" charset="0"/>
            </a:endParaRPr>
          </a:p>
        </p:txBody>
      </p:sp>
      <p:sp>
        <p:nvSpPr>
          <p:cNvPr id="4" name="Speech Bubble: Oval 3">
            <a:extLst>
              <a:ext uri="{FF2B5EF4-FFF2-40B4-BE49-F238E27FC236}">
                <a16:creationId xmlns:a16="http://schemas.microsoft.com/office/drawing/2014/main" id="{D1A4365B-28D7-4D6E-A99E-6F3E55B4BC9D}"/>
              </a:ext>
            </a:extLst>
          </p:cNvPr>
          <p:cNvSpPr/>
          <p:nvPr/>
        </p:nvSpPr>
        <p:spPr bwMode="auto">
          <a:xfrm>
            <a:off x="413538" y="1221600"/>
            <a:ext cx="8370930" cy="2430270"/>
          </a:xfrm>
          <a:prstGeom prst="wedgeEllipseCallout">
            <a:avLst>
              <a:gd name="adj1" fmla="val -34074"/>
              <a:gd name="adj2" fmla="val 81135"/>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algn="ctr" defTabSz="342900">
              <a:defRPr/>
            </a:pPr>
            <a:r>
              <a:rPr lang="en-GB" sz="4500" b="1" dirty="0">
                <a:solidFill>
                  <a:prstClr val="black"/>
                </a:solidFill>
                <a:latin typeface="Tempus Sans ITC" panose="04020404030D07020202" pitchFamily="82" charset="0"/>
              </a:rPr>
              <a:t>“A brain that can’t cry </a:t>
            </a:r>
          </a:p>
          <a:p>
            <a:pPr algn="ctr" defTabSz="342900">
              <a:defRPr/>
            </a:pPr>
            <a:r>
              <a:rPr lang="en-GB" sz="4500" b="1" dirty="0">
                <a:solidFill>
                  <a:prstClr val="black"/>
                </a:solidFill>
                <a:latin typeface="Tempus Sans ITC" panose="04020404030D07020202" pitchFamily="82" charset="0"/>
              </a:rPr>
              <a:t>makes the other organs weep” </a:t>
            </a:r>
          </a:p>
        </p:txBody>
      </p:sp>
    </p:spTree>
    <p:extLst>
      <p:ext uri="{BB962C8B-B14F-4D97-AF65-F5344CB8AC3E}">
        <p14:creationId xmlns:p14="http://schemas.microsoft.com/office/powerpoint/2010/main" val="3492116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77D5-DAA0-42FC-A536-CF58BB23AAC8}"/>
              </a:ext>
            </a:extLst>
          </p:cNvPr>
          <p:cNvSpPr>
            <a:spLocks noGrp="1"/>
          </p:cNvSpPr>
          <p:nvPr>
            <p:ph type="title"/>
          </p:nvPr>
        </p:nvSpPr>
        <p:spPr>
          <a:xfrm>
            <a:off x="1763689" y="303498"/>
            <a:ext cx="6683765" cy="537494"/>
          </a:xfrm>
        </p:spPr>
        <p:txBody>
          <a:bodyPr/>
          <a:lstStyle/>
          <a:p>
            <a:pPr algn="ctr"/>
            <a:r>
              <a:rPr lang="en-GB" b="1" dirty="0">
                <a:solidFill>
                  <a:srgbClr val="0000FF"/>
                </a:solidFill>
                <a:latin typeface="Tahoma" panose="020B0604030504040204" pitchFamily="34" charset="0"/>
                <a:ea typeface="Tahoma" panose="020B0604030504040204" pitchFamily="34" charset="0"/>
                <a:cs typeface="Tahoma" panose="020B0604030504040204" pitchFamily="34" charset="0"/>
              </a:rPr>
              <a:t>Practical advice</a:t>
            </a:r>
          </a:p>
        </p:txBody>
      </p:sp>
      <p:sp>
        <p:nvSpPr>
          <p:cNvPr id="3" name="Content Placeholder 2">
            <a:extLst>
              <a:ext uri="{FF2B5EF4-FFF2-40B4-BE49-F238E27FC236}">
                <a16:creationId xmlns:a16="http://schemas.microsoft.com/office/drawing/2014/main" id="{BEFB90AC-27DE-40A0-A400-B0EC5BBB3E71}"/>
              </a:ext>
            </a:extLst>
          </p:cNvPr>
          <p:cNvSpPr>
            <a:spLocks noGrp="1"/>
          </p:cNvSpPr>
          <p:nvPr>
            <p:ph idx="1"/>
          </p:nvPr>
        </p:nvSpPr>
        <p:spPr>
          <a:xfrm>
            <a:off x="1655676" y="1059582"/>
            <a:ext cx="6972783" cy="3373835"/>
          </a:xfrm>
        </p:spPr>
        <p:txBody>
          <a:bodyPr>
            <a:normAutofit/>
          </a:bodyPr>
          <a:lstStyle/>
          <a:p>
            <a:r>
              <a:rPr lang="en-GB" sz="1500" dirty="0">
                <a:latin typeface="Tahoma" panose="020B0604030504040204" pitchFamily="34" charset="0"/>
                <a:ea typeface="Tahoma" panose="020B0604030504040204" pitchFamily="34" charset="0"/>
                <a:cs typeface="Tahoma" panose="020B0604030504040204" pitchFamily="34" charset="0"/>
              </a:rPr>
              <a:t>Ask about other symptoms and general well-being </a:t>
            </a:r>
          </a:p>
          <a:p>
            <a:r>
              <a:rPr lang="en-GB" sz="1500" dirty="0">
                <a:latin typeface="Tahoma" panose="020B0604030504040204" pitchFamily="34" charset="0"/>
                <a:ea typeface="Tahoma" panose="020B0604030504040204" pitchFamily="34" charset="0"/>
                <a:cs typeface="Tahoma" panose="020B0604030504040204" pitchFamily="34" charset="0"/>
              </a:rPr>
              <a:t>If a mental health problem is there, it needs treating </a:t>
            </a:r>
          </a:p>
          <a:p>
            <a:pPr lvl="1"/>
            <a:r>
              <a:rPr lang="en-GB" sz="1350" dirty="0">
                <a:latin typeface="Tahoma" panose="020B0604030504040204" pitchFamily="34" charset="0"/>
                <a:ea typeface="Tahoma" panose="020B0604030504040204" pitchFamily="34" charset="0"/>
                <a:cs typeface="Tahoma" panose="020B0604030504040204" pitchFamily="34" charset="0"/>
              </a:rPr>
              <a:t>Regardless of any precipitating reason </a:t>
            </a:r>
          </a:p>
          <a:p>
            <a:pPr lvl="1"/>
            <a:r>
              <a:rPr lang="en-GB" sz="1350" dirty="0">
                <a:latin typeface="Tahoma" panose="020B0604030504040204" pitchFamily="34" charset="0"/>
                <a:ea typeface="Tahoma" panose="020B0604030504040204" pitchFamily="34" charset="0"/>
                <a:cs typeface="Tahoma" panose="020B0604030504040204" pitchFamily="34" charset="0"/>
              </a:rPr>
              <a:t>If you suspect, recommend person speaks to GP about symptoms </a:t>
            </a:r>
          </a:p>
          <a:p>
            <a:r>
              <a:rPr lang="en-GB" sz="1500" dirty="0">
                <a:latin typeface="Tahoma" panose="020B0604030504040204" pitchFamily="34" charset="0"/>
                <a:ea typeface="Tahoma" panose="020B0604030504040204" pitchFamily="34" charset="0"/>
                <a:cs typeface="Tahoma" panose="020B0604030504040204" pitchFamily="34" charset="0"/>
              </a:rPr>
              <a:t>Natural concern about what you might uncover e.g. suicidal ideation </a:t>
            </a:r>
          </a:p>
          <a:p>
            <a:pPr lvl="1"/>
            <a:r>
              <a:rPr lang="en-GB" sz="1350" dirty="0">
                <a:latin typeface="Tahoma" panose="020B0604030504040204" pitchFamily="34" charset="0"/>
                <a:ea typeface="Tahoma" panose="020B0604030504040204" pitchFamily="34" charset="0"/>
                <a:cs typeface="Tahoma" panose="020B0604030504040204" pitchFamily="34" charset="0"/>
              </a:rPr>
              <a:t>“Do you have any thoughts of harming yourself?” </a:t>
            </a:r>
          </a:p>
          <a:p>
            <a:pPr lvl="1"/>
            <a:r>
              <a:rPr lang="en-GB" sz="1350" b="1" dirty="0">
                <a:latin typeface="Tahoma" panose="020B0604030504040204" pitchFamily="34" charset="0"/>
                <a:ea typeface="Tahoma" panose="020B0604030504040204" pitchFamily="34" charset="0"/>
                <a:cs typeface="Tahoma" panose="020B0604030504040204" pitchFamily="34" charset="0"/>
              </a:rPr>
              <a:t>Asking does not make it more likely </a:t>
            </a:r>
          </a:p>
          <a:p>
            <a:pPr lvl="1"/>
            <a:r>
              <a:rPr lang="en-GB" sz="1350" dirty="0">
                <a:latin typeface="Tahoma" panose="020B0604030504040204" pitchFamily="34" charset="0"/>
                <a:ea typeface="Tahoma" panose="020B0604030504040204" pitchFamily="34" charset="0"/>
                <a:cs typeface="Tahoma" panose="020B0604030504040204" pitchFamily="34" charset="0"/>
              </a:rPr>
              <a:t>If yes, refer straight away </a:t>
            </a:r>
          </a:p>
          <a:p>
            <a:endParaRPr lang="en-GB" sz="15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386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FC335-0EC0-4319-AA4B-65F97A1A3144}"/>
              </a:ext>
            </a:extLst>
          </p:cNvPr>
          <p:cNvSpPr>
            <a:spLocks noGrp="1"/>
          </p:cNvSpPr>
          <p:nvPr>
            <p:ph type="title"/>
          </p:nvPr>
        </p:nvSpPr>
        <p:spPr>
          <a:xfrm>
            <a:off x="1130302" y="135799"/>
            <a:ext cx="7793037" cy="596429"/>
          </a:xfrm>
        </p:spPr>
        <p:txBody>
          <a:bodyPr/>
          <a:lstStyle/>
          <a:p>
            <a:pPr algn="ctr"/>
            <a:r>
              <a:rPr lang="en-GB" dirty="0">
                <a:solidFill>
                  <a:srgbClr val="0000FF"/>
                </a:solidFill>
                <a:latin typeface="Tahoma" panose="020B0604030504040204" pitchFamily="34" charset="0"/>
                <a:ea typeface="Tahoma" panose="020B0604030504040204" pitchFamily="34" charset="0"/>
                <a:cs typeface="Tahoma" panose="020B0604030504040204" pitchFamily="34" charset="0"/>
              </a:rPr>
              <a:t>Key points about antidepressants </a:t>
            </a:r>
          </a:p>
        </p:txBody>
      </p:sp>
      <p:sp>
        <p:nvSpPr>
          <p:cNvPr id="3" name="Content Placeholder 2">
            <a:extLst>
              <a:ext uri="{FF2B5EF4-FFF2-40B4-BE49-F238E27FC236}">
                <a16:creationId xmlns:a16="http://schemas.microsoft.com/office/drawing/2014/main" id="{46A3C8E4-3475-4892-AF15-D0B4106B1834}"/>
              </a:ext>
            </a:extLst>
          </p:cNvPr>
          <p:cNvSpPr>
            <a:spLocks noGrp="1"/>
          </p:cNvSpPr>
          <p:nvPr>
            <p:ph idx="1"/>
          </p:nvPr>
        </p:nvSpPr>
        <p:spPr>
          <a:xfrm>
            <a:off x="1493658" y="897564"/>
            <a:ext cx="7429681" cy="4112214"/>
          </a:xfrm>
        </p:spPr>
        <p:txBody>
          <a:bodyPr>
            <a:noAutofit/>
          </a:bodyPr>
          <a:lstStyle/>
          <a:p>
            <a:r>
              <a:rPr lang="en-GB" dirty="0">
                <a:latin typeface="Tahoma" panose="020B0604030504040204" pitchFamily="34" charset="0"/>
                <a:ea typeface="Tahoma" panose="020B0604030504040204" pitchFamily="34" charset="0"/>
                <a:cs typeface="Tahoma" panose="020B0604030504040204" pitchFamily="34" charset="0"/>
              </a:rPr>
              <a:t>Antidepressants definitely work </a:t>
            </a:r>
          </a:p>
          <a:p>
            <a:pPr lvl="1"/>
            <a:r>
              <a:rPr lang="en-GB" dirty="0">
                <a:latin typeface="Tahoma" panose="020B0604030504040204" pitchFamily="34" charset="0"/>
                <a:ea typeface="Tahoma" panose="020B0604030504040204" pitchFamily="34" charset="0"/>
                <a:cs typeface="Tahoma" panose="020B0604030504040204" pitchFamily="34" charset="0"/>
              </a:rPr>
              <a:t>There can be a placebo effect of around 30%</a:t>
            </a:r>
          </a:p>
          <a:p>
            <a:pPr lvl="1"/>
            <a:r>
              <a:rPr lang="en-GB" dirty="0">
                <a:latin typeface="Tahoma" panose="020B0604030504040204" pitchFamily="34" charset="0"/>
                <a:ea typeface="Tahoma" panose="020B0604030504040204" pitchFamily="34" charset="0"/>
                <a:cs typeface="Tahoma" panose="020B0604030504040204" pitchFamily="34" charset="0"/>
              </a:rPr>
              <a:t>Antidepressants have an additional 30% effect </a:t>
            </a:r>
            <a:r>
              <a:rPr lang="en-GB" b="1" dirty="0">
                <a:latin typeface="Tahoma" panose="020B0604030504040204" pitchFamily="34" charset="0"/>
                <a:ea typeface="Tahoma" panose="020B0604030504040204" pitchFamily="34" charset="0"/>
                <a:cs typeface="Tahoma" panose="020B0604030504040204" pitchFamily="34" charset="0"/>
              </a:rPr>
              <a:t>over and above </a:t>
            </a:r>
            <a:r>
              <a:rPr lang="en-GB" dirty="0">
                <a:latin typeface="Tahoma" panose="020B0604030504040204" pitchFamily="34" charset="0"/>
                <a:ea typeface="Tahoma" panose="020B0604030504040204" pitchFamily="34" charset="0"/>
                <a:cs typeface="Tahoma" panose="020B0604030504040204" pitchFamily="34" charset="0"/>
              </a:rPr>
              <a:t>placebo </a:t>
            </a:r>
          </a:p>
          <a:p>
            <a:r>
              <a:rPr lang="en-GB" dirty="0">
                <a:latin typeface="Tahoma" panose="020B0604030504040204" pitchFamily="34" charset="0"/>
                <a:ea typeface="Tahoma" panose="020B0604030504040204" pitchFamily="34" charset="0"/>
                <a:cs typeface="Tahoma" panose="020B0604030504040204" pitchFamily="34" charset="0"/>
              </a:rPr>
              <a:t>Starting: </a:t>
            </a:r>
          </a:p>
          <a:p>
            <a:pPr lvl="1"/>
            <a:r>
              <a:rPr lang="en-GB" dirty="0">
                <a:latin typeface="Tahoma" panose="020B0604030504040204" pitchFamily="34" charset="0"/>
                <a:ea typeface="Tahoma" panose="020B0604030504040204" pitchFamily="34" charset="0"/>
                <a:cs typeface="Tahoma" panose="020B0604030504040204" pitchFamily="34" charset="0"/>
              </a:rPr>
              <a:t>Start slowly - SSRIs cause nausea and anxiety in some </a:t>
            </a:r>
          </a:p>
          <a:p>
            <a:pPr lvl="1"/>
            <a:r>
              <a:rPr lang="en-GB" dirty="0">
                <a:latin typeface="Tahoma" panose="020B0604030504040204" pitchFamily="34" charset="0"/>
                <a:ea typeface="Tahoma" panose="020B0604030504040204" pitchFamily="34" charset="0"/>
                <a:cs typeface="Tahoma" panose="020B0604030504040204" pitchFamily="34" charset="0"/>
              </a:rPr>
              <a:t>Start with lower dose for a few days </a:t>
            </a:r>
          </a:p>
          <a:p>
            <a:pPr lvl="2"/>
            <a:r>
              <a:rPr lang="en-GB" dirty="0">
                <a:latin typeface="Tahoma" panose="020B0604030504040204" pitchFamily="34" charset="0"/>
                <a:ea typeface="Tahoma" panose="020B0604030504040204" pitchFamily="34" charset="0"/>
                <a:cs typeface="Tahoma" panose="020B0604030504040204" pitchFamily="34" charset="0"/>
              </a:rPr>
              <a:t>e.g. citalopram 10mg, sertraline 25mg, fluoxetine 10mg; but not mirtazapine </a:t>
            </a:r>
          </a:p>
          <a:p>
            <a:r>
              <a:rPr lang="en-GB" dirty="0">
                <a:latin typeface="Tahoma" panose="020B0604030504040204" pitchFamily="34" charset="0"/>
                <a:ea typeface="Tahoma" panose="020B0604030504040204" pitchFamily="34" charset="0"/>
                <a:cs typeface="Tahoma" panose="020B0604030504040204" pitchFamily="34" charset="0"/>
              </a:rPr>
              <a:t>Advise to take serotonergic antidepressants in the morning, </a:t>
            </a:r>
            <a:r>
              <a:rPr lang="en-GB" b="1" dirty="0">
                <a:latin typeface="Tahoma" panose="020B0604030504040204" pitchFamily="34" charset="0"/>
                <a:ea typeface="Tahoma" panose="020B0604030504040204" pitchFamily="34" charset="0"/>
                <a:cs typeface="Tahoma" panose="020B0604030504040204" pitchFamily="34" charset="0"/>
              </a:rPr>
              <a:t>not</a:t>
            </a:r>
            <a:r>
              <a:rPr lang="en-GB" dirty="0">
                <a:latin typeface="Tahoma" panose="020B0604030504040204" pitchFamily="34" charset="0"/>
                <a:ea typeface="Tahoma" panose="020B0604030504040204" pitchFamily="34" charset="0"/>
                <a:cs typeface="Tahoma" panose="020B0604030504040204" pitchFamily="34" charset="0"/>
              </a:rPr>
              <a:t> at night  </a:t>
            </a:r>
          </a:p>
          <a:p>
            <a:pPr lvl="1"/>
            <a:r>
              <a:rPr lang="en-GB" dirty="0">
                <a:latin typeface="Tahoma" panose="020B0604030504040204" pitchFamily="34" charset="0"/>
                <a:ea typeface="Tahoma" panose="020B0604030504040204" pitchFamily="34" charset="0"/>
                <a:cs typeface="Tahoma" panose="020B0604030504040204" pitchFamily="34" charset="0"/>
              </a:rPr>
              <a:t>Boosting serotonin at night disrupts sleep architecture </a:t>
            </a:r>
          </a:p>
          <a:p>
            <a:r>
              <a:rPr lang="en-GB" dirty="0">
                <a:latin typeface="Tahoma" panose="020B0604030504040204" pitchFamily="34" charset="0"/>
                <a:ea typeface="Tahoma" panose="020B0604030504040204" pitchFamily="34" charset="0"/>
                <a:cs typeface="Tahoma" panose="020B0604030504040204" pitchFamily="34" charset="0"/>
              </a:rPr>
              <a:t>Antidepressants do </a:t>
            </a:r>
            <a:r>
              <a:rPr lang="en-GB" b="1" dirty="0">
                <a:latin typeface="Tahoma" panose="020B0604030504040204" pitchFamily="34" charset="0"/>
                <a:ea typeface="Tahoma" panose="020B0604030504040204" pitchFamily="34" charset="0"/>
                <a:cs typeface="Tahoma" panose="020B0604030504040204" pitchFamily="34" charset="0"/>
              </a:rPr>
              <a:t>not</a:t>
            </a:r>
            <a:r>
              <a:rPr lang="en-GB" dirty="0">
                <a:latin typeface="Tahoma" panose="020B0604030504040204" pitchFamily="34" charset="0"/>
                <a:ea typeface="Tahoma" panose="020B0604030504040204" pitchFamily="34" charset="0"/>
                <a:cs typeface="Tahoma" panose="020B0604030504040204" pitchFamily="34" charset="0"/>
              </a:rPr>
              <a:t> </a:t>
            </a:r>
            <a:r>
              <a:rPr lang="en-GB" b="1" dirty="0">
                <a:latin typeface="Tahoma" panose="020B0604030504040204" pitchFamily="34" charset="0"/>
                <a:ea typeface="Tahoma" panose="020B0604030504040204" pitchFamily="34" charset="0"/>
                <a:cs typeface="Tahoma" panose="020B0604030504040204" pitchFamily="34" charset="0"/>
              </a:rPr>
              <a:t>cause</a:t>
            </a:r>
            <a:r>
              <a:rPr lang="en-GB" dirty="0">
                <a:latin typeface="Tahoma" panose="020B0604030504040204" pitchFamily="34" charset="0"/>
                <a:ea typeface="Tahoma" panose="020B0604030504040204" pitchFamily="34" charset="0"/>
                <a:cs typeface="Tahoma" panose="020B0604030504040204" pitchFamily="34" charset="0"/>
              </a:rPr>
              <a:t> suicide </a:t>
            </a:r>
          </a:p>
          <a:p>
            <a:pPr lvl="1"/>
            <a:r>
              <a:rPr lang="en-GB" dirty="0">
                <a:latin typeface="Tahoma" panose="020B0604030504040204" pitchFamily="34" charset="0"/>
                <a:ea typeface="Tahoma" panose="020B0604030504040204" pitchFamily="34" charset="0"/>
                <a:cs typeface="Tahoma" panose="020B0604030504040204" pitchFamily="34" charset="0"/>
              </a:rPr>
              <a:t>Dozens of huge studies show suicide rates are inversely proportional to antidepressant use (DDDs) </a:t>
            </a:r>
          </a:p>
          <a:p>
            <a:pPr lvl="1"/>
            <a:r>
              <a:rPr lang="en-GB" dirty="0">
                <a:latin typeface="Tahoma" panose="020B0604030504040204" pitchFamily="34" charset="0"/>
                <a:ea typeface="Tahoma" panose="020B0604030504040204" pitchFamily="34" charset="0"/>
                <a:cs typeface="Tahoma" panose="020B0604030504040204" pitchFamily="34" charset="0"/>
              </a:rPr>
              <a:t>Some initial akathisia in some people can trigger ideas of self-harm </a:t>
            </a:r>
            <a:endParaRPr lang="en-GB" sz="1350"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Onset of action </a:t>
            </a:r>
          </a:p>
          <a:p>
            <a:pPr lvl="1"/>
            <a:r>
              <a:rPr lang="en-GB" dirty="0">
                <a:latin typeface="Tahoma" panose="020B0604030504040204" pitchFamily="34" charset="0"/>
                <a:ea typeface="Tahoma" panose="020B0604030504040204" pitchFamily="34" charset="0"/>
                <a:cs typeface="Tahoma" panose="020B0604030504040204" pitchFamily="34" charset="0"/>
              </a:rPr>
              <a:t>If an antidepressant is going to work it starts within 1-2 weeks, </a:t>
            </a:r>
            <a:r>
              <a:rPr lang="en-GB" b="1" dirty="0">
                <a:latin typeface="Tahoma" panose="020B0604030504040204" pitchFamily="34" charset="0"/>
                <a:ea typeface="Tahoma" panose="020B0604030504040204" pitchFamily="34" charset="0"/>
                <a:cs typeface="Tahoma" panose="020B0604030504040204" pitchFamily="34" charset="0"/>
              </a:rPr>
              <a:t>not 4 weeks… </a:t>
            </a: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pPr lvl="1"/>
            <a:endParaRPr lang="en-GB" sz="135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7805867"/>
      </p:ext>
    </p:extLst>
  </p:cSld>
  <p:clrMapOvr>
    <a:masterClrMapping/>
  </p:clrMapOvr>
</p:sld>
</file>

<file path=ppt/theme/theme1.xml><?xml version="1.0" encoding="utf-8"?>
<a:theme xmlns:a="http://schemas.openxmlformats.org/drawingml/2006/main" name="PrescQIPP powerpoint template 16.9">
  <a:themeElements>
    <a:clrScheme name="PQ Palette">
      <a:dk1>
        <a:srgbClr val="0072C6"/>
      </a:dk1>
      <a:lt1>
        <a:srgbClr val="FFFFFF"/>
      </a:lt1>
      <a:dk2>
        <a:srgbClr val="454545"/>
      </a:dk2>
      <a:lt2>
        <a:srgbClr val="FFFFFF"/>
      </a:lt2>
      <a:accent1>
        <a:srgbClr val="0072C6"/>
      </a:accent1>
      <a:accent2>
        <a:srgbClr val="009E49"/>
      </a:accent2>
      <a:accent3>
        <a:srgbClr val="00ADC6"/>
      </a:accent3>
      <a:accent4>
        <a:srgbClr val="F7E214"/>
      </a:accent4>
      <a:accent5>
        <a:srgbClr val="0072C6"/>
      </a:accent5>
      <a:accent6>
        <a:srgbClr val="009E49"/>
      </a:accent6>
      <a:hlink>
        <a:srgbClr val="0072C6"/>
      </a:hlink>
      <a:folHlink>
        <a:srgbClr val="F7E214"/>
      </a:folHlink>
    </a:clrScheme>
    <a:fontScheme name="PQ Fonts">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Q_Pres_1" id="{D57E4DE5-176D-4840-A848-10127AB1674D}" vid="{86B518F1-EFCD-46EC-8011-FCE4E08F72D3}"/>
    </a:ext>
  </a:extLst>
</a:theme>
</file>

<file path=ppt/theme/theme2.xml><?xml version="1.0" encoding="utf-8"?>
<a:theme xmlns:a="http://schemas.openxmlformats.org/drawingml/2006/main" name="1_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PrescQIPP powerpoint template 16.9.potx</Template>
  <TotalTime>699</TotalTime>
  <Words>833</Words>
  <Application>Microsoft Office PowerPoint</Application>
  <PresentationFormat>On-screen Show (16:9)</PresentationFormat>
  <Paragraphs>112</Paragraphs>
  <Slides>12</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vt:i4>
      </vt:variant>
    </vt:vector>
  </HeadingPairs>
  <TitlesOfParts>
    <vt:vector size="24" baseType="lpstr">
      <vt:lpstr>Arial</vt:lpstr>
      <vt:lpstr>Calibri</vt:lpstr>
      <vt:lpstr>Century Gothic</vt:lpstr>
      <vt:lpstr>Tahoma</vt:lpstr>
      <vt:lpstr>Tempus Sans ITC</vt:lpstr>
      <vt:lpstr>Times New Roman</vt:lpstr>
      <vt:lpstr>Verdana</vt:lpstr>
      <vt:lpstr>Wingdings</vt:lpstr>
      <vt:lpstr>Wingdings 3</vt:lpstr>
      <vt:lpstr>PrescQIPP powerpoint template 16.9</vt:lpstr>
      <vt:lpstr>1_Office Theme</vt:lpstr>
      <vt:lpstr>Wisp</vt:lpstr>
      <vt:lpstr> Practice Plus Webinar  16th December 2020</vt:lpstr>
      <vt:lpstr>Agenda</vt:lpstr>
      <vt:lpstr>De-prescribing Education  in County Durham; A Collaborative Approach</vt:lpstr>
      <vt:lpstr>PowerPoint Presentation</vt:lpstr>
      <vt:lpstr>PowerPoint Presentation</vt:lpstr>
      <vt:lpstr>Stephen Bazire Honorary Prof. School of Pharmacy, UEA, Norwich Director, Mistura Enterprise and Mistura Informatics  Trustee, Norwich and Central Norfolk Mind  Former Chief and Consultant Pharmacist, Norfolk and Suffolk NHS Foundation Trust</vt:lpstr>
      <vt:lpstr>PowerPoint Presentation</vt:lpstr>
      <vt:lpstr>Practical advice</vt:lpstr>
      <vt:lpstr>Key points about antidepressants </vt:lpstr>
      <vt:lpstr>Duration of antidepressant treatment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PQ Presentation Template October 2018</dc:title>
  <dc:creator>Richard Dickinson</dc:creator>
  <cp:lastModifiedBy>Steve Williams</cp:lastModifiedBy>
  <cp:revision>81</cp:revision>
  <dcterms:created xsi:type="dcterms:W3CDTF">2018-10-11T10:11:41Z</dcterms:created>
  <dcterms:modified xsi:type="dcterms:W3CDTF">2020-12-16T14:26:08Z</dcterms:modified>
</cp:coreProperties>
</file>