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8" r:id="rId2"/>
    <p:sldId id="1185" r:id="rId3"/>
    <p:sldId id="256" r:id="rId4"/>
    <p:sldId id="291" r:id="rId5"/>
    <p:sldId id="480" r:id="rId6"/>
    <p:sldId id="1226" r:id="rId7"/>
    <p:sldId id="1224" r:id="rId8"/>
    <p:sldId id="271" r:id="rId9"/>
    <p:sldId id="265" r:id="rId10"/>
    <p:sldId id="266" r:id="rId11"/>
    <p:sldId id="1771" r:id="rId12"/>
    <p:sldId id="1762" r:id="rId13"/>
    <p:sldId id="267" r:id="rId14"/>
    <p:sldId id="296" r:id="rId15"/>
    <p:sldId id="1228" r:id="rId16"/>
    <p:sldId id="318" r:id="rId17"/>
    <p:sldId id="1772" r:id="rId18"/>
    <p:sldId id="962" r:id="rId19"/>
    <p:sldId id="963" r:id="rId20"/>
    <p:sldId id="964" r:id="rId21"/>
    <p:sldId id="1020" r:id="rId22"/>
    <p:sldId id="1021" r:id="rId23"/>
    <p:sldId id="990" r:id="rId24"/>
    <p:sldId id="1022" r:id="rId25"/>
    <p:sldId id="1023" r:id="rId26"/>
    <p:sldId id="1001" r:id="rId27"/>
    <p:sldId id="1004" r:id="rId28"/>
    <p:sldId id="1006" r:id="rId29"/>
    <p:sldId id="1007" r:id="rId30"/>
    <p:sldId id="1011" r:id="rId31"/>
    <p:sldId id="11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4063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9E3BF-BAF1-44BC-A8B6-7E0F143D7376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C3D3C-8F35-4DCC-A14D-E083B585A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52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DFC97-E7B0-44FB-8AF2-F0D39C53D2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21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6B35F52B-CD02-443D-8414-508A5C8A2C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FB3CCB7-FE71-4536-9340-FF9C5FEED49C}" type="slidenum">
              <a:rPr lang="en-US" altLang="en-US" sz="11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 sz="11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DCAD027E-761F-4C40-84C9-F02399BE7D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ED2BDF66-2EAD-4C2D-98E4-E6C28AF4E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>
            <a:extLst>
              <a:ext uri="{FF2B5EF4-FFF2-40B4-BE49-F238E27FC236}">
                <a16:creationId xmlns:a16="http://schemas.microsoft.com/office/drawing/2014/main" id="{83046999-64DE-498C-8516-6DC2D40076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087D592-7862-41D9-8AF3-00FBD2BA4D83}" type="slidenum">
              <a:rPr lang="en-US" altLang="en-US" sz="11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en-US" altLang="en-US" sz="11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1187" name="Rectangle 2">
            <a:extLst>
              <a:ext uri="{FF2B5EF4-FFF2-40B4-BE49-F238E27FC236}">
                <a16:creationId xmlns:a16="http://schemas.microsoft.com/office/drawing/2014/main" id="{F0E646FF-170D-4731-A85C-A7A5106E20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>
            <a:extLst>
              <a:ext uri="{FF2B5EF4-FFF2-40B4-BE49-F238E27FC236}">
                <a16:creationId xmlns:a16="http://schemas.microsoft.com/office/drawing/2014/main" id="{A7E16BF2-2DD3-4D81-A460-7AD48BF3B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5B8FD-FA57-44F8-832D-8F0E910DC1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647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C3D3C-8F35-4DCC-A14D-E083B585A0D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5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0" y="650789"/>
            <a:ext cx="6355200" cy="1958067"/>
          </a:xfrm>
        </p:spPr>
        <p:txBody>
          <a:bodyPr anchor="b">
            <a:normAutofit/>
          </a:bodyPr>
          <a:lstStyle>
            <a:lvl1pPr algn="l">
              <a:defRPr sz="5067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005" y="2712353"/>
            <a:ext cx="5580500" cy="1655763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890" y="5384801"/>
            <a:ext cx="3986111" cy="11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8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622807" y="6096002"/>
            <a:ext cx="2160460" cy="621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PrescQIPP CIC - S_We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433" y="6430269"/>
            <a:ext cx="1876680" cy="3013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011784" y="6275051"/>
            <a:ext cx="3984547" cy="501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E-learning 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191" y="6168367"/>
            <a:ext cx="833212" cy="61578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60326" y="272146"/>
            <a:ext cx="11071349" cy="602947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9221" y="1035173"/>
            <a:ext cx="11085577" cy="5186521"/>
          </a:xfrm>
          <a:prstGeom prst="rect">
            <a:avLst/>
          </a:prstGeom>
        </p:spPr>
        <p:txBody>
          <a:bodyPr lIns="90000" tIns="46800" rIns="90000" bIns="46800"/>
          <a:lstStyle>
            <a:lvl1pPr marL="2286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600">
                <a:solidFill>
                  <a:schemeClr val="tx2"/>
                </a:solidFill>
              </a:defRPr>
            </a:lvl1pPr>
            <a:lvl2pPr marL="468000">
              <a:defRPr sz="2200">
                <a:solidFill>
                  <a:schemeClr val="tx2"/>
                </a:solidFill>
              </a:defRPr>
            </a:lvl2pPr>
            <a:lvl3pPr marL="972000">
              <a:defRPr sz="1600">
                <a:solidFill>
                  <a:schemeClr val="tx2"/>
                </a:solidFill>
              </a:defRPr>
            </a:lvl3pPr>
            <a:lvl4pPr marL="1404000">
              <a:defRPr sz="1600" i="1">
                <a:solidFill>
                  <a:schemeClr val="tx2"/>
                </a:solidFill>
              </a:defRPr>
            </a:lvl4pPr>
            <a:lvl5pPr marL="1728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3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5E8CC-CBA3-476E-A737-F2451AD7FD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5067" y="2641600"/>
            <a:ext cx="11401333" cy="1262656"/>
          </a:xfrm>
        </p:spPr>
        <p:txBody>
          <a:bodyPr anchor="b">
            <a:normAutofit/>
          </a:bodyPr>
          <a:lstStyle>
            <a:lvl1pPr algn="l">
              <a:defRPr sz="4267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933" y="4007753"/>
            <a:ext cx="8827467" cy="1655763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8" name="Picture 7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67" y="5761291"/>
            <a:ext cx="3048000" cy="8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" y="1600202"/>
            <a:ext cx="6337300" cy="27908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tx2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5" y="2388503"/>
            <a:ext cx="5021700" cy="1031064"/>
          </a:xfrm>
        </p:spPr>
        <p:txBody>
          <a:bodyPr anchor="ctr" anchorCtr="0">
            <a:normAutofit/>
          </a:bodyPr>
          <a:lstStyle>
            <a:lvl1pPr algn="l">
              <a:defRPr sz="3733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005" y="3491848"/>
            <a:ext cx="5021700" cy="696973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60005" y="1842436"/>
            <a:ext cx="4178300" cy="253064"/>
          </a:xfrm>
        </p:spPr>
        <p:txBody>
          <a:bodyPr>
            <a:normAutofit/>
          </a:bodyPr>
          <a:lstStyle>
            <a:lvl1pPr marL="0" indent="0">
              <a:buNone/>
              <a:defRPr sz="1867" b="1" cap="all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Section 1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079500" y="2190749"/>
            <a:ext cx="4902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67" y="5761291"/>
            <a:ext cx="3048000" cy="8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1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1019175"/>
            <a:ext cx="10252800" cy="942976"/>
          </a:xfrm>
        </p:spPr>
        <p:txBody>
          <a:bodyPr anchor="b" anchorCtr="0"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2209801"/>
            <a:ext cx="10252800" cy="3657600"/>
          </a:xfrm>
        </p:spPr>
        <p:txBody>
          <a:bodyPr/>
          <a:lstStyle>
            <a:lvl1pPr marL="304792" indent="-304792">
              <a:lnSpc>
                <a:spcPct val="100000"/>
              </a:lnSpc>
              <a:spcAft>
                <a:spcPts val="800"/>
              </a:spcAft>
              <a:buFont typeface="Verdana" panose="020B0604030504040204" pitchFamily="34" charset="0"/>
              <a:buChar char="–"/>
              <a:defRPr sz="3467">
                <a:solidFill>
                  <a:schemeClr val="tx2"/>
                </a:solidFill>
              </a:defRPr>
            </a:lvl1pPr>
            <a:lvl2pPr marL="623984">
              <a:defRPr sz="2933">
                <a:solidFill>
                  <a:schemeClr val="tx2"/>
                </a:solidFill>
              </a:defRPr>
            </a:lvl2pPr>
            <a:lvl3pPr marL="1295968">
              <a:defRPr sz="2133">
                <a:solidFill>
                  <a:schemeClr val="tx2"/>
                </a:solidFill>
              </a:defRPr>
            </a:lvl3pPr>
            <a:lvl4pPr marL="1871953">
              <a:defRPr sz="2133" i="1">
                <a:solidFill>
                  <a:schemeClr val="tx2"/>
                </a:solidFill>
              </a:defRPr>
            </a:lvl4pPr>
            <a:lvl5pPr marL="2303942"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8" name="Picture 7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8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98" y="885827"/>
            <a:ext cx="10431901" cy="847725"/>
          </a:xfrm>
        </p:spPr>
        <p:txBody>
          <a:bodyPr anchor="b" anchorCtr="0"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999" y="1885952"/>
            <a:ext cx="10431901" cy="401955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600"/>
              </a:spcAft>
              <a:buFont typeface="Verdana" panose="020B0604030504040204" pitchFamily="34" charset="0"/>
              <a:buNone/>
              <a:defRPr sz="1867">
                <a:solidFill>
                  <a:schemeClr val="tx2"/>
                </a:solidFill>
              </a:defRPr>
            </a:lvl1pPr>
            <a:lvl2pPr marL="479988" indent="0">
              <a:buNone/>
              <a:defRPr sz="2667" b="0" i="1">
                <a:solidFill>
                  <a:schemeClr val="tx1"/>
                </a:solidFill>
              </a:defRPr>
            </a:lvl2pPr>
            <a:lvl3pPr marL="991175" indent="0">
              <a:buNone/>
              <a:defRPr sz="2133">
                <a:solidFill>
                  <a:schemeClr val="tx2"/>
                </a:solidFill>
              </a:defRPr>
            </a:lvl3pPr>
            <a:lvl4pPr marL="1567161" indent="0">
              <a:buNone/>
              <a:defRPr sz="2133" i="1">
                <a:solidFill>
                  <a:schemeClr val="tx2"/>
                </a:solidFill>
              </a:defRPr>
            </a:lvl4pPr>
            <a:lvl5pPr marL="1999150" indent="0"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4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1019176"/>
            <a:ext cx="3777100" cy="1190627"/>
          </a:xfrm>
        </p:spPr>
        <p:txBody>
          <a:bodyPr anchor="b" anchorCtr="0">
            <a:no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3" y="2409827"/>
            <a:ext cx="3777100" cy="349567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600"/>
              </a:spcAft>
              <a:buFont typeface="Verdana" panose="020B0604030504040204" pitchFamily="34" charset="0"/>
              <a:buNone/>
              <a:defRPr sz="2133">
                <a:solidFill>
                  <a:schemeClr val="tx2"/>
                </a:solidFill>
              </a:defRPr>
            </a:lvl1pPr>
            <a:lvl2pPr marL="575986" indent="0">
              <a:buNone/>
              <a:defRPr sz="3200" b="0" i="1">
                <a:solidFill>
                  <a:schemeClr val="tx1"/>
                </a:solidFill>
              </a:defRPr>
            </a:lvl2pPr>
            <a:lvl3pPr marL="991175" indent="0">
              <a:buNone/>
              <a:defRPr sz="2133">
                <a:solidFill>
                  <a:schemeClr val="tx2"/>
                </a:solidFill>
              </a:defRPr>
            </a:lvl3pPr>
            <a:lvl4pPr marL="1567161" indent="0">
              <a:buNone/>
              <a:defRPr sz="2133" i="1">
                <a:solidFill>
                  <a:schemeClr val="tx2"/>
                </a:solidFill>
              </a:defRPr>
            </a:lvl4pPr>
            <a:lvl5pPr marL="1999150" indent="0"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74800" y="1019178"/>
            <a:ext cx="7117200" cy="4295775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074800" y="5410201"/>
            <a:ext cx="3866000" cy="476251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200" cap="all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3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023941"/>
            <a:ext cx="7117200" cy="4295775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11603" y="1023937"/>
            <a:ext cx="3777100" cy="1190627"/>
          </a:xfrm>
        </p:spPr>
        <p:txBody>
          <a:bodyPr anchor="b" anchorCtr="0">
            <a:normAutofit/>
          </a:bodyPr>
          <a:lstStyle>
            <a:lvl1pPr>
              <a:defRPr sz="34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11603" y="2414588"/>
            <a:ext cx="3777100" cy="29051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600"/>
              </a:spcAft>
              <a:buFont typeface="Verdana" panose="020B0604030504040204" pitchFamily="34" charset="0"/>
              <a:buNone/>
              <a:defRPr sz="2133">
                <a:solidFill>
                  <a:schemeClr val="tx2"/>
                </a:solidFill>
              </a:defRPr>
            </a:lvl1pPr>
            <a:lvl2pPr marL="575986" indent="0">
              <a:buNone/>
              <a:defRPr sz="3200" b="0" i="1">
                <a:solidFill>
                  <a:schemeClr val="tx1"/>
                </a:solidFill>
              </a:defRPr>
            </a:lvl2pPr>
            <a:lvl3pPr marL="991175" indent="0">
              <a:buNone/>
              <a:defRPr sz="2133">
                <a:solidFill>
                  <a:schemeClr val="tx2"/>
                </a:solidFill>
              </a:defRPr>
            </a:lvl3pPr>
            <a:lvl4pPr marL="1567161" indent="0">
              <a:buNone/>
              <a:defRPr sz="2133" i="1">
                <a:solidFill>
                  <a:schemeClr val="tx2"/>
                </a:solidFill>
              </a:defRPr>
            </a:lvl4pPr>
            <a:lvl5pPr marL="1999150" indent="0"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000" y="165103"/>
            <a:ext cx="4800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65852"/>
            <a:ext cx="2743200" cy="365125"/>
          </a:xfrm>
        </p:spPr>
        <p:txBody>
          <a:bodyPr/>
          <a:lstStyle/>
          <a:p>
            <a:fld id="{3C15E8CC-CBA3-476E-A737-F2451AD7FD0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38200" y="5410201"/>
            <a:ext cx="3866000" cy="476251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sz="1200" cap="all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1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4761"/>
            <a:ext cx="12192000" cy="3814761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4171950"/>
            <a:ext cx="9931400" cy="561977"/>
          </a:xfrm>
        </p:spPr>
        <p:txBody>
          <a:bodyPr anchor="b" anchorCtr="0"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4897439"/>
            <a:ext cx="9931400" cy="95091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600"/>
              </a:spcAft>
              <a:buFont typeface="Verdana" panose="020B0604030504040204" pitchFamily="34" charset="0"/>
              <a:buNone/>
              <a:defRPr sz="2133">
                <a:solidFill>
                  <a:schemeClr val="tx2"/>
                </a:solidFill>
              </a:defRPr>
            </a:lvl1pPr>
            <a:lvl2pPr marL="575986" indent="0">
              <a:buNone/>
              <a:defRPr sz="3200" b="0" i="1">
                <a:solidFill>
                  <a:schemeClr val="tx1"/>
                </a:solidFill>
              </a:defRPr>
            </a:lvl2pPr>
            <a:lvl3pPr marL="991175" indent="0">
              <a:buNone/>
              <a:defRPr sz="2133">
                <a:solidFill>
                  <a:schemeClr val="tx2"/>
                </a:solidFill>
              </a:defRPr>
            </a:lvl3pPr>
            <a:lvl4pPr marL="1567161" indent="0">
              <a:buNone/>
              <a:defRPr sz="2133" i="1">
                <a:solidFill>
                  <a:schemeClr val="tx2"/>
                </a:solidFill>
              </a:defRPr>
            </a:lvl4pPr>
            <a:lvl5pPr marL="1999150" indent="0"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65852"/>
            <a:ext cx="2743200" cy="365125"/>
          </a:xfrm>
        </p:spPr>
        <p:txBody>
          <a:bodyPr/>
          <a:lstStyle/>
          <a:p>
            <a:fld id="{3C15E8CC-CBA3-476E-A737-F2451AD7FD0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3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50C02-C6CE-46B5-A804-58F72A6F2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AD5BE-C7F2-4C21-82BC-1B32AC700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B347BA-C819-41BD-A27D-DBCAEA825B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15FC-73C7-44D5-876D-CBA4C818B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78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04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09875"/>
            <a:ext cx="10515600" cy="33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658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5E8CC-CBA3-476E-A737-F2451AD7FD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94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0" y="135466"/>
            <a:ext cx="6355200" cy="2859852"/>
          </a:xfrm>
        </p:spPr>
        <p:txBody>
          <a:bodyPr>
            <a:normAutofit fontScale="90000"/>
          </a:bodyPr>
          <a:lstStyle/>
          <a:p>
            <a:br>
              <a:rPr lang="en-GB" sz="5333" dirty="0"/>
            </a:br>
            <a:r>
              <a:rPr lang="en-GB" sz="5333" dirty="0"/>
              <a:t>Practice Plus Webinar</a:t>
            </a:r>
            <a:br>
              <a:rPr lang="en-GB" sz="5333" dirty="0"/>
            </a:br>
            <a:br>
              <a:rPr lang="en-GB" sz="5333" dirty="0"/>
            </a:br>
            <a:r>
              <a:rPr lang="en-GB" sz="5333" dirty="0"/>
              <a:t>June 23</a:t>
            </a:r>
            <a:r>
              <a:rPr lang="en-GB" sz="5333" baseline="30000" dirty="0"/>
              <a:t>rd</a:t>
            </a:r>
            <a:r>
              <a:rPr lang="en-GB" sz="5333" dirty="0"/>
              <a:t> </a:t>
            </a:r>
            <a:r>
              <a:rPr lang="en-GB" sz="5300" dirty="0"/>
              <a:t>2021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005" y="3266252"/>
            <a:ext cx="5580500" cy="1715909"/>
          </a:xfrm>
        </p:spPr>
        <p:txBody>
          <a:bodyPr/>
          <a:lstStyle/>
          <a:p>
            <a:r>
              <a:rPr lang="en-GB" dirty="0"/>
              <a:t>Steve Williams</a:t>
            </a:r>
          </a:p>
          <a:p>
            <a:r>
              <a:rPr lang="en-GB" dirty="0"/>
              <a:t>Lead Clinical Pharmacist PrescQIPP Practice Plus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03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B2478D-4F8B-4285-AADE-B6EFD25D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Aspirin plus low dose rivaroxaban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40D124-044A-4BB8-87DB-175805FD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648" y="2181225"/>
            <a:ext cx="9734752" cy="42055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133" dirty="0"/>
              <a:t>For people with coronary artery disease, high risk of ischaemic events is defined as:</a:t>
            </a:r>
          </a:p>
          <a:p>
            <a:pPr>
              <a:spcBef>
                <a:spcPts val="0"/>
              </a:spcBef>
            </a:pPr>
            <a:r>
              <a:rPr lang="en-GB" sz="1867" dirty="0"/>
              <a:t>aged 65 or over, or</a:t>
            </a:r>
          </a:p>
          <a:p>
            <a:pPr>
              <a:spcBef>
                <a:spcPts val="0"/>
              </a:spcBef>
            </a:pPr>
            <a:r>
              <a:rPr lang="en-GB" sz="1867" dirty="0"/>
              <a:t>atherosclerosis in at least 2 vascular territories (such as coronary, cerebrovascular, or peripheral arteries), or</a:t>
            </a:r>
          </a:p>
          <a:p>
            <a:pPr>
              <a:spcBef>
                <a:spcPts val="0"/>
              </a:spcBef>
            </a:pPr>
            <a:r>
              <a:rPr lang="en-GB" sz="1867" dirty="0"/>
              <a:t>2 or more of the following risk factors: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467" dirty="0"/>
              <a:t>current smoking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467" dirty="0"/>
              <a:t>Diabetes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467" dirty="0"/>
              <a:t>kidney dysfunction with an estimated glomerular filtration rate (eGFR) of less than 60 ml/min (note that rivaroxaban is contraindicated if the eGFR is less than 15 ml/min)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467" dirty="0"/>
              <a:t>heart failure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467" dirty="0"/>
              <a:t>previous non-lacunar ischaemic stroke</a:t>
            </a:r>
          </a:p>
          <a:p>
            <a:pPr marL="0" indent="0">
              <a:buNone/>
            </a:pPr>
            <a:r>
              <a:rPr lang="en-GB" sz="1867" dirty="0"/>
              <a:t>Symptomatic PAD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30459-9A81-4DA1-901D-97FF6505DD48}"/>
              </a:ext>
            </a:extLst>
          </p:cNvPr>
          <p:cNvSpPr txBox="1"/>
          <p:nvPr/>
        </p:nvSpPr>
        <p:spPr>
          <a:xfrm>
            <a:off x="5126400" y="6257078"/>
            <a:ext cx="6096000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67" dirty="0"/>
              <a:t>https://www.nice.org.uk/guidance/ta607</a:t>
            </a:r>
          </a:p>
        </p:txBody>
      </p:sp>
    </p:spTree>
    <p:extLst>
      <p:ext uri="{BB962C8B-B14F-4D97-AF65-F5344CB8AC3E}">
        <p14:creationId xmlns:p14="http://schemas.microsoft.com/office/powerpoint/2010/main" val="370206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>
            <a:extLst>
              <a:ext uri="{FF2B5EF4-FFF2-40B4-BE49-F238E27FC236}">
                <a16:creationId xmlns:a16="http://schemas.microsoft.com/office/drawing/2014/main" id="{9BBC6548-2A63-4391-89AC-65C9D15F1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9683" name="Content Placeholder 2">
            <a:extLst>
              <a:ext uri="{FF2B5EF4-FFF2-40B4-BE49-F238E27FC236}">
                <a16:creationId xmlns:a16="http://schemas.microsoft.com/office/drawing/2014/main" id="{EDA48858-4FC3-4528-9B2B-5B5ECDA76C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9684" name="Picture 4">
            <a:extLst>
              <a:ext uri="{FF2B5EF4-FFF2-40B4-BE49-F238E27FC236}">
                <a16:creationId xmlns:a16="http://schemas.microsoft.com/office/drawing/2014/main" id="{FECF9ADA-B726-4EB4-BE3B-9B1386AD3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" y="365126"/>
            <a:ext cx="10252800" cy="547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5" name="TextBox 6">
            <a:extLst>
              <a:ext uri="{FF2B5EF4-FFF2-40B4-BE49-F238E27FC236}">
                <a16:creationId xmlns:a16="http://schemas.microsoft.com/office/drawing/2014/main" id="{7AE5E33B-6936-48F4-8E26-FBF714866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40" y="6308725"/>
            <a:ext cx="79724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https://onlinelibrary.wiley.com/doi/epdf/10.1111/j.1365-2141.2011.08753.x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>
            <a:extLst>
              <a:ext uri="{FF2B5EF4-FFF2-40B4-BE49-F238E27FC236}">
                <a16:creationId xmlns:a16="http://schemas.microsoft.com/office/drawing/2014/main" id="{A44A2007-98A9-4EAE-95C4-AAF78EDB5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0707" name="Content Placeholder 2">
            <a:extLst>
              <a:ext uri="{FF2B5EF4-FFF2-40B4-BE49-F238E27FC236}">
                <a16:creationId xmlns:a16="http://schemas.microsoft.com/office/drawing/2014/main" id="{BAF70AE7-D790-4314-BA37-4BE6093582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0708" name="Picture 6">
            <a:extLst>
              <a:ext uri="{FF2B5EF4-FFF2-40B4-BE49-F238E27FC236}">
                <a16:creationId xmlns:a16="http://schemas.microsoft.com/office/drawing/2014/main" id="{B4A319C1-1929-45F0-A921-BFA65656F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12014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7A2B2-05E6-4C35-8C3C-3478D995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ACEi</a:t>
            </a:r>
            <a:r>
              <a:rPr lang="en-GB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22FD5-8BCF-47A9-BC35-C3B24FD8A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Improved outcome post-ACS with or without HF</a:t>
            </a:r>
          </a:p>
          <a:p>
            <a:pPr lvl="1"/>
            <a:r>
              <a:rPr lang="en-GB" dirty="0"/>
              <a:t>With HF:  AIRE, GISSI-3</a:t>
            </a:r>
          </a:p>
          <a:p>
            <a:pPr lvl="1"/>
            <a:r>
              <a:rPr lang="en-GB" dirty="0"/>
              <a:t>Without HF: HOPE, EUROPA</a:t>
            </a:r>
          </a:p>
          <a:p>
            <a:r>
              <a:rPr lang="en-GB" dirty="0"/>
              <a:t>Use ARB if </a:t>
            </a:r>
            <a:r>
              <a:rPr lang="en-GB" dirty="0" err="1"/>
              <a:t>ACEi</a:t>
            </a:r>
            <a:r>
              <a:rPr lang="en-GB" dirty="0"/>
              <a:t> not tolerated </a:t>
            </a:r>
          </a:p>
          <a:p>
            <a:r>
              <a:rPr lang="en-GB" dirty="0"/>
              <a:t>Titrate to maximum tolerated or target dose (</a:t>
            </a:r>
            <a:r>
              <a:rPr lang="en-GB" dirty="0" err="1"/>
              <a:t>e.g</a:t>
            </a:r>
            <a:r>
              <a:rPr lang="en-GB" dirty="0"/>
              <a:t> ramipril 5mg bd)]</a:t>
            </a:r>
          </a:p>
          <a:p>
            <a:r>
              <a:rPr lang="en-GB" dirty="0"/>
              <a:t>Complete dose titration within 4-6 weeks of discharge </a:t>
            </a:r>
          </a:p>
          <a:p>
            <a:r>
              <a:rPr lang="en-GB" dirty="0"/>
              <a:t>Monitor renal function, electrolytes and BP within 1-2 weeks of each dose change </a:t>
            </a:r>
          </a:p>
          <a:p>
            <a:r>
              <a:rPr lang="en-GB" dirty="0"/>
              <a:t>Adverse effect: symptomatic hypotension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97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27C9DF3-8DBC-4AB9-A5B3-C7F00C8F3F3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60000" y="739888"/>
            <a:ext cx="10252800" cy="942976"/>
          </a:xfrm>
        </p:spPr>
        <p:txBody>
          <a:bodyPr/>
          <a:lstStyle/>
          <a:p>
            <a:pPr eaLnBrk="1" hangingPunct="1"/>
            <a:r>
              <a:rPr lang="en-GB" altLang="en-US" dirty="0"/>
              <a:t>Beta-blockers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99C85C5-1677-45DC-BC45-B69CA1591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GB" altLang="en-US" sz="3200" b="1" dirty="0">
                <a:solidFill>
                  <a:srgbClr val="C00000"/>
                </a:solidFill>
              </a:rPr>
              <a:t>Reduce mortality by up to 45% post-MI </a:t>
            </a:r>
            <a:endParaRPr lang="en-GB" altLang="en-US" sz="4400" b="1" dirty="0">
              <a:solidFill>
                <a:srgbClr val="C00000"/>
              </a:solidFill>
            </a:endParaRPr>
          </a:p>
          <a:p>
            <a:pPr lvl="1" eaLnBrk="1" hangingPunct="1"/>
            <a:r>
              <a:rPr lang="en-GB" altLang="en-US" sz="2800" dirty="0"/>
              <a:t>control heart rate</a:t>
            </a:r>
          </a:p>
          <a:p>
            <a:pPr lvl="1" eaLnBrk="1" hangingPunct="1"/>
            <a:r>
              <a:rPr lang="en-GB" altLang="en-US" sz="2800" dirty="0"/>
              <a:t>improve blood supply</a:t>
            </a:r>
          </a:p>
          <a:p>
            <a:pPr lvl="1" eaLnBrk="1" hangingPunct="1"/>
            <a:r>
              <a:rPr lang="en-GB" altLang="en-US" sz="2800" dirty="0"/>
              <a:t>reduce cardiac workload, therefore reducing oxygen requirements</a:t>
            </a:r>
          </a:p>
          <a:p>
            <a:pPr eaLnBrk="1" hangingPunct="1"/>
            <a:r>
              <a:rPr lang="en-GB" altLang="en-US" sz="3200" dirty="0"/>
              <a:t>Also useful for preventing episodes of angina</a:t>
            </a:r>
          </a:p>
          <a:p>
            <a:pPr eaLnBrk="1" hangingPunct="1"/>
            <a:r>
              <a:rPr lang="en-GB" altLang="en-US" sz="3200" dirty="0">
                <a:solidFill>
                  <a:srgbClr val="C00000"/>
                </a:solidFill>
              </a:rPr>
              <a:t>Titrate to maximum tolerated or target dose  (e.g. bisoprolol 10mg daily)</a:t>
            </a:r>
          </a:p>
          <a:p>
            <a:pPr eaLnBrk="1" hangingPunct="1"/>
            <a:r>
              <a:rPr lang="en-GB" altLang="en-US" sz="3200" dirty="0">
                <a:solidFill>
                  <a:srgbClr val="C00000"/>
                </a:solidFill>
              </a:rPr>
              <a:t>Continue for at least 12 months.  Continue indefinitely if </a:t>
            </a:r>
            <a:r>
              <a:rPr lang="en-GB" altLang="en-US" sz="3200" dirty="0" err="1">
                <a:solidFill>
                  <a:srgbClr val="C00000"/>
                </a:solidFill>
              </a:rPr>
              <a:t>HFrEF</a:t>
            </a:r>
            <a:endParaRPr lang="en-GB" altLang="en-US" sz="3200" dirty="0">
              <a:solidFill>
                <a:srgbClr val="C00000"/>
              </a:solidFill>
            </a:endParaRPr>
          </a:p>
          <a:p>
            <a:pPr eaLnBrk="1" hangingPunct="1"/>
            <a:r>
              <a:rPr lang="en-GB" altLang="en-US" sz="3200" dirty="0"/>
              <a:t>Side effects: </a:t>
            </a:r>
          </a:p>
          <a:p>
            <a:pPr lvl="2" eaLnBrk="1" hangingPunct="1"/>
            <a:r>
              <a:rPr lang="en-GB" altLang="en-US" sz="2400" dirty="0"/>
              <a:t>Symptomatic hypotension, bradycardia, lethargy / fatigue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FEC2C1-1973-4872-806F-0BE78A759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279" y="6286080"/>
            <a:ext cx="65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endParaRPr lang="en-US" altLang="en-US" sz="1600" dirty="0">
              <a:solidFill>
                <a:srgbClr val="5B616B"/>
              </a:solidFill>
              <a:latin typeface="BlinkMacSystemFon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22963-8107-4CD1-84F9-4B03501D957F}"/>
              </a:ext>
            </a:extLst>
          </p:cNvPr>
          <p:cNvSpPr txBox="1"/>
          <p:nvPr/>
        </p:nvSpPr>
        <p:spPr>
          <a:xfrm>
            <a:off x="5074130" y="5978301"/>
            <a:ext cx="4444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Circulation 1983 Jun;67(6 Pt 2):I49-53; JAMA.1982;247(12):1707-1714</a:t>
            </a:r>
            <a:endParaRPr lang="en-GB" sz="16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8F7D-1B53-44A3-9E17-CC6F1B9B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with statins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A979B-5A67-4A8F-80D2-F105CDBE7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Use of low / moderate intensity statins </a:t>
            </a:r>
          </a:p>
          <a:p>
            <a:r>
              <a:rPr lang="en-GB" dirty="0"/>
              <a:t>Statin hesitancy</a:t>
            </a:r>
          </a:p>
          <a:p>
            <a:pPr lvl="1"/>
            <a:r>
              <a:rPr lang="en-GB" dirty="0"/>
              <a:t>Impact of the media</a:t>
            </a:r>
          </a:p>
          <a:p>
            <a:r>
              <a:rPr lang="en-GB" dirty="0"/>
              <a:t>Statin intolerance </a:t>
            </a:r>
          </a:p>
          <a:p>
            <a:r>
              <a:rPr lang="en-GB" dirty="0"/>
              <a:t>Adherence and persistence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44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87B45217-C69A-4654-85AC-28C0B8CFF39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95325" y="404812"/>
            <a:ext cx="10252800" cy="9429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dirty="0"/>
              <a:t>Difficulties Achieving </a:t>
            </a:r>
            <a:br>
              <a:rPr lang="en-GB" altLang="en-US" sz="4000" dirty="0"/>
            </a:br>
            <a:r>
              <a:rPr lang="en-GB" altLang="en-US" sz="4000" dirty="0"/>
              <a:t>Global CV risk Reduction in ACS</a:t>
            </a:r>
            <a:endParaRPr lang="en-US" altLang="en-US" sz="4000" dirty="0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7E314318-10D4-49F0-AF9E-BFFF11CA9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1600201"/>
            <a:ext cx="9515475" cy="4852988"/>
          </a:xfrm>
        </p:spPr>
        <p:txBody>
          <a:bodyPr>
            <a:normAutofit fontScale="92500" lnSpcReduction="20000"/>
          </a:bodyPr>
          <a:lstStyle/>
          <a:p>
            <a:pPr marL="609585" indent="-609585">
              <a:lnSpc>
                <a:spcPct val="90000"/>
              </a:lnSpc>
              <a:buSzPct val="100000"/>
              <a:buFont typeface="Wingdings" panose="05000000000000000000" pitchFamily="2" charset="2"/>
              <a:buAutoNum type="arabicPeriod"/>
            </a:pPr>
            <a:r>
              <a:rPr lang="en-GB" altLang="en-US" sz="2800" dirty="0"/>
              <a:t>Failure to recognise global risk</a:t>
            </a:r>
          </a:p>
          <a:p>
            <a:pPr marL="609585" indent="-609585">
              <a:lnSpc>
                <a:spcPct val="90000"/>
              </a:lnSpc>
              <a:buSzPct val="100000"/>
              <a:buFont typeface="Wingdings" panose="05000000000000000000" pitchFamily="2" charset="2"/>
              <a:buAutoNum type="arabicPeriod"/>
            </a:pPr>
            <a:r>
              <a:rPr lang="en-GB" altLang="en-US" sz="2800" dirty="0"/>
              <a:t>Lack of understanding of the interventions</a:t>
            </a:r>
          </a:p>
          <a:p>
            <a:pPr marL="609585" indent="-609585">
              <a:lnSpc>
                <a:spcPct val="90000"/>
              </a:lnSpc>
              <a:buSzPct val="100000"/>
              <a:buFont typeface="Wingdings" panose="05000000000000000000" pitchFamily="2" charset="2"/>
              <a:buAutoNum type="arabicPeriod"/>
            </a:pPr>
            <a:r>
              <a:rPr lang="en-GB" altLang="en-US" sz="2800" dirty="0"/>
              <a:t>Adherence</a:t>
            </a:r>
          </a:p>
          <a:p>
            <a:pPr marL="990575" lvl="1" indent="-533387"/>
            <a:r>
              <a:rPr lang="en-GB" altLang="en-US" sz="2400" dirty="0"/>
              <a:t>Patients don’t understand the difference between drugs to control symptoms and drugs to reduce risk</a:t>
            </a:r>
          </a:p>
          <a:p>
            <a:pPr marL="990575" lvl="1" indent="-533387"/>
            <a:r>
              <a:rPr lang="en-GB" altLang="en-US" sz="2400" dirty="0"/>
              <a:t>Adverse effects</a:t>
            </a:r>
          </a:p>
          <a:p>
            <a:pPr marL="990575" lvl="1" indent="-533387"/>
            <a:r>
              <a:rPr lang="en-GB" altLang="en-US" sz="2400" dirty="0"/>
              <a:t>Complex regimens</a:t>
            </a:r>
          </a:p>
          <a:p>
            <a:pPr marL="609585" indent="-609585">
              <a:lnSpc>
                <a:spcPct val="90000"/>
              </a:lnSpc>
              <a:buSzPct val="100000"/>
              <a:buFont typeface="Wingdings" panose="05000000000000000000" pitchFamily="2" charset="2"/>
              <a:buAutoNum type="arabicPeriod"/>
            </a:pPr>
            <a:r>
              <a:rPr lang="en-GB" altLang="en-US" sz="2800" dirty="0"/>
              <a:t>Failure to dose titrate </a:t>
            </a:r>
          </a:p>
          <a:p>
            <a:pPr lvl="1">
              <a:buSzPct val="100000"/>
            </a:pPr>
            <a:r>
              <a:rPr lang="en-GB" altLang="en-US" sz="2400" dirty="0"/>
              <a:t>Short length of hospital stay</a:t>
            </a:r>
          </a:p>
          <a:p>
            <a:pPr lvl="1">
              <a:buSzPct val="100000"/>
            </a:pPr>
            <a:r>
              <a:rPr lang="en-GB" altLang="en-US" sz="2400" dirty="0"/>
              <a:t>Lack of incentives for primary care </a:t>
            </a:r>
          </a:p>
          <a:p>
            <a:pPr marL="609585" indent="-609585">
              <a:lnSpc>
                <a:spcPct val="90000"/>
              </a:lnSpc>
              <a:buSzPct val="100000"/>
              <a:buFont typeface="Wingdings" panose="05000000000000000000" pitchFamily="2" charset="2"/>
              <a:buAutoNum type="arabicPeriod"/>
            </a:pPr>
            <a:r>
              <a:rPr lang="en-GB" altLang="en-US" sz="2800" dirty="0"/>
              <a:t>Inability to achieve optimal doses therefore may not deliver optimal outcomes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0" y="126609"/>
            <a:ext cx="6242658" cy="2700997"/>
          </a:xfrm>
        </p:spPr>
        <p:txBody>
          <a:bodyPr>
            <a:noAutofit/>
          </a:bodyPr>
          <a:lstStyle/>
          <a:p>
            <a:r>
              <a:rPr lang="en-GB" sz="3600" kern="1200" dirty="0">
                <a:solidFill>
                  <a:schemeClr val="dk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Improving Medicines and Polypharmacy Appropriateness Clinical Tool (IMPACT)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001" y="3429000"/>
            <a:ext cx="4624874" cy="1190538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GB" sz="10000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aj</a:t>
            </a:r>
            <a:r>
              <a:rPr lang="en-GB" sz="10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Khatri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1200" dirty="0">
              <a:solidFill>
                <a:schemeClr val="dk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sz="9800" kern="1200" dirty="0">
                <a:solidFill>
                  <a:schemeClr val="dk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Director of Medicines Optimisation</a:t>
            </a:r>
          </a:p>
          <a:p>
            <a:r>
              <a:rPr lang="en-GB" sz="9800" kern="1200" dirty="0" err="1">
                <a:solidFill>
                  <a:schemeClr val="dk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PrescQIPP</a:t>
            </a:r>
            <a:endParaRPr lang="en-GB" sz="9800" kern="1200" dirty="0">
              <a:solidFill>
                <a:schemeClr val="dk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248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0F151-9FAD-4470-93DA-263B5DAB8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852" y="1035173"/>
            <a:ext cx="9371247" cy="1013761"/>
          </a:xfrm>
        </p:spPr>
        <p:txBody>
          <a:bodyPr>
            <a:normAutofit/>
          </a:bodyPr>
          <a:lstStyle/>
          <a:p>
            <a:r>
              <a:rPr lang="en-GB" dirty="0"/>
              <a:t>Kathleen is 84 years old and lives in a sheltered housing complex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F6E5E-6084-434A-877A-EB6583BABA95}"/>
              </a:ext>
            </a:extLst>
          </p:cNvPr>
          <p:cNvSpPr txBox="1"/>
          <p:nvPr/>
        </p:nvSpPr>
        <p:spPr>
          <a:xfrm>
            <a:off x="976046" y="2279967"/>
            <a:ext cx="8679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54545"/>
                </a:solidFill>
              </a:rPr>
              <a:t>In the last few months she’s had several falls which have knocked her confidence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C49A7C-744C-42B8-98C2-72F03FD6C94E}"/>
              </a:ext>
            </a:extLst>
          </p:cNvPr>
          <p:cNvSpPr txBox="1"/>
          <p:nvPr/>
        </p:nvSpPr>
        <p:spPr>
          <a:xfrm>
            <a:off x="893852" y="3439950"/>
            <a:ext cx="54900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54545"/>
                </a:solidFill>
              </a:rPr>
              <a:t>She’s also finding the burden of the number of medicines that she’s taking increasingly problematic</a:t>
            </a:r>
          </a:p>
        </p:txBody>
      </p:sp>
      <p:pic>
        <p:nvPicPr>
          <p:cNvPr id="1026" name="Picture 2" descr="SVG &gt; stern spectacles woman elderly - Free SVG Image &amp; Icon ...">
            <a:extLst>
              <a:ext uri="{FF2B5EF4-FFF2-40B4-BE49-F238E27FC236}">
                <a16:creationId xmlns:a16="http://schemas.microsoft.com/office/drawing/2014/main" id="{DBF1930C-60D0-4F40-838A-50D01935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259" y="3003844"/>
            <a:ext cx="3034649" cy="328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078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2B8B-AC77-4F0A-9C80-E8D600FA1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68" y="1035173"/>
            <a:ext cx="9258232" cy="59042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 failure – for 4 years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E1DAF1-9F7F-4D47-ACA9-8173B7D07AB1}"/>
              </a:ext>
            </a:extLst>
          </p:cNvPr>
          <p:cNvSpPr txBox="1"/>
          <p:nvPr/>
        </p:nvSpPr>
        <p:spPr>
          <a:xfrm>
            <a:off x="1006868" y="1625601"/>
            <a:ext cx="7778034" cy="49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54545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Hypertension – for 14 years</a:t>
            </a:r>
            <a:endParaRPr lang="en-GB" sz="2600" dirty="0">
              <a:solidFill>
                <a:srgbClr val="45454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D11FC-9AAD-4212-9BFC-BCD2385EC447}"/>
              </a:ext>
            </a:extLst>
          </p:cNvPr>
          <p:cNvSpPr txBox="1"/>
          <p:nvPr/>
        </p:nvSpPr>
        <p:spPr>
          <a:xfrm>
            <a:off x="974883" y="2249895"/>
            <a:ext cx="7179733" cy="49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54545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2 diabetes – for 12 years</a:t>
            </a:r>
            <a:endParaRPr lang="en-GB" sz="2600" dirty="0">
              <a:solidFill>
                <a:srgbClr val="45454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40188-B3CD-4AEE-927B-669F0D807380}"/>
              </a:ext>
            </a:extLst>
          </p:cNvPr>
          <p:cNvSpPr txBox="1"/>
          <p:nvPr/>
        </p:nvSpPr>
        <p:spPr>
          <a:xfrm>
            <a:off x="974884" y="2874189"/>
            <a:ext cx="8131752" cy="49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54545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Osteoporosis – for 7 years</a:t>
            </a:r>
            <a:endParaRPr lang="en-GB" sz="2600" dirty="0">
              <a:solidFill>
                <a:srgbClr val="45454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1EF653-B7F1-4B69-AE71-3A26FB26428B}"/>
              </a:ext>
            </a:extLst>
          </p:cNvPr>
          <p:cNvSpPr txBox="1"/>
          <p:nvPr/>
        </p:nvSpPr>
        <p:spPr>
          <a:xfrm>
            <a:off x="1006868" y="3540327"/>
            <a:ext cx="7510684" cy="49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54545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Night leg cramps – for 6 years</a:t>
            </a:r>
            <a:endParaRPr lang="en-GB" sz="2600" dirty="0">
              <a:solidFill>
                <a:srgbClr val="45454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643359-6861-4BF8-BA58-943E46F387D9}"/>
              </a:ext>
            </a:extLst>
          </p:cNvPr>
          <p:cNvSpPr txBox="1"/>
          <p:nvPr/>
        </p:nvSpPr>
        <p:spPr>
          <a:xfrm>
            <a:off x="974883" y="4206465"/>
            <a:ext cx="7275232" cy="49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54545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 falls</a:t>
            </a:r>
            <a:endParaRPr lang="en-GB" sz="2600" dirty="0">
              <a:solidFill>
                <a:srgbClr val="45454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96F8DB-6A3E-4101-94B1-2627D04C4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51" y="603572"/>
            <a:ext cx="4275714" cy="42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6010" y="329786"/>
            <a:ext cx="5405567" cy="37765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Agenda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EE22B80-7E66-447E-BFF0-9F2FA7EF1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252664"/>
              </p:ext>
            </p:extLst>
          </p:nvPr>
        </p:nvGraphicFramePr>
        <p:xfrm>
          <a:off x="797749" y="970670"/>
          <a:ext cx="10235260" cy="49799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9540">
                  <a:extLst>
                    <a:ext uri="{9D8B030D-6E8A-4147-A177-3AD203B41FA5}">
                      <a16:colId xmlns:a16="http://schemas.microsoft.com/office/drawing/2014/main" val="379452850"/>
                    </a:ext>
                  </a:extLst>
                </a:gridCol>
                <a:gridCol w="6220957">
                  <a:extLst>
                    <a:ext uri="{9D8B030D-6E8A-4147-A177-3AD203B41FA5}">
                      <a16:colId xmlns:a16="http://schemas.microsoft.com/office/drawing/2014/main" val="590202040"/>
                    </a:ext>
                  </a:extLst>
                </a:gridCol>
                <a:gridCol w="3084763">
                  <a:extLst>
                    <a:ext uri="{9D8B030D-6E8A-4147-A177-3AD203B41FA5}">
                      <a16:colId xmlns:a16="http://schemas.microsoft.com/office/drawing/2014/main" val="1761578396"/>
                    </a:ext>
                  </a:extLst>
                </a:gridCol>
              </a:tblGrid>
              <a:tr h="217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Time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Title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Presenter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3120774958"/>
                  </a:ext>
                </a:extLst>
              </a:tr>
              <a:tr h="5803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12.45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 , introduction and reflections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STOP, THINK, RE-FOCUS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 Williams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413599865"/>
                  </a:ext>
                </a:extLst>
              </a:tr>
              <a:tr h="2164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12.50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Acute Coronary Syndromes  - new NICE guidance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(including Q&amp;A for 10 mins)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Helen Williams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Consultant Pharmacist for CVD Disease Southwark CCG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National Specialty Adviser for Cardiovascular Disease Prevention at NHS England and NHS Improvement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3700285755"/>
                  </a:ext>
                </a:extLst>
              </a:tr>
              <a:tr h="1529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1.20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Improving Medicines and Polypharmacy Appropriateness Clinical Tool (IMPACT)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(including Q&amp;A for 10 mins)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ajida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Khatri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Director of Medicines Optimisation</a:t>
                      </a:r>
                    </a:p>
                    <a:p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PrescQIPP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2355913349"/>
                  </a:ext>
                </a:extLst>
              </a:tr>
              <a:tr h="487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1.40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Future </a:t>
                      </a:r>
                      <a:r>
                        <a:rPr lang="en-GB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PrescQIPP</a:t>
                      </a: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Webinars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Steve Williams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3040910664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052997-6E28-460D-9BE6-9B3BFEE48A8E}" type="slidenum">
              <a:rPr lang="en-GB">
                <a:solidFill>
                  <a:srgbClr val="0072C6">
                    <a:tint val="75000"/>
                  </a:srgbClr>
                </a:solidFill>
                <a:latin typeface="Verdana"/>
              </a:rPr>
              <a:pPr/>
              <a:t>2</a:t>
            </a:fld>
            <a:endParaRPr lang="en-GB">
              <a:solidFill>
                <a:srgbClr val="0072C6">
                  <a:tint val="7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11441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C6B7-7AC7-4B1E-A6B6-D8C7D959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907" y="512633"/>
            <a:ext cx="8314183" cy="534751"/>
          </a:xfrm>
        </p:spPr>
        <p:txBody>
          <a:bodyPr>
            <a:normAutofit/>
          </a:bodyPr>
          <a:lstStyle/>
          <a:p>
            <a:pPr lvl="0"/>
            <a:r>
              <a:rPr lang="en-GB" sz="2200" dirty="0"/>
              <a:t>Simvastatin 40mg nocte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93782-E586-44BE-B292-6E7892422095}"/>
              </a:ext>
            </a:extLst>
          </p:cNvPr>
          <p:cNvSpPr txBox="1"/>
          <p:nvPr/>
        </p:nvSpPr>
        <p:spPr>
          <a:xfrm>
            <a:off x="1938908" y="1074026"/>
            <a:ext cx="724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54545"/>
                </a:solidFill>
              </a:rPr>
              <a:t>Furosemide 40mg daily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54B48-5A90-4B0A-8168-7770577659E8}"/>
              </a:ext>
            </a:extLst>
          </p:cNvPr>
          <p:cNvSpPr txBox="1"/>
          <p:nvPr/>
        </p:nvSpPr>
        <p:spPr>
          <a:xfrm>
            <a:off x="1938908" y="1564810"/>
            <a:ext cx="8314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54545"/>
                </a:solidFill>
              </a:rPr>
              <a:t>Alendronate 70mg weekly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C4B2E-F092-4952-9A92-055D4E94D707}"/>
              </a:ext>
            </a:extLst>
          </p:cNvPr>
          <p:cNvSpPr txBox="1"/>
          <p:nvPr/>
        </p:nvSpPr>
        <p:spPr>
          <a:xfrm>
            <a:off x="1938907" y="2055594"/>
            <a:ext cx="7518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54545"/>
                </a:solidFill>
              </a:rPr>
              <a:t>Aspirin 75mg daily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DDC7E-A891-44EB-BFDF-EB65ED12F3A1}"/>
              </a:ext>
            </a:extLst>
          </p:cNvPr>
          <p:cNvSpPr txBox="1"/>
          <p:nvPr/>
        </p:nvSpPr>
        <p:spPr>
          <a:xfrm>
            <a:off x="1938908" y="2546378"/>
            <a:ext cx="7230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54545"/>
                </a:solidFill>
              </a:rPr>
              <a:t>Omeprazole 20mg daily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98646-59C0-472B-B7B9-30811FD7AC0F}"/>
              </a:ext>
            </a:extLst>
          </p:cNvPr>
          <p:cNvSpPr txBox="1"/>
          <p:nvPr/>
        </p:nvSpPr>
        <p:spPr>
          <a:xfrm>
            <a:off x="1938907" y="3037162"/>
            <a:ext cx="6180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54545"/>
                </a:solidFill>
              </a:rPr>
              <a:t>Quinine 300mg nocte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C5B97-3B17-4419-A296-62C1C764163E}"/>
              </a:ext>
            </a:extLst>
          </p:cNvPr>
          <p:cNvSpPr txBox="1"/>
          <p:nvPr/>
        </p:nvSpPr>
        <p:spPr>
          <a:xfrm>
            <a:off x="1938908" y="3547883"/>
            <a:ext cx="6747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54545"/>
                </a:solidFill>
              </a:rPr>
              <a:t>Adcal D3</a:t>
            </a:r>
            <a:r>
              <a:rPr lang="en-GB" sz="2200" baseline="30000" dirty="0">
                <a:solidFill>
                  <a:srgbClr val="454545"/>
                </a:solidFill>
              </a:rPr>
              <a:t>®</a:t>
            </a:r>
            <a:r>
              <a:rPr lang="en-GB" sz="2200" dirty="0">
                <a:solidFill>
                  <a:srgbClr val="454545"/>
                </a:solidFill>
              </a:rPr>
              <a:t> 2 daily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43DC5-FBCE-4AEE-86A5-F78354E8E581}"/>
              </a:ext>
            </a:extLst>
          </p:cNvPr>
          <p:cNvSpPr txBox="1"/>
          <p:nvPr/>
        </p:nvSpPr>
        <p:spPr>
          <a:xfrm>
            <a:off x="1938907" y="4092470"/>
            <a:ext cx="6231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54545"/>
                </a:solidFill>
              </a:rPr>
              <a:t>Metformin 500mg bd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B3A180-25FB-4846-9729-594ADA39EC15}"/>
              </a:ext>
            </a:extLst>
          </p:cNvPr>
          <p:cNvSpPr txBox="1"/>
          <p:nvPr/>
        </p:nvSpPr>
        <p:spPr>
          <a:xfrm>
            <a:off x="1938907" y="4637057"/>
            <a:ext cx="6231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54545"/>
                </a:solidFill>
              </a:rPr>
              <a:t>Gliclazide 80mg bd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51814D-BF33-4273-8F70-A5A7187C5C04}"/>
              </a:ext>
            </a:extLst>
          </p:cNvPr>
          <p:cNvSpPr txBox="1"/>
          <p:nvPr/>
        </p:nvSpPr>
        <p:spPr>
          <a:xfrm>
            <a:off x="1938907" y="5181644"/>
            <a:ext cx="5816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54545"/>
                </a:solidFill>
              </a:rPr>
              <a:t>Bisoprolol 2.5mg daily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C4795-44B4-4BBC-A7F6-B0025963FC8A}"/>
              </a:ext>
            </a:extLst>
          </p:cNvPr>
          <p:cNvSpPr txBox="1"/>
          <p:nvPr/>
        </p:nvSpPr>
        <p:spPr>
          <a:xfrm>
            <a:off x="1938907" y="5767043"/>
            <a:ext cx="538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54545"/>
                </a:solidFill>
              </a:rPr>
              <a:t>Ramipril 1.25mg daily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C05A9B-7868-4B55-88E7-BFE89F282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708" y="1337285"/>
            <a:ext cx="3728996" cy="36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1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FF56C-12C2-41BC-9A7E-26C0BFB1F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  <a:endParaRPr lang="en-GB" dirty="0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9E47C2F-FC62-48AC-B51C-EE51DFBC9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4" y="1539216"/>
            <a:ext cx="9023976" cy="3779568"/>
          </a:xfrm>
        </p:spPr>
      </p:pic>
    </p:spTree>
    <p:extLst>
      <p:ext uri="{BB962C8B-B14F-4D97-AF65-F5344CB8AC3E}">
        <p14:creationId xmlns:p14="http://schemas.microsoft.com/office/powerpoint/2010/main" val="1809810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35F4E-8A57-4DCB-BB3B-D58C2787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  <a:endParaRPr lang="en-GB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D558A93-8882-4FE7-BCEC-724EDE77F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58" y="135070"/>
            <a:ext cx="4864212" cy="6485617"/>
          </a:xfrm>
        </p:spPr>
      </p:pic>
    </p:spTree>
    <p:extLst>
      <p:ext uri="{BB962C8B-B14F-4D97-AF65-F5344CB8AC3E}">
        <p14:creationId xmlns:p14="http://schemas.microsoft.com/office/powerpoint/2010/main" val="1312916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875D4-D7DC-40E0-B1A8-490DCC509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916" y="1035173"/>
            <a:ext cx="8314183" cy="1877361"/>
          </a:xfrm>
        </p:spPr>
        <p:txBody>
          <a:bodyPr/>
          <a:lstStyle/>
          <a:p>
            <a:r>
              <a:rPr lang="en-GB" dirty="0"/>
              <a:t>NG56 Database of Treatment Effects can be used to inform discussions between patient and clinician when considering the benefits and harms of taking long term medication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2280C-A2CD-4630-AEAE-AD933D0EA9E3}"/>
              </a:ext>
            </a:extLst>
          </p:cNvPr>
          <p:cNvSpPr txBox="1"/>
          <p:nvPr/>
        </p:nvSpPr>
        <p:spPr>
          <a:xfrm>
            <a:off x="1950915" y="2946400"/>
            <a:ext cx="8175218" cy="220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54545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we can see from clinical trials that, on average, the effect of statins on all-cause mortality in primary prevention is “5 fewer deaths per 1000 patients treated for 3.2 years”</a:t>
            </a:r>
            <a:endParaRPr lang="en-GB" sz="2600" dirty="0">
              <a:solidFill>
                <a:srgbClr val="45454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atabase of treatment effects user guide">
            <a:extLst>
              <a:ext uri="{FF2B5EF4-FFF2-40B4-BE49-F238E27FC236}">
                <a16:creationId xmlns:a16="http://schemas.microsoft.com/office/drawing/2014/main" id="{F9DB88F7-BD30-4FF4-979C-38DA033C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57" y="4855414"/>
            <a:ext cx="3797101" cy="19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322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0036-880A-4153-A154-7BF0EA04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  <a:endParaRPr lang="en-GB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6281E23-7065-4712-B2DE-AC4F1C4D5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88" y="855988"/>
            <a:ext cx="8134768" cy="1943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040F73-5466-4F44-940D-BAC31C3D6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865" y="2780084"/>
            <a:ext cx="8198271" cy="38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1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F24A-2211-490F-A529-6AD27E27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  <a:endParaRPr lang="en-GB" dirty="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92C6CD8-4C55-4941-AC3D-8E24D8E2E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9" y="996593"/>
            <a:ext cx="9634732" cy="5820366"/>
          </a:xfrm>
        </p:spPr>
      </p:pic>
    </p:spTree>
    <p:extLst>
      <p:ext uri="{BB962C8B-B14F-4D97-AF65-F5344CB8AC3E}">
        <p14:creationId xmlns:p14="http://schemas.microsoft.com/office/powerpoint/2010/main" val="2321320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15176-ABD1-4D2A-A953-BCC047F67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304" y="1035173"/>
            <a:ext cx="9391796" cy="9798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Kathleen has been taking quinine for over five years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75760-53F9-4D09-AD3E-3BFC3B3B26B6}"/>
              </a:ext>
            </a:extLst>
          </p:cNvPr>
          <p:cNvSpPr txBox="1"/>
          <p:nvPr/>
        </p:nvSpPr>
        <p:spPr>
          <a:xfrm>
            <a:off x="626724" y="4469123"/>
            <a:ext cx="10691971" cy="925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54545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doesn’t really know whether it’s working or not anymore and she’s happy to have a trial off treatment  </a:t>
            </a:r>
            <a:endParaRPr lang="en-GB" sz="2600" dirty="0">
              <a:solidFill>
                <a:srgbClr val="45454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CD15605-09C0-4D0A-9F7B-30BD1FDF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6" y="2015068"/>
            <a:ext cx="10912680" cy="15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1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B4619E-0EB7-48A6-AEB0-1B40CBA4E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85" t="21646" r="36904" b="6986"/>
          <a:stretch/>
        </p:blipFill>
        <p:spPr>
          <a:xfrm>
            <a:off x="7247466" y="1761066"/>
            <a:ext cx="2353734" cy="3335868"/>
          </a:xfrm>
          <a:ln>
            <a:solidFill>
              <a:schemeClr val="tx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790F1B-0237-4683-B1BA-7699866160D6}"/>
              </a:ext>
            </a:extLst>
          </p:cNvPr>
          <p:cNvSpPr txBox="1"/>
          <p:nvPr/>
        </p:nvSpPr>
        <p:spPr>
          <a:xfrm>
            <a:off x="2184401" y="1286933"/>
            <a:ext cx="48429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tx2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PDA accompanies the NICE guideline.</a:t>
            </a:r>
          </a:p>
          <a:p>
            <a:r>
              <a:rPr lang="en-GB" sz="2600" dirty="0">
                <a:solidFill>
                  <a:schemeClr val="tx2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talk through the PDA with Kathleen and explain the risks and benefits and the drug choices. </a:t>
            </a:r>
            <a:endParaRPr lang="en-GB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36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6C8CDA-64AA-48AD-81D4-6B65B4A18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38" t="23964" r="23054" b="27273"/>
          <a:stretch/>
        </p:blipFill>
        <p:spPr>
          <a:xfrm>
            <a:off x="2114352" y="965200"/>
            <a:ext cx="7963296" cy="4927600"/>
          </a:xfr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63168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E54370-7D33-41D2-9F4E-1BFA33512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41" t="33240" r="23665" b="17140"/>
          <a:stretch/>
        </p:blipFill>
        <p:spPr>
          <a:xfrm>
            <a:off x="2136181" y="973667"/>
            <a:ext cx="7919638" cy="4910667"/>
          </a:xfr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0528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733" dirty="0"/>
              <a:t>Optimising Outcomes in Acute Coronary Syndromes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004" y="2896998"/>
            <a:ext cx="5941339" cy="1722540"/>
          </a:xfrm>
        </p:spPr>
        <p:txBody>
          <a:bodyPr>
            <a:normAutofit/>
          </a:bodyPr>
          <a:lstStyle/>
          <a:p>
            <a:r>
              <a:rPr lang="en-GB" dirty="0"/>
              <a:t>Helen Williams </a:t>
            </a:r>
          </a:p>
          <a:p>
            <a:r>
              <a:rPr lang="en-GB" sz="1867" dirty="0"/>
              <a:t>Consultant Pharmacist for CVD, SEL CCG</a:t>
            </a:r>
          </a:p>
          <a:p>
            <a:r>
              <a:rPr lang="en-GB" sz="1867" dirty="0"/>
              <a:t>National Specialty Adviser for CVD Prevention, NHSE&amp;I</a:t>
            </a:r>
          </a:p>
        </p:txBody>
      </p:sp>
    </p:spTree>
    <p:extLst>
      <p:ext uri="{BB962C8B-B14F-4D97-AF65-F5344CB8AC3E}">
        <p14:creationId xmlns:p14="http://schemas.microsoft.com/office/powerpoint/2010/main" val="2636810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8E4B0-D280-4159-A9B8-2D059918F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909" y="835740"/>
            <a:ext cx="8314183" cy="688261"/>
          </a:xfrm>
        </p:spPr>
        <p:txBody>
          <a:bodyPr/>
          <a:lstStyle/>
          <a:p>
            <a:pPr lvl="0"/>
            <a:r>
              <a:rPr lang="en-GB" dirty="0"/>
              <a:t>Metformin 500mg bd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5E262-21C2-4F1F-AAA2-680A0F8CF479}"/>
              </a:ext>
            </a:extLst>
          </p:cNvPr>
          <p:cNvSpPr txBox="1"/>
          <p:nvPr/>
        </p:nvSpPr>
        <p:spPr>
          <a:xfrm>
            <a:off x="1938908" y="1405467"/>
            <a:ext cx="701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54545"/>
                </a:solidFill>
              </a:rPr>
              <a:t>Bisoprolol 5mg 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D52FD1-D66F-42CE-9CBD-5C9FF3B4937B}"/>
              </a:ext>
            </a:extLst>
          </p:cNvPr>
          <p:cNvSpPr txBox="1"/>
          <p:nvPr/>
        </p:nvSpPr>
        <p:spPr>
          <a:xfrm>
            <a:off x="6272370" y="3812680"/>
            <a:ext cx="62314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54545"/>
                </a:solidFill>
              </a:rPr>
              <a:t>Ramipril 10mg 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16E87-C20E-48F7-ACA8-9F899D0352D0}"/>
              </a:ext>
            </a:extLst>
          </p:cNvPr>
          <p:cNvSpPr txBox="1"/>
          <p:nvPr/>
        </p:nvSpPr>
        <p:spPr>
          <a:xfrm>
            <a:off x="1938908" y="2598474"/>
            <a:ext cx="58505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54545"/>
                </a:solidFill>
              </a:rPr>
              <a:t>Furosemide 40mg 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2F126-FBD1-49BC-8E7B-889281B69CE1}"/>
              </a:ext>
            </a:extLst>
          </p:cNvPr>
          <p:cNvSpPr txBox="1"/>
          <p:nvPr/>
        </p:nvSpPr>
        <p:spPr>
          <a:xfrm>
            <a:off x="1938908" y="3218218"/>
            <a:ext cx="58505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54545"/>
                </a:solidFill>
              </a:rPr>
              <a:t>Edoxaban 30mg 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868FB-1B35-4788-8627-B14846EC7041}"/>
              </a:ext>
            </a:extLst>
          </p:cNvPr>
          <p:cNvSpPr txBox="1"/>
          <p:nvPr/>
        </p:nvSpPr>
        <p:spPr>
          <a:xfrm>
            <a:off x="1938908" y="3854896"/>
            <a:ext cx="48005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54545"/>
                </a:solidFill>
              </a:rPr>
              <a:t>Omeprazole 20mg 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16F0A-D04D-4C32-9D08-05766B23D328}"/>
              </a:ext>
            </a:extLst>
          </p:cNvPr>
          <p:cNvSpPr txBox="1"/>
          <p:nvPr/>
        </p:nvSpPr>
        <p:spPr>
          <a:xfrm>
            <a:off x="2065867" y="4657060"/>
            <a:ext cx="7958666" cy="925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solidFill>
                  <a:schemeClr val="tx2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is taking six medicines instead of eleven and their outcomes are being optimised.</a:t>
            </a:r>
            <a:endParaRPr lang="en-GB" sz="2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B746F1-05E6-4307-84B4-8782667ED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959" y="904698"/>
            <a:ext cx="2521575" cy="273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17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48140" y="136528"/>
            <a:ext cx="10164419" cy="6913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Future Practice </a:t>
            </a:r>
            <a:r>
              <a:rPr lang="en-GB" dirty="0" err="1"/>
              <a:t>Practice</a:t>
            </a:r>
            <a:r>
              <a:rPr lang="en-GB" dirty="0"/>
              <a:t> Plus Webinars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EE22B80-7E66-447E-BFF0-9F2FA7EF1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31666"/>
              </p:ext>
            </p:extLst>
          </p:nvPr>
        </p:nvGraphicFramePr>
        <p:xfrm>
          <a:off x="956601" y="1125416"/>
          <a:ext cx="9875521" cy="47783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5152">
                  <a:extLst>
                    <a:ext uri="{9D8B030D-6E8A-4147-A177-3AD203B41FA5}">
                      <a16:colId xmlns:a16="http://schemas.microsoft.com/office/drawing/2014/main" val="379452850"/>
                    </a:ext>
                  </a:extLst>
                </a:gridCol>
                <a:gridCol w="4306786">
                  <a:extLst>
                    <a:ext uri="{9D8B030D-6E8A-4147-A177-3AD203B41FA5}">
                      <a16:colId xmlns:a16="http://schemas.microsoft.com/office/drawing/2014/main" val="590202040"/>
                    </a:ext>
                  </a:extLst>
                </a:gridCol>
                <a:gridCol w="4173583">
                  <a:extLst>
                    <a:ext uri="{9D8B030D-6E8A-4147-A177-3AD203B41FA5}">
                      <a16:colId xmlns:a16="http://schemas.microsoft.com/office/drawing/2014/main" val="1761578396"/>
                    </a:ext>
                  </a:extLst>
                </a:gridCol>
              </a:tblGrid>
              <a:tr h="206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+mn-ea"/>
                          <a:cs typeface="+mn-cs"/>
                        </a:rPr>
                        <a:t>Key</a:t>
                      </a:r>
                      <a:r>
                        <a:rPr lang="en-GB" sz="15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themes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Guest Presenters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3120774958"/>
                  </a:ext>
                </a:extLst>
              </a:tr>
              <a:tr h="1793478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July 14th 2021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Mental Health update : STOMP agenda re SMRs </a:t>
                      </a:r>
                    </a:p>
                    <a:p>
                      <a:pPr marL="0" algn="l" defTabSz="121917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121917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Practice Plus membership: Focus on Best Practice / SMR case </a:t>
                      </a:r>
                    </a:p>
                    <a:p>
                      <a:pPr marL="0" algn="l" defTabSz="121917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121917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algn="l" defTabSz="1219170" rtl="0" eaLnBrk="1" fontAlgn="base" latinLnBrk="0" hangingPunct="1"/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Dave Gerrard</a:t>
                      </a:r>
                    </a:p>
                    <a:p>
                      <a:pPr marL="0" algn="l" defTabSz="1219170" rtl="0" eaLnBrk="1" fontAlgn="base" latinLnBrk="0" hangingPunct="1"/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Health Improvement Pharmacy lead</a:t>
                      </a:r>
                    </a:p>
                    <a:p>
                      <a:pPr marL="0" algn="l" defTabSz="1219170" rtl="0" eaLnBrk="1" fontAlgn="base" latinLnBrk="0" hangingPunct="1"/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Learning Disability and Autism</a:t>
                      </a:r>
                    </a:p>
                    <a:p>
                      <a:pPr marL="0" algn="l" defTabSz="1219170" rtl="0" eaLnBrk="1" fontAlgn="base" latinLnBrk="0" hangingPunct="1"/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NHS England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954019652"/>
                  </a:ext>
                </a:extLst>
              </a:tr>
              <a:tr h="433319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Aug 18</a:t>
                      </a:r>
                      <a:r>
                        <a:rPr lang="en-GB" sz="1500" kern="1200" baseline="300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NICE Shared Decision Making </a:t>
                      </a:r>
                    </a:p>
                    <a:p>
                      <a:pPr marL="0" algn="l" defTabSz="121917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Jonathan Underhill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Consultant clinical adviser for NICE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963609066"/>
                  </a:ext>
                </a:extLst>
              </a:tr>
              <a:tr h="88670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Sept 22</a:t>
                      </a:r>
                      <a:r>
                        <a:rPr lang="en-GB" sz="1500" kern="1200" baseline="300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  <a:p>
                      <a:pPr marL="0" algn="l" defTabSz="121917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NHSBSA Polypharmacy – New Indicators for 2021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Clare Howard Medicines Optimisation Lead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Wessex AHSN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2726503986"/>
                  </a:ext>
                </a:extLst>
              </a:tr>
              <a:tr h="126594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TBC </a:t>
                      </a:r>
                    </a:p>
                    <a:p>
                      <a:pPr marL="0" algn="l" defTabSz="121917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DH Over prescribing- </a:t>
                      </a:r>
                      <a:r>
                        <a:rPr lang="en-GB" sz="1500" dirty="0" err="1"/>
                        <a:t>Lelly</a:t>
                      </a:r>
                      <a:r>
                        <a:rPr lang="en-GB" sz="1500" dirty="0"/>
                        <a:t> </a:t>
                      </a:r>
                      <a:r>
                        <a:rPr lang="en-GB" sz="1500" dirty="0" err="1"/>
                        <a:t>Oboh</a:t>
                      </a:r>
                      <a:r>
                        <a:rPr lang="en-GB" sz="1500" dirty="0"/>
                        <a:t> </a:t>
                      </a:r>
                    </a:p>
                    <a:p>
                      <a:r>
                        <a:rPr lang="en-GB" sz="1500" dirty="0"/>
                        <a:t>Medication Safety NHSE/I</a:t>
                      </a:r>
                    </a:p>
                    <a:p>
                      <a:r>
                        <a:rPr lang="en-GB" sz="1500" dirty="0"/>
                        <a:t>Social Prescribers </a:t>
                      </a:r>
                    </a:p>
                    <a:p>
                      <a:r>
                        <a:rPr lang="en-GB" sz="1500" dirty="0"/>
                        <a:t>First Contact Physiotherapists re MSK / Pain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226062855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121914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052997-6E28-460D-9BE6-9B3BFEE48A8E}" type="slidenum">
              <a:rPr lang="en-GB">
                <a:solidFill>
                  <a:srgbClr val="0072C6">
                    <a:tint val="75000"/>
                  </a:srgbClr>
                </a:solidFill>
                <a:latin typeface="Verdana"/>
              </a:rPr>
              <a:pPr>
                <a:defRPr/>
              </a:pPr>
              <a:t>31</a:t>
            </a:fld>
            <a:endParaRPr lang="en-GB">
              <a:solidFill>
                <a:srgbClr val="0072C6">
                  <a:tint val="7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2498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25A376F-DD1E-467D-B95C-B2054961A22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dirty="0"/>
              <a:t>Drug Therapy</a:t>
            </a:r>
            <a:endParaRPr lang="en-US" altLang="en-US" sz="4800" dirty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F93DCE5-85C5-4871-9358-C48D8AAD0C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4826467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2667" dirty="0"/>
              <a:t>Prevent clot formation</a:t>
            </a:r>
          </a:p>
          <a:p>
            <a:pPr eaLnBrk="1" hangingPunct="1"/>
            <a:r>
              <a:rPr lang="en-GB" altLang="en-US" sz="2667" dirty="0"/>
              <a:t>Reduce cardiac workload and improve blood supply</a:t>
            </a:r>
          </a:p>
          <a:p>
            <a:pPr eaLnBrk="1" hangingPunct="1"/>
            <a:r>
              <a:rPr lang="en-GB" altLang="en-US" sz="2667" dirty="0"/>
              <a:t>Prevent further coronary events</a:t>
            </a:r>
          </a:p>
          <a:p>
            <a:pPr eaLnBrk="1" hangingPunct="1"/>
            <a:r>
              <a:rPr lang="en-GB" altLang="en-US" sz="2667" dirty="0"/>
              <a:t>Manage symptoms and improve prognosis</a:t>
            </a:r>
            <a:endParaRPr lang="en-US" altLang="en-US" sz="2667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F7236A-C117-46EB-82D9-DED016B21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6885" y="1600201"/>
            <a:ext cx="5855516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All patients who have had an ACS should be offered treatment with the following drugs: 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b="1" dirty="0"/>
              <a:t>Aspirin and additional anti-platelet therapy </a:t>
            </a:r>
            <a:r>
              <a:rPr lang="en-GB" dirty="0"/>
              <a:t>(clopidogrel / prasugrel / ticagrelor) for at least one year</a:t>
            </a:r>
            <a:br>
              <a:rPr lang="en-GB" dirty="0"/>
            </a:br>
            <a:endParaRPr lang="en-GB" dirty="0"/>
          </a:p>
          <a:p>
            <a:pPr lvl="1"/>
            <a:r>
              <a:rPr lang="en-GB" b="1" dirty="0"/>
              <a:t>ACE inhibitor</a:t>
            </a:r>
            <a:br>
              <a:rPr lang="en-GB" b="1" dirty="0"/>
            </a:br>
            <a:endParaRPr lang="en-GB" b="1" dirty="0"/>
          </a:p>
          <a:p>
            <a:pPr lvl="1"/>
            <a:r>
              <a:rPr lang="en-GB" b="1" dirty="0"/>
              <a:t>Beta-blocker</a:t>
            </a:r>
            <a:r>
              <a:rPr lang="en-GB" dirty="0"/>
              <a:t> for at least 12 months </a:t>
            </a:r>
            <a:br>
              <a:rPr lang="en-GB" dirty="0"/>
            </a:br>
            <a:endParaRPr lang="en-GB" dirty="0"/>
          </a:p>
          <a:p>
            <a:pPr lvl="1"/>
            <a:r>
              <a:rPr lang="en-GB" b="1" dirty="0"/>
              <a:t>Statin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45B95-494B-43FB-9DD8-E8AC32C8CB8D}"/>
              </a:ext>
            </a:extLst>
          </p:cNvPr>
          <p:cNvSpPr txBox="1"/>
          <p:nvPr/>
        </p:nvSpPr>
        <p:spPr>
          <a:xfrm>
            <a:off x="7074716" y="6408955"/>
            <a:ext cx="6096000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67" dirty="0"/>
              <a:t>https://www.nice.org.uk/guidance/ng185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500BAB-3653-4DB8-9965-FDC3A0ACA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86" y="0"/>
            <a:ext cx="9128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8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A852-59E5-4815-9A84-E71C41E9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Antiplatelet therapy challenges in primary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73EEE-6367-4641-836F-E5532B3CC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933" dirty="0"/>
              <a:t>Bleeding </a:t>
            </a:r>
          </a:p>
          <a:p>
            <a:r>
              <a:rPr lang="en-GB" sz="2933" dirty="0"/>
              <a:t>Rashes (clopidogrel)</a:t>
            </a:r>
          </a:p>
          <a:p>
            <a:r>
              <a:rPr lang="en-GB" sz="2933" dirty="0"/>
              <a:t>Transient breathlessness (ticagrelor)</a:t>
            </a:r>
          </a:p>
          <a:p>
            <a:r>
              <a:rPr lang="en-GB" sz="2933" dirty="0"/>
              <a:t>PREMATURE DISCONTINUATION</a:t>
            </a:r>
          </a:p>
          <a:p>
            <a:pPr lvl="2"/>
            <a:r>
              <a:rPr lang="en-GB" sz="2267" dirty="0"/>
              <a:t>Adverse effects</a:t>
            </a:r>
          </a:p>
          <a:p>
            <a:pPr lvl="2"/>
            <a:r>
              <a:rPr lang="en-GB" sz="2267" dirty="0"/>
              <a:t>Surgery </a:t>
            </a:r>
          </a:p>
          <a:p>
            <a:pPr lvl="2"/>
            <a:r>
              <a:rPr lang="en-GB" sz="2267" dirty="0"/>
              <a:t>Non-adherence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40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>
            <a:extLst>
              <a:ext uri="{FF2B5EF4-FFF2-40B4-BE49-F238E27FC236}">
                <a16:creationId xmlns:a16="http://schemas.microsoft.com/office/drawing/2014/main" id="{6AF37CBC-C771-4B07-A7E0-EC0CBADC9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/>
              <a:t>Summary: Antiplatelet Therapies - ACS</a:t>
            </a:r>
          </a:p>
        </p:txBody>
      </p:sp>
      <p:sp>
        <p:nvSpPr>
          <p:cNvPr id="132099" name="Content Placeholder 2">
            <a:extLst>
              <a:ext uri="{FF2B5EF4-FFF2-40B4-BE49-F238E27FC236}">
                <a16:creationId xmlns:a16="http://schemas.microsoft.com/office/drawing/2014/main" id="{DA83CF23-CC53-4D90-8D2F-D5F7E3590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altLang="en-US" dirty="0"/>
              <a:t>Aspirin 75mg od + clopidogrel 300mg loading dose then 75mg od for one year </a:t>
            </a:r>
            <a:r>
              <a:rPr lang="en-GB" altLang="en-US" i="1" dirty="0">
                <a:solidFill>
                  <a:srgbClr val="FF0000"/>
                </a:solidFill>
              </a:rPr>
              <a:t>if high bleeding risk</a:t>
            </a:r>
          </a:p>
          <a:p>
            <a:pPr marL="0" indent="0">
              <a:buNone/>
              <a:defRPr/>
            </a:pPr>
            <a:r>
              <a:rPr lang="en-GB" altLang="en-US" dirty="0"/>
              <a:t>OR</a:t>
            </a:r>
          </a:p>
          <a:p>
            <a:pPr>
              <a:defRPr/>
            </a:pPr>
            <a:r>
              <a:rPr lang="en-GB" altLang="en-US" dirty="0"/>
              <a:t>Aspirin 75mg od + prasugrel 60mg loading dose then 10mg od for one year </a:t>
            </a:r>
            <a:r>
              <a:rPr lang="en-GB" altLang="en-US" i="1" dirty="0">
                <a:solidFill>
                  <a:srgbClr val="FF0000"/>
                </a:solidFill>
              </a:rPr>
              <a:t>if ACS with PCI (preferred if STEMI)</a:t>
            </a:r>
          </a:p>
          <a:p>
            <a:pPr marL="0" indent="0">
              <a:buNone/>
              <a:defRPr/>
            </a:pPr>
            <a:r>
              <a:rPr lang="en-GB" altLang="en-US" dirty="0"/>
              <a:t>OR</a:t>
            </a:r>
          </a:p>
          <a:p>
            <a:pPr>
              <a:defRPr/>
            </a:pPr>
            <a:r>
              <a:rPr lang="en-GB" altLang="en-US" dirty="0"/>
              <a:t>Aspirin 75mg od + ticagrelor 180mg loading dose then 90mg bd for one year </a:t>
            </a:r>
            <a:r>
              <a:rPr lang="en-GB" altLang="en-US" i="1" dirty="0">
                <a:solidFill>
                  <a:srgbClr val="FF0000"/>
                </a:solidFill>
              </a:rPr>
              <a:t>if ACS with PCI or for medical management</a:t>
            </a:r>
          </a:p>
          <a:p>
            <a:pPr>
              <a:defRPr/>
            </a:pPr>
            <a:endParaRPr lang="en-GB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4395-F720-4930-81FA-67FBC011E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907321"/>
            <a:ext cx="10252800" cy="942976"/>
          </a:xfrm>
        </p:spPr>
        <p:txBody>
          <a:bodyPr/>
          <a:lstStyle/>
          <a:p>
            <a:r>
              <a:rPr lang="en-GB" dirty="0"/>
              <a:t>Antiplatelets… after 12 months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3B47-4E6F-453F-B862-0AF4B44D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Stop and revert to monotherapy </a:t>
            </a:r>
          </a:p>
          <a:p>
            <a:pPr marL="0" indent="0">
              <a:buNone/>
            </a:pPr>
            <a:r>
              <a:rPr lang="en-GB" dirty="0"/>
              <a:t>OR</a:t>
            </a:r>
          </a:p>
          <a:p>
            <a:r>
              <a:rPr lang="en-GB" dirty="0"/>
              <a:t>Switch to aspirin plus ticagrelor 60mg bd for a further 3 years (if meet DRAMA criteria)</a:t>
            </a:r>
          </a:p>
          <a:p>
            <a:pPr marL="0" indent="0">
              <a:buNone/>
            </a:pPr>
            <a:r>
              <a:rPr lang="en-GB" dirty="0"/>
              <a:t>OR </a:t>
            </a:r>
          </a:p>
          <a:p>
            <a:r>
              <a:rPr lang="en-GB" dirty="0"/>
              <a:t>Switch to Aspirin plus rivaroxaban 2.5mg bd (if meet NICE criteria)</a:t>
            </a:r>
          </a:p>
        </p:txBody>
      </p:sp>
    </p:spTree>
    <p:extLst>
      <p:ext uri="{BB962C8B-B14F-4D97-AF65-F5344CB8AC3E}">
        <p14:creationId xmlns:p14="http://schemas.microsoft.com/office/powerpoint/2010/main" val="154267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41B4E5-7874-4144-9E5D-1451FCAF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Aspirin plus ticagrelor 60mg bd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6EC72E-6D9F-4AFD-8899-BC678B80A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DRAMA criteria : from PEGASUS TIMI-54</a:t>
            </a:r>
          </a:p>
          <a:p>
            <a:r>
              <a:rPr lang="en-GB" dirty="0"/>
              <a:t>History of a spontaneous MI 1–3 years prior to enrolment and one additional high-risk feature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D</a:t>
            </a:r>
            <a:r>
              <a:rPr lang="en-GB" dirty="0"/>
              <a:t>iabetes mellitus requiring medication</a:t>
            </a:r>
          </a:p>
          <a:p>
            <a:pPr lvl="1"/>
            <a:r>
              <a:rPr lang="en-GB" dirty="0"/>
              <a:t>Chronic, non-end-stage </a:t>
            </a:r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/>
              <a:t>enal dysfunction (</a:t>
            </a:r>
            <a:r>
              <a:rPr lang="en-GB" dirty="0" err="1"/>
              <a:t>CrCl</a:t>
            </a:r>
            <a:r>
              <a:rPr lang="en-GB" dirty="0"/>
              <a:t> &lt;60 mL/min)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/>
              <a:t>ge ≥65 years old</a:t>
            </a:r>
          </a:p>
          <a:p>
            <a:pPr lvl="1"/>
            <a:r>
              <a:rPr lang="en-GB" dirty="0"/>
              <a:t>Angiographic evidence of </a:t>
            </a:r>
            <a:r>
              <a:rPr lang="en-GB" dirty="0">
                <a:solidFill>
                  <a:srgbClr val="FF0000"/>
                </a:solidFill>
              </a:rPr>
              <a:t>M</a:t>
            </a:r>
            <a:r>
              <a:rPr lang="en-GB" dirty="0"/>
              <a:t>ultivessel CAD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A </a:t>
            </a:r>
            <a:r>
              <a:rPr lang="en-GB" dirty="0"/>
              <a:t>second prior spontaneous MI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A6F9B-D81F-464E-BABB-9C5B0B8E32B0}"/>
              </a:ext>
            </a:extLst>
          </p:cNvPr>
          <p:cNvSpPr txBox="1"/>
          <p:nvPr/>
        </p:nvSpPr>
        <p:spPr>
          <a:xfrm>
            <a:off x="2762773" y="6394686"/>
            <a:ext cx="75780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/>
              <a:t>Brilique</a:t>
            </a:r>
            <a:r>
              <a:rPr lang="en-GB" sz="1400" dirty="0"/>
              <a:t> SPC https://www.medicines.org.uk/emc/product/7606/smpc#gref</a:t>
            </a:r>
          </a:p>
        </p:txBody>
      </p:sp>
    </p:spTree>
    <p:extLst>
      <p:ext uri="{BB962C8B-B14F-4D97-AF65-F5344CB8AC3E}">
        <p14:creationId xmlns:p14="http://schemas.microsoft.com/office/powerpoint/2010/main" val="3881192421"/>
      </p:ext>
    </p:extLst>
  </p:cSld>
  <p:clrMapOvr>
    <a:masterClrMapping/>
  </p:clrMapOvr>
</p:sld>
</file>

<file path=ppt/theme/theme1.xml><?xml version="1.0" encoding="utf-8"?>
<a:theme xmlns:a="http://schemas.openxmlformats.org/drawingml/2006/main" name="PrescQIPP powerpoint template 16.9">
  <a:themeElements>
    <a:clrScheme name="PQ Palette">
      <a:dk1>
        <a:srgbClr val="0072C6"/>
      </a:dk1>
      <a:lt1>
        <a:srgbClr val="FFFFFF"/>
      </a:lt1>
      <a:dk2>
        <a:srgbClr val="454545"/>
      </a:dk2>
      <a:lt2>
        <a:srgbClr val="FFFFFF"/>
      </a:lt2>
      <a:accent1>
        <a:srgbClr val="0072C6"/>
      </a:accent1>
      <a:accent2>
        <a:srgbClr val="009E49"/>
      </a:accent2>
      <a:accent3>
        <a:srgbClr val="00ADC6"/>
      </a:accent3>
      <a:accent4>
        <a:srgbClr val="F7E214"/>
      </a:accent4>
      <a:accent5>
        <a:srgbClr val="0072C6"/>
      </a:accent5>
      <a:accent6>
        <a:srgbClr val="009E49"/>
      </a:accent6>
      <a:hlink>
        <a:srgbClr val="0072C6"/>
      </a:hlink>
      <a:folHlink>
        <a:srgbClr val="F7E214"/>
      </a:folHlink>
    </a:clrScheme>
    <a:fontScheme name="PQ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Q_Pres_1" id="{D57E4DE5-176D-4840-A848-10127AB1674D}" vid="{86B518F1-EFCD-46EC-8011-FCE4E08F72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1178</Words>
  <Application>Microsoft Office PowerPoint</Application>
  <PresentationFormat>Widescreen</PresentationFormat>
  <Paragraphs>200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BlinkMacSystemFont</vt:lpstr>
      <vt:lpstr>Calibri</vt:lpstr>
      <vt:lpstr>Tahoma</vt:lpstr>
      <vt:lpstr>Verdana</vt:lpstr>
      <vt:lpstr>Wingdings</vt:lpstr>
      <vt:lpstr>PrescQIPP powerpoint template 16.9</vt:lpstr>
      <vt:lpstr> Practice Plus Webinar  June 23rd 2021 </vt:lpstr>
      <vt:lpstr>Agenda</vt:lpstr>
      <vt:lpstr>Optimising Outcomes in Acute Coronary Syndromes</vt:lpstr>
      <vt:lpstr>Drug Therapy</vt:lpstr>
      <vt:lpstr>PowerPoint Presentation</vt:lpstr>
      <vt:lpstr>Antiplatelet therapy challenges in primary care</vt:lpstr>
      <vt:lpstr>Summary: Antiplatelet Therapies - ACS</vt:lpstr>
      <vt:lpstr>Antiplatelets… after 12 months </vt:lpstr>
      <vt:lpstr>Aspirin plus ticagrelor 60mg bd </vt:lpstr>
      <vt:lpstr>Aspirin plus low dose rivaroxaban </vt:lpstr>
      <vt:lpstr>PowerPoint Presentation</vt:lpstr>
      <vt:lpstr>PowerPoint Presentation</vt:lpstr>
      <vt:lpstr>ACEi </vt:lpstr>
      <vt:lpstr>Beta-blockers</vt:lpstr>
      <vt:lpstr>Issues with statins</vt:lpstr>
      <vt:lpstr>Difficulties Achieving  Global CV risk Reduction in ACS</vt:lpstr>
      <vt:lpstr>Improving Medicines and Polypharmacy Appropriateness Clinical Tool (IMPACT)</vt:lpstr>
      <vt:lpstr>PowerPoint Presentation</vt:lpstr>
      <vt:lpstr>PowerPoint Presentation</vt:lpstr>
      <vt:lpstr>PowerPoint Presentation</vt:lpstr>
      <vt:lpstr>IMPACT</vt:lpstr>
      <vt:lpstr>   </vt:lpstr>
      <vt:lpstr>PowerPoint Presentation</vt:lpstr>
      <vt:lpstr>IMPACT</vt:lpstr>
      <vt:lpstr>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Practice Practice Plus Webinars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Plus Webinar   March  2021</dc:title>
  <dc:creator>Steve Williams</dc:creator>
  <cp:lastModifiedBy>Steve Williams</cp:lastModifiedBy>
  <cp:revision>70</cp:revision>
  <dcterms:created xsi:type="dcterms:W3CDTF">2021-01-13T10:20:34Z</dcterms:created>
  <dcterms:modified xsi:type="dcterms:W3CDTF">2021-06-23T18:14:49Z</dcterms:modified>
</cp:coreProperties>
</file>