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1189" r:id="rId2"/>
    <p:sldId id="4115" r:id="rId3"/>
    <p:sldId id="2804" r:id="rId4"/>
    <p:sldId id="2823" r:id="rId5"/>
    <p:sldId id="4117" r:id="rId6"/>
    <p:sldId id="4121" r:id="rId7"/>
    <p:sldId id="4123" r:id="rId8"/>
    <p:sldId id="258" r:id="rId9"/>
    <p:sldId id="4118" r:id="rId10"/>
    <p:sldId id="256" r:id="rId11"/>
    <p:sldId id="265" r:id="rId12"/>
    <p:sldId id="269" r:id="rId13"/>
    <p:sldId id="268" r:id="rId14"/>
    <p:sldId id="4127" r:id="rId15"/>
    <p:sldId id="272" r:id="rId16"/>
    <p:sldId id="273" r:id="rId17"/>
    <p:sldId id="4128" r:id="rId18"/>
    <p:sldId id="275" r:id="rId19"/>
    <p:sldId id="4129" r:id="rId20"/>
    <p:sldId id="4131" r:id="rId21"/>
    <p:sldId id="276" r:id="rId22"/>
    <p:sldId id="278" r:id="rId23"/>
    <p:sldId id="40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2931" autoAdjust="0"/>
  </p:normalViewPr>
  <p:slideViewPr>
    <p:cSldViewPr snapToGrid="0">
      <p:cViewPr varScale="1">
        <p:scale>
          <a:sx n="60" d="100"/>
          <a:sy n="60" d="100"/>
        </p:scale>
        <p:origin x="1146" y="42"/>
      </p:cViewPr>
      <p:guideLst/>
    </p:cSldViewPr>
  </p:slideViewPr>
  <p:notesTextViewPr>
    <p:cViewPr>
      <p:scale>
        <a:sx n="1" d="1"/>
        <a:sy n="1" d="1"/>
      </p:scale>
      <p:origin x="0" y="0"/>
    </p:cViewPr>
  </p:notesTextViewPr>
  <p:sorterViewPr>
    <p:cViewPr>
      <p:scale>
        <a:sx n="120" d="100"/>
        <a:sy n="120" d="100"/>
      </p:scale>
      <p:origin x="0" y="-211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AFC7B-8731-4175-9B3E-B0E82099164C}" type="datetimeFigureOut">
              <a:rPr lang="en-GB" smtClean="0"/>
              <a:t>09/02/2022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34C28-46BF-4BB6-8339-F9A10A5CB454}" type="slidenum">
              <a:rPr lang="en-GB" smtClean="0"/>
              <a:t>‹#›</a:t>
            </a:fld>
            <a:endParaRPr lang="en-GB"/>
          </a:p>
        </p:txBody>
      </p:sp>
    </p:spTree>
    <p:extLst>
      <p:ext uri="{BB962C8B-B14F-4D97-AF65-F5344CB8AC3E}">
        <p14:creationId xmlns:p14="http://schemas.microsoft.com/office/powerpoint/2010/main" val="336224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34C28-46BF-4BB6-8339-F9A10A5CB454}" type="slidenum">
              <a:rPr lang="en-GB" smtClean="0"/>
              <a:t>2</a:t>
            </a:fld>
            <a:endParaRPr lang="en-GB"/>
          </a:p>
        </p:txBody>
      </p:sp>
    </p:spTree>
    <p:extLst>
      <p:ext uri="{BB962C8B-B14F-4D97-AF65-F5344CB8AC3E}">
        <p14:creationId xmlns:p14="http://schemas.microsoft.com/office/powerpoint/2010/main" val="1851697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Medicines – my colleague on the MDT took one look at this list and phoned me. Looking at analgesic medicines in particular – the first thing that strikes you is the doses he is taking – bearing in mind this is a guy who reports high levels of pain and poor function. Everything is ramped right up – his daily oxycodone dose is roughly equivalent to 400mg oral morphine per day, gabapentin is a good old dose, amitriptyline and fluoxetine and a bit of paracetamol chucked in for good measure. He’s been on these medicines for a number of years at these doses – so I suppose we can be grateful they’re not higher perhaps. </a:t>
            </a:r>
          </a:p>
          <a:p>
            <a:endParaRPr lang="en-US" dirty="0"/>
          </a:p>
          <a:p>
            <a:r>
              <a:rPr lang="en-US" dirty="0"/>
              <a:t>Interestingly, a study of opioid prescribing from Meghna Jani’s group up in Manchester observed that people who received high initial doses of opioids or who had doses escalated in the first couple of years of treatment tended to remain on them at those doses. This corroborates other studies where although doses might initially escalate quickly, they reach a point where everyone says ‘enough’ and that’s where people get stuck. </a:t>
            </a:r>
          </a:p>
          <a:p>
            <a:endParaRPr lang="en-US" dirty="0"/>
          </a:p>
          <a:p>
            <a:r>
              <a:rPr lang="en-US" dirty="0"/>
              <a:t>So, what we have here is someone on a lot of analgesics, who is barely functioning and still complaining of pain, as well as having other conditions that he is finding equally difficult to live with. Now, as I said, this came to me because he was picked up through an MDT, but he could just as easily have emerged from a search in the practice for high dose opioids as part of a review and attempt to reduce prescribing. Or a similar search for medicines with high risk of dependence, one of the SMR categories in England.</a:t>
            </a:r>
          </a:p>
          <a:p>
            <a:endParaRPr lang="en-US" dirty="0"/>
          </a:p>
          <a:p>
            <a:r>
              <a:rPr lang="en-GB" dirty="0"/>
              <a:t>1.Jani, M., </a:t>
            </a:r>
            <a:r>
              <a:rPr lang="en-GB" dirty="0" err="1"/>
              <a:t>Yimer</a:t>
            </a:r>
            <a:r>
              <a:rPr lang="en-GB" dirty="0"/>
              <a:t>, B. B., Sheppard, T., Lunt, M. &amp; Dixon, W. G. Time trends and prescribing patterns of opioid drugs in UK primary care patients with non-cancer pain: A retrospective cohort study. </a:t>
            </a:r>
            <a:r>
              <a:rPr lang="en-GB" i="1" dirty="0" err="1"/>
              <a:t>Plos</a:t>
            </a:r>
            <a:r>
              <a:rPr lang="en-GB" i="1" dirty="0"/>
              <a:t> Med</a:t>
            </a:r>
            <a:r>
              <a:rPr lang="en-GB" dirty="0"/>
              <a:t> </a:t>
            </a:r>
            <a:r>
              <a:rPr lang="en-GB" b="1" dirty="0"/>
              <a:t>17</a:t>
            </a:r>
            <a:r>
              <a:rPr lang="en-GB" dirty="0"/>
              <a:t>, e1003270-16 (2020). </a:t>
            </a:r>
            <a:endParaRPr lang="en-US" dirty="0"/>
          </a:p>
        </p:txBody>
      </p:sp>
      <p:sp>
        <p:nvSpPr>
          <p:cNvPr id="4" name="Slide Number Placeholder 3"/>
          <p:cNvSpPr>
            <a:spLocks noGrp="1"/>
          </p:cNvSpPr>
          <p:nvPr>
            <p:ph type="sldNum" sz="quarter" idx="5"/>
          </p:nvPr>
        </p:nvSpPr>
        <p:spPr/>
        <p:txBody>
          <a:bodyPr/>
          <a:lstStyle/>
          <a:p>
            <a:fld id="{E095B8FD-FA57-44F8-832D-8F0E910DC104}" type="slidenum">
              <a:rPr lang="en-GB" smtClean="0"/>
              <a:t>15</a:t>
            </a:fld>
            <a:endParaRPr lang="en-GB"/>
          </a:p>
        </p:txBody>
      </p:sp>
    </p:spTree>
    <p:extLst>
      <p:ext uri="{BB962C8B-B14F-4D97-AF65-F5344CB8AC3E}">
        <p14:creationId xmlns:p14="http://schemas.microsoft.com/office/powerpoint/2010/main" val="701730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we do here? This is a 62 year old bloke. He is taking very high doses of opioids and other analgesics. Is he dependent? Face it, we don’t actually know at this stage but chances are he is, because dependence is a physiological state occurring when you take a medicine and then take it away suddenly. Is this guy psychologically dependent – again, we don’t know yet but chances are, he feels he needs these medicines and anyway, the doctor prescribed them so they must be okay so there is a good chance he would be reluctant to stop them. Is that psychological dependence?</a:t>
            </a:r>
          </a:p>
          <a:p>
            <a:endParaRPr lang="en-US" dirty="0"/>
          </a:p>
          <a:p>
            <a:r>
              <a:rPr lang="en-US" dirty="0"/>
              <a:t>Now, we all know that opioids are really bad – we’ve all watched </a:t>
            </a:r>
            <a:r>
              <a:rPr lang="en-US" dirty="0" err="1"/>
              <a:t>dopesick</a:t>
            </a:r>
            <a:r>
              <a:rPr lang="en-US" dirty="0"/>
              <a:t> and read kingdom of pain. We all know opioids only work for about 10% of people who have them prescribed. We all know that doses above 120mg oral morphine equivalent per day are very unlikely to improve pain relief but very likely indeed to start causing harm. We all know that the biggest problem with opioids is addiction – don’t we? Do we? </a:t>
            </a:r>
          </a:p>
          <a:p>
            <a:endParaRPr lang="en-US" dirty="0"/>
          </a:p>
          <a:p>
            <a:r>
              <a:rPr lang="en-US" dirty="0"/>
              <a:t>Let’s think about that. Let’s bring it back to the person we are seeing here.</a:t>
            </a:r>
          </a:p>
        </p:txBody>
      </p:sp>
      <p:sp>
        <p:nvSpPr>
          <p:cNvPr id="4" name="Slide Number Placeholder 3"/>
          <p:cNvSpPr>
            <a:spLocks noGrp="1"/>
          </p:cNvSpPr>
          <p:nvPr>
            <p:ph type="sldNum" sz="quarter" idx="5"/>
          </p:nvPr>
        </p:nvSpPr>
        <p:spPr/>
        <p:txBody>
          <a:bodyPr/>
          <a:lstStyle/>
          <a:p>
            <a:fld id="{E095B8FD-FA57-44F8-832D-8F0E910DC104}" type="slidenum">
              <a:rPr lang="en-GB" smtClean="0"/>
              <a:t>16</a:t>
            </a:fld>
            <a:endParaRPr lang="en-GB"/>
          </a:p>
        </p:txBody>
      </p:sp>
    </p:spTree>
    <p:extLst>
      <p:ext uri="{BB962C8B-B14F-4D97-AF65-F5344CB8AC3E}">
        <p14:creationId xmlns:p14="http://schemas.microsoft.com/office/powerpoint/2010/main" val="1213409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the context of medication reviews, we really need to consider what we are trying to achieve. Here we are with our list of high dose opioid patients – remembering opioids are bad, we need to get all those people down and off them, because we know how bad they are and all the harm they can do. We’re doing medication reviews aimed at everyone on the highest doses or in combination with other bad medicines like gabapentinoids and the aim for this year is to get our prescribing down into the lowest quartile, so let’s go, lets do it. Because reducing medicines is pretty straightforward, it’s basically just a logistical exercise and because I know loads about medicines, and everyone knows the problems with these drugs, I’ll just have to say we need to reduce your opioids and this guy will be so grateful I’ve saved his life – I’ve read the guidance and basically, if you reduce by 10% of the total dose of opioid every week – well, we could have this all done by a month next Sunday. Awesome.</a:t>
            </a:r>
          </a:p>
          <a:p>
            <a:endParaRPr lang="en-US" dirty="0"/>
          </a:p>
          <a:p>
            <a:r>
              <a:rPr lang="en-US" dirty="0"/>
              <a:t>Just one thing …</a:t>
            </a:r>
          </a:p>
        </p:txBody>
      </p:sp>
      <p:sp>
        <p:nvSpPr>
          <p:cNvPr id="4" name="Slide Number Placeholder 3"/>
          <p:cNvSpPr>
            <a:spLocks noGrp="1"/>
          </p:cNvSpPr>
          <p:nvPr>
            <p:ph type="sldNum" sz="quarter" idx="5"/>
          </p:nvPr>
        </p:nvSpPr>
        <p:spPr/>
        <p:txBody>
          <a:bodyPr/>
          <a:lstStyle/>
          <a:p>
            <a:fld id="{E095B8FD-FA57-44F8-832D-8F0E910DC104}" type="slidenum">
              <a:rPr lang="en-GB" smtClean="0"/>
              <a:t>17</a:t>
            </a:fld>
            <a:endParaRPr lang="en-GB"/>
          </a:p>
        </p:txBody>
      </p:sp>
    </p:spTree>
    <p:extLst>
      <p:ext uri="{BB962C8B-B14F-4D97-AF65-F5344CB8AC3E}">
        <p14:creationId xmlns:p14="http://schemas.microsoft.com/office/powerpoint/2010/main" val="868844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problems of specialization is that we tend to work in silos – we see it all the time from secondary care clinics. You go to see a cardiologist – they make recommendations about the cardiac medicines but haven’t necessarily considered how that might affect the person’s respiratory needs for example? Same with pain – someone goes to pain clinic and surprise surprise, we get recommendations for analgesics and it is often primary care having to go back and say, you know what – that isn’t actually a great idea in light of all the rest of the patient. What can happen then is that the patient starts segregating their conditions too and start to those themselves in all the mess.</a:t>
            </a:r>
          </a:p>
          <a:p>
            <a:endParaRPr lang="en-US" dirty="0"/>
          </a:p>
          <a:p>
            <a:r>
              <a:rPr lang="en-US" dirty="0"/>
              <a:t>If you’re reviewing analgesics you may find that the person doesn’t always leap on board with the idea that because they are still in pain, the analgesics aren’t working – this was certainly the case with this man. Living with pain is hard work and can be scary and the idea of taking medicines away, especially the ones called ‘painkillers’ sounds preposterous. What else could we say? That we have to reduce them because the evidence states they are harmful or because the health board has set a target for reductions or that we think you’re probably addicted or dependent. The conversation about dependence can be pretty difficult. Pharmacologically, most people who are regularly taking opioids and especially modified release opioids will have a physical dependence and stopping them too quickly would very likely lead to withdrawal. This chap was very keen to tell me he wasn’t addicted but that he needed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back though earlier when I mentioned that he was a frequent </a:t>
            </a:r>
            <a:r>
              <a:rPr lang="en-US" dirty="0" err="1"/>
              <a:t>contacter</a:t>
            </a:r>
            <a:r>
              <a:rPr lang="en-US" dirty="0"/>
              <a:t> of the practice, the monthly rescue packs etc. This guy was really focused on his ill-health and he definitely had lots of diagnoses. If you are really fraught about your health generally, your self-image is that you are sick, then the thought of getting worse isn’t great. People take medicines in good faith, in the same way that in the vast majority of cases they are prescribed that way too. But over time, even if the medicines don’t change, the person does and it becomes the case that new symptoms or changes in condition are put down to bad luck, bad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 my main concern and what I had been asked to help with was the analgesics. Was I concerned about dependence – not really, it’s a given in these situations and I generally don’t find it helpful to bring it in too early. What I focus on, is how analgesics might be affecting the person more widely – how they might be affecting other conditions the person has. </a:t>
            </a:r>
          </a:p>
          <a:p>
            <a:endParaRPr lang="en-US" dirty="0"/>
          </a:p>
          <a:p>
            <a:r>
              <a:rPr lang="en-US" dirty="0"/>
              <a:t>With this chap, there was a lot to choose from – amitriptyline and his BPH, opioid induced endocrine dysfunction, paracetamol has been associated with adverse effects similar to NSAIDs, including GI ulcer, opioid associated osteopenia and osteoporosis, increased risk of falls and fractures, opioids are also associated with recurrent or worsening depression and gabapentin can also cause depressed mood. The big one though for this guy, was the respiratory concerns he had so spending time explaining the how opioids and gabapentinoids can cause ventilatory impairment. This really hit home with him and his wife. </a:t>
            </a:r>
          </a:p>
          <a:p>
            <a:endParaRPr lang="en-US" dirty="0"/>
          </a:p>
          <a:p>
            <a:r>
              <a:rPr lang="en-US" dirty="0"/>
              <a:t>This comes back to that question about adverse effects – how the heck would he know? So, what problems is he experiencing and link them back to the medicines he is taking. By making the link between the drug I’m concerned about, in this case firstly the opioids, and his own health concerns, it leads back to the ‘what matters to you?’ question. Because one of the things that mattered to him was not getting any worse. It was helped by his wife who said that in spite of all these medicines, he was worse than when this all started and she’d wondered herself if the medicines were part of the reason. This was the point I was able to bring in the concept that perhaps the ‘painkillers’ weren’t actually helping and that actually, the doses he was taking were so high, they might actually be making the pain worse.</a:t>
            </a:r>
          </a:p>
          <a:p>
            <a:endParaRPr lang="en-US" dirty="0"/>
          </a:p>
          <a:p>
            <a:r>
              <a:rPr lang="en-US" dirty="0"/>
              <a:t>By linking to his other conditions, he realised that actually, the problem with the opioids and other analgesics was more than simply not working well for pain. He started to understand that reducing them might be beneficial overall and perhaps the payoff to him might outweigh the downside, even if his pain increased a bit. Importantly, he’d never had this information before. Perhaps if he had – earlier on, before the doses got so high and the risks so great, he might have stuck with other options like physio and functional restoration work a bit more diligently. This conversation was late but if we could start having them at initiation or at least before dose escalation gets out of hand, I think it would make a big difference.</a:t>
            </a:r>
          </a:p>
          <a:p>
            <a:endParaRPr lang="en-US" dirty="0"/>
          </a:p>
          <a:p>
            <a:r>
              <a:rPr lang="en-US" dirty="0"/>
              <a:t>This consultation was done in person with bloke and his wife in their home. This makes things much easier but whether in person or otherwise, sometimes we need a bit of a hand to get the message across. I want to quickly run through a few tools I use in that might be helpful.</a:t>
            </a:r>
          </a:p>
          <a:p>
            <a:endParaRPr lang="en-US" dirty="0"/>
          </a:p>
        </p:txBody>
      </p:sp>
      <p:sp>
        <p:nvSpPr>
          <p:cNvPr id="4" name="Slide Number Placeholder 3"/>
          <p:cNvSpPr>
            <a:spLocks noGrp="1"/>
          </p:cNvSpPr>
          <p:nvPr>
            <p:ph type="sldNum" sz="quarter" idx="5"/>
          </p:nvPr>
        </p:nvSpPr>
        <p:spPr/>
        <p:txBody>
          <a:bodyPr/>
          <a:lstStyle/>
          <a:p>
            <a:fld id="{E095B8FD-FA57-44F8-832D-8F0E910DC104}" type="slidenum">
              <a:rPr lang="en-GB" smtClean="0"/>
              <a:t>18</a:t>
            </a:fld>
            <a:endParaRPr lang="en-GB"/>
          </a:p>
        </p:txBody>
      </p:sp>
    </p:spTree>
    <p:extLst>
      <p:ext uri="{BB962C8B-B14F-4D97-AF65-F5344CB8AC3E}">
        <p14:creationId xmlns:p14="http://schemas.microsoft.com/office/powerpoint/2010/main" val="7857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 I’ve been talking about was prescribed 400mg oral morphine equivalent per day. I think we often talk about high dose opioids but how do we put that into context for the person taking them? How would they know what is considered a high dose. For example, the guy in my case was prescribed 900mg gabapentin each time so to him, 60mg oxycodone wasn’t that much – he was on way more gabapentin. This is also a problem for lots of prescribers, who don’t quite ‘get’ equivalences. One tool that might help is the opioid thermometer. It is something I came up with alongside Professor Nina Barnett – brilliant pharmacist but who said to me that she didn’t always feel confident about opioid equivalence and what a high dose of a non-morphine medicine was.</a:t>
            </a:r>
          </a:p>
          <a:p>
            <a:endParaRPr lang="en-US" dirty="0"/>
          </a:p>
          <a:p>
            <a:r>
              <a:rPr lang="en-US" dirty="0"/>
              <a:t>This can help people see it and it may help contextualise it with what they’ve taken before or perhaps compared to what someone else they know is taking.</a:t>
            </a:r>
          </a:p>
        </p:txBody>
      </p:sp>
      <p:sp>
        <p:nvSpPr>
          <p:cNvPr id="4" name="Slide Number Placeholder 3"/>
          <p:cNvSpPr>
            <a:spLocks noGrp="1"/>
          </p:cNvSpPr>
          <p:nvPr>
            <p:ph type="sldNum" sz="quarter" idx="5"/>
          </p:nvPr>
        </p:nvSpPr>
        <p:spPr/>
        <p:txBody>
          <a:bodyPr/>
          <a:lstStyle/>
          <a:p>
            <a:fld id="{E095B8FD-FA57-44F8-832D-8F0E910DC104}" type="slidenum">
              <a:rPr lang="en-GB" smtClean="0"/>
              <a:t>19</a:t>
            </a:fld>
            <a:endParaRPr lang="en-GB"/>
          </a:p>
        </p:txBody>
      </p:sp>
    </p:spTree>
    <p:extLst>
      <p:ext uri="{BB962C8B-B14F-4D97-AF65-F5344CB8AC3E}">
        <p14:creationId xmlns:p14="http://schemas.microsoft.com/office/powerpoint/2010/main" val="2342344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we can do during analgesic reviews is to get people to start thinking about how pain is linked to other parts of their life and experience. This can help move the conversation to a point where we can start talking about how medicines might not be helping with certain parts of the cycle or perhaps, if they were started for that purpose but it hasn’t improved, is it worth thinking about something else instead – this is where me as a pharmacist can start moving the conversation from analgesic stewardship towards pain management. So if looking to reduce medicines, perhaps we can consider introducing a self-management trial as the alternative – giving people other options to live more effectively with their pain can help reduce their reliance on analgesics and improve their quality of life in other ways.</a:t>
            </a:r>
          </a:p>
        </p:txBody>
      </p:sp>
      <p:sp>
        <p:nvSpPr>
          <p:cNvPr id="4" name="Slide Number Placeholder 3"/>
          <p:cNvSpPr>
            <a:spLocks noGrp="1"/>
          </p:cNvSpPr>
          <p:nvPr>
            <p:ph type="sldNum" sz="quarter" idx="5"/>
          </p:nvPr>
        </p:nvSpPr>
        <p:spPr/>
        <p:txBody>
          <a:bodyPr/>
          <a:lstStyle/>
          <a:p>
            <a:fld id="{E095B8FD-FA57-44F8-832D-8F0E910DC104}" type="slidenum">
              <a:rPr lang="en-GB" smtClean="0"/>
              <a:t>20</a:t>
            </a:fld>
            <a:endParaRPr lang="en-GB"/>
          </a:p>
        </p:txBody>
      </p:sp>
    </p:spTree>
    <p:extLst>
      <p:ext uri="{BB962C8B-B14F-4D97-AF65-F5344CB8AC3E}">
        <p14:creationId xmlns:p14="http://schemas.microsoft.com/office/powerpoint/2010/main" val="171440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it wasn’t my intention to cover reductions in any detail but if you are tapering analgesics – there are some basic things to bear in mind. It is really difficult to produce guidelines for reducing as really, the process needs to be done in conjunction with the individual and take their particular circumstances into account. Some people are keen to come off their analgesic quickly, once the decision is made. We must explain that withdrawal is expected and take steps to mitigate it as far as possible. The best way to achieve that is to keep dose changes small – with opioids, 10% or less of the total daily dose if possible or the smallest available dose if not quite. Speed matters – especially in a primary care setting where people can’t be monitored round the clock and where they are also dealing with other stuff, life getting in the way, other conditions to manage and so on. Unless someone is considered to be in immediate risk for example, if they are experiencing ventilatory impairment such as falling asleep and being difficult to rouse, or falling back to sleep after being roused – then it may be better to go slowly or take breaks from reducing from time to time. If we think about safety then any reduction moves the person towards a safer place and that is a good thing. </a:t>
            </a:r>
          </a:p>
        </p:txBody>
      </p:sp>
      <p:sp>
        <p:nvSpPr>
          <p:cNvPr id="4" name="Slide Number Placeholder 3"/>
          <p:cNvSpPr>
            <a:spLocks noGrp="1"/>
          </p:cNvSpPr>
          <p:nvPr>
            <p:ph type="sldNum" sz="quarter" idx="5"/>
          </p:nvPr>
        </p:nvSpPr>
        <p:spPr/>
        <p:txBody>
          <a:bodyPr/>
          <a:lstStyle/>
          <a:p>
            <a:fld id="{E095B8FD-FA57-44F8-832D-8F0E910DC104}" type="slidenum">
              <a:rPr lang="en-GB" smtClean="0"/>
              <a:t>21</a:t>
            </a:fld>
            <a:endParaRPr lang="en-GB"/>
          </a:p>
        </p:txBody>
      </p:sp>
    </p:spTree>
    <p:extLst>
      <p:ext uri="{BB962C8B-B14F-4D97-AF65-F5344CB8AC3E}">
        <p14:creationId xmlns:p14="http://schemas.microsoft.com/office/powerpoint/2010/main" val="1249277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summarise. We must undertake reviews of analgesics – we prescribe a lot of them and they are probably not helpful for the majority of people receiving them, possibly making other health conditions harder to manage, into the bargain. We need to explain our concerns to the people we support but ensuring we place them into a context that fits with their own thoughts and concerns.</a:t>
            </a:r>
          </a:p>
          <a:p>
            <a:endParaRPr lang="en-US" dirty="0"/>
          </a:p>
          <a:p>
            <a:r>
              <a:rPr lang="en-US" dirty="0"/>
              <a:t>Yes, we are concerned about safety and efficacy but we also need to consider what the person taking analgesics needs as well. If they don’t think they have any other means of living with pain, taking away pain relief becomes immediately more difficult. Sometimes, we will have to reduce analgesics, whether the person likes it or not and many will actually thank you for it afterwards and when some of the unrecognized side effects alleviate, but it can be a rough road. Whilst in theory, tapering analgesics is just an exercise in reducing a dose by a percentage every couple of weeks, that isn’t how it might feel to the person taking them. Linking to other conditions and talking about function, what they do rather than pain intensity can be a positive way of engaging the individual and helps them to monitor their progress in a positive way. It isn’t all about addiction and dependence when it comes to analgesics - it should be quality of life improvements.</a:t>
            </a:r>
          </a:p>
        </p:txBody>
      </p:sp>
      <p:sp>
        <p:nvSpPr>
          <p:cNvPr id="4" name="Slide Number Placeholder 3"/>
          <p:cNvSpPr>
            <a:spLocks noGrp="1"/>
          </p:cNvSpPr>
          <p:nvPr>
            <p:ph type="sldNum" sz="quarter" idx="5"/>
          </p:nvPr>
        </p:nvSpPr>
        <p:spPr/>
        <p:txBody>
          <a:bodyPr/>
          <a:lstStyle/>
          <a:p>
            <a:fld id="{E095B8FD-FA57-44F8-832D-8F0E910DC104}" type="slidenum">
              <a:rPr lang="en-GB" smtClean="0"/>
              <a:t>22</a:t>
            </a:fld>
            <a:endParaRPr lang="en-GB"/>
          </a:p>
        </p:txBody>
      </p:sp>
    </p:spTree>
    <p:extLst>
      <p:ext uri="{BB962C8B-B14F-4D97-AF65-F5344CB8AC3E}">
        <p14:creationId xmlns:p14="http://schemas.microsoft.com/office/powerpoint/2010/main" val="3259925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AC3D3C-8F35-4DCC-A14D-E083B585A0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5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98438" y="801688"/>
            <a:ext cx="7131051" cy="4011612"/>
          </a:xfrm>
          <a:ln/>
        </p:spPr>
      </p:sp>
      <p:sp>
        <p:nvSpPr>
          <p:cNvPr id="77827"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37962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34C28-46BF-4BB6-8339-F9A10A5CB454}" type="slidenum">
              <a:rPr lang="en-GB" smtClean="0"/>
              <a:t>8</a:t>
            </a:fld>
            <a:endParaRPr lang="en-GB"/>
          </a:p>
        </p:txBody>
      </p:sp>
    </p:spTree>
    <p:extLst>
      <p:ext uri="{BB962C8B-B14F-4D97-AF65-F5344CB8AC3E}">
        <p14:creationId xmlns:p14="http://schemas.microsoft.com/office/powerpoint/2010/main" val="83991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Coffee room chats GP MINDLINES </a:t>
            </a:r>
          </a:p>
        </p:txBody>
      </p:sp>
      <p:sp>
        <p:nvSpPr>
          <p:cNvPr id="4" name="Slide Number Placeholder 3"/>
          <p:cNvSpPr>
            <a:spLocks noGrp="1"/>
          </p:cNvSpPr>
          <p:nvPr>
            <p:ph type="sldNum" sz="quarter" idx="5"/>
          </p:nvPr>
        </p:nvSpPr>
        <p:spPr/>
        <p:txBody>
          <a:bodyPr/>
          <a:lstStyle/>
          <a:p>
            <a:fld id="{CC234C28-46BF-4BB6-8339-F9A10A5CB454}" type="slidenum">
              <a:rPr lang="en-GB" smtClean="0"/>
              <a:t>9</a:t>
            </a:fld>
            <a:endParaRPr lang="en-GB"/>
          </a:p>
        </p:txBody>
      </p:sp>
    </p:spTree>
    <p:extLst>
      <p:ext uri="{BB962C8B-B14F-4D97-AF65-F5344CB8AC3E}">
        <p14:creationId xmlns:p14="http://schemas.microsoft.com/office/powerpoint/2010/main" val="398253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and thank you to Steve and the </a:t>
            </a:r>
            <a:r>
              <a:rPr lang="en-US" dirty="0" err="1"/>
              <a:t>PrescQIPP</a:t>
            </a:r>
            <a:r>
              <a:rPr lang="en-US" dirty="0"/>
              <a:t> team for inviting me to speak to you today. My name is Emma Davies and I’m an advanced pharmacist practitioner in pain management working in South Wales.</a:t>
            </a:r>
          </a:p>
        </p:txBody>
      </p:sp>
      <p:sp>
        <p:nvSpPr>
          <p:cNvPr id="4" name="Slide Number Placeholder 3"/>
          <p:cNvSpPr>
            <a:spLocks noGrp="1"/>
          </p:cNvSpPr>
          <p:nvPr>
            <p:ph type="sldNum" sz="quarter" idx="5"/>
          </p:nvPr>
        </p:nvSpPr>
        <p:spPr/>
        <p:txBody>
          <a:bodyPr/>
          <a:lstStyle/>
          <a:p>
            <a:fld id="{E095B8FD-FA57-44F8-832D-8F0E910DC104}" type="slidenum">
              <a:rPr lang="en-GB" smtClean="0"/>
              <a:t>10</a:t>
            </a:fld>
            <a:endParaRPr lang="en-GB"/>
          </a:p>
        </p:txBody>
      </p:sp>
    </p:spTree>
    <p:extLst>
      <p:ext uri="{BB962C8B-B14F-4D97-AF65-F5344CB8AC3E}">
        <p14:creationId xmlns:p14="http://schemas.microsoft.com/office/powerpoint/2010/main" val="225558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Steve asked me to do this talk, he asked if I could provide some hints and tips for people undertaking structured medication reviews out in practice. You’ll note that I refer to analgesic stewardship here – I’ll explain more about that in a minute.</a:t>
            </a:r>
          </a:p>
          <a:p>
            <a:endParaRPr lang="en-US" dirty="0"/>
          </a:p>
          <a:p>
            <a:r>
              <a:rPr lang="en-US" dirty="0"/>
              <a:t>Hopefully, what I say today will make sense alongside other </a:t>
            </a:r>
            <a:r>
              <a:rPr lang="en-US" dirty="0" err="1"/>
              <a:t>PrescQIPP</a:t>
            </a:r>
            <a:r>
              <a:rPr lang="en-US" dirty="0"/>
              <a:t> resources on chronic pain, opioids and gabapentinoids - there’s some really helpful stuff on the website and great examples of other people’s work in this area that we can all learn from too. You may have joined the webinar last year with Dr Roger Knaggs who explained the recent NICE guidance for assessing chronic pain and managing chronic primary pain – I might forget to make direct reference to that today but it should be something to bear in mind when undertaking medicines reviews in this area.</a:t>
            </a:r>
          </a:p>
        </p:txBody>
      </p:sp>
      <p:sp>
        <p:nvSpPr>
          <p:cNvPr id="4" name="Slide Number Placeholder 3"/>
          <p:cNvSpPr>
            <a:spLocks noGrp="1"/>
          </p:cNvSpPr>
          <p:nvPr>
            <p:ph type="sldNum" sz="quarter" idx="5"/>
          </p:nvPr>
        </p:nvSpPr>
        <p:spPr/>
        <p:txBody>
          <a:bodyPr/>
          <a:lstStyle/>
          <a:p>
            <a:fld id="{E095B8FD-FA57-44F8-832D-8F0E910DC104}" type="slidenum">
              <a:rPr lang="en-GB" smtClean="0"/>
              <a:t>11</a:t>
            </a:fld>
            <a:endParaRPr lang="en-GB"/>
          </a:p>
        </p:txBody>
      </p:sp>
    </p:spTree>
    <p:extLst>
      <p:ext uri="{BB962C8B-B14F-4D97-AF65-F5344CB8AC3E}">
        <p14:creationId xmlns:p14="http://schemas.microsoft.com/office/powerpoint/2010/main" val="29048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draw attention to a little distinction – I think it’s quite important in the context of medication reviews. I’m a pharmacist, I’m supposedly expert in medicines – I’d tend to say I </a:t>
            </a:r>
            <a:r>
              <a:rPr lang="en-US" dirty="0" err="1"/>
              <a:t>specialise</a:t>
            </a:r>
            <a:r>
              <a:rPr lang="en-US" dirty="0"/>
              <a:t> in medicines because I’m one of those that doesn’t believe in experts! By that I mean I don’t believe anyone knows everything about a subject, no matter how niche – how boring if they did, there’d be nothing new to find out. Anyway – I digress. As a pharmacist working in the sphere of pain management, I have frequently been reminded that as a pharmacist, I don’t possess the knowledge, skills or competence to undertake pain management. Based on this definition, no single professional does. However, we all, regardless of background or sector of work have an important role to take in improving access to pain management support and as a pharmacist, my particular area will obviously be medicines. As a person who works almost exclusively within the sphere of pain management, over the years and with various training courses, I have developed interdisciplinary knowledge and skills that enhance what I do as a pharmacist but certainly don’t make me a physio or psychologist or heaven forbid – anaesthetist! We all bring different skills to the party and an individual with pain is likely going to do better if they can take a little bit from all of us.</a:t>
            </a:r>
          </a:p>
        </p:txBody>
      </p:sp>
      <p:sp>
        <p:nvSpPr>
          <p:cNvPr id="4" name="Slide Number Placeholder 3"/>
          <p:cNvSpPr>
            <a:spLocks noGrp="1"/>
          </p:cNvSpPr>
          <p:nvPr>
            <p:ph type="sldNum" sz="quarter" idx="5"/>
          </p:nvPr>
        </p:nvSpPr>
        <p:spPr/>
        <p:txBody>
          <a:bodyPr/>
          <a:lstStyle/>
          <a:p>
            <a:fld id="{E095B8FD-FA57-44F8-832D-8F0E910DC104}" type="slidenum">
              <a:rPr lang="en-GB" smtClean="0"/>
              <a:t>12</a:t>
            </a:fld>
            <a:endParaRPr lang="en-GB"/>
          </a:p>
        </p:txBody>
      </p:sp>
    </p:spTree>
    <p:extLst>
      <p:ext uri="{BB962C8B-B14F-4D97-AF65-F5344CB8AC3E}">
        <p14:creationId xmlns:p14="http://schemas.microsoft.com/office/powerpoint/2010/main" val="53331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thing I supposedly do best – this would be it. Analgesic stewardship. </a:t>
            </a:r>
          </a:p>
          <a:p>
            <a:r>
              <a:rPr lang="en-US" dirty="0"/>
              <a:t>I’ve taken this definition from Australian documents – they are pulling together some really great resources on this area and especially in regard of opioid stewardship. Reading it, let’s face it, you can substitute pretty much any drug group and any condition – essentially this defines what pharmacists and pharmacy technicians are working towards most of the time. I first coined the phrase analgesic stewardship in a text to the Chief Pharmaceutical Officer for Wales about five years ago and now wish I’d just written a paper about it instead. I think we’re going to start seeing this phrase more and more and I’d urge all pharmacists and members of the pharmacy team to grab it now and make it our own. </a:t>
            </a:r>
          </a:p>
        </p:txBody>
      </p:sp>
      <p:sp>
        <p:nvSpPr>
          <p:cNvPr id="4" name="Slide Number Placeholder 3"/>
          <p:cNvSpPr>
            <a:spLocks noGrp="1"/>
          </p:cNvSpPr>
          <p:nvPr>
            <p:ph type="sldNum" sz="quarter" idx="5"/>
          </p:nvPr>
        </p:nvSpPr>
        <p:spPr/>
        <p:txBody>
          <a:bodyPr/>
          <a:lstStyle/>
          <a:p>
            <a:fld id="{E095B8FD-FA57-44F8-832D-8F0E910DC104}" type="slidenum">
              <a:rPr lang="en-GB" smtClean="0"/>
              <a:t>13</a:t>
            </a:fld>
            <a:endParaRPr lang="en-GB"/>
          </a:p>
        </p:txBody>
      </p:sp>
    </p:spTree>
    <p:extLst>
      <p:ext uri="{BB962C8B-B14F-4D97-AF65-F5344CB8AC3E}">
        <p14:creationId xmlns:p14="http://schemas.microsoft.com/office/powerpoint/2010/main" val="314508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think how this can work in practice. </a:t>
            </a:r>
          </a:p>
          <a:p>
            <a:endParaRPr lang="en-US" dirty="0"/>
          </a:p>
          <a:p>
            <a:r>
              <a:rPr lang="en-US" dirty="0"/>
              <a:t>A chap gets referred to the local primary care and community MDT for a general review – the GP highlights mobility issues, respiratory issues and difficulty engaging him. He has a number of diagnoses on his medical record and he contacts the surgery frequently, generally always in extremis based on his report but on further investigation, rarely has much changed. </a:t>
            </a:r>
          </a:p>
          <a:p>
            <a:endParaRPr lang="en-US" dirty="0"/>
          </a:p>
          <a:p>
            <a:r>
              <a:rPr lang="en-US" dirty="0"/>
              <a:t>Just this gives quite an insight into the patient. This is someone with genuine medical issues but who isn’t really managing very well. A lot of this could be due to poor understanding of the conditions he has – for example – he doesn’t have COPD but is convinced he does, so every time he feels breathless, he thinks he is having an infective exacerbation and starts on the rescue pack. I’m not going to comment on the practice giving the rescue packs every month, suffice to say – you might well be forming the impression that some of his health beliefs are possibly being reinforced by the practice giving medicines without question or review. Bear this in mind as we look at the list of his medicines and think about the previous slide and the questions such as ‘which medicines are essential’ because we as healthcare professionals and he as the person taking them, might have different answers to that.</a:t>
            </a:r>
          </a:p>
        </p:txBody>
      </p:sp>
      <p:sp>
        <p:nvSpPr>
          <p:cNvPr id="4" name="Slide Number Placeholder 3"/>
          <p:cNvSpPr>
            <a:spLocks noGrp="1"/>
          </p:cNvSpPr>
          <p:nvPr>
            <p:ph type="sldNum" sz="quarter" idx="5"/>
          </p:nvPr>
        </p:nvSpPr>
        <p:spPr/>
        <p:txBody>
          <a:bodyPr/>
          <a:lstStyle/>
          <a:p>
            <a:fld id="{E095B8FD-FA57-44F8-832D-8F0E910DC104}" type="slidenum">
              <a:rPr lang="en-GB" smtClean="0"/>
              <a:t>14</a:t>
            </a:fld>
            <a:endParaRPr lang="en-GB"/>
          </a:p>
        </p:txBody>
      </p:sp>
    </p:spTree>
    <p:extLst>
      <p:ext uri="{BB962C8B-B14F-4D97-AF65-F5344CB8AC3E}">
        <p14:creationId xmlns:p14="http://schemas.microsoft.com/office/powerpoint/2010/main" val="3365204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000" y="650789"/>
            <a:ext cx="6355200" cy="1958067"/>
          </a:xfrm>
        </p:spPr>
        <p:txBody>
          <a:bodyPr anchor="b">
            <a:normAutofit/>
          </a:bodyPr>
          <a:lstStyle>
            <a:lvl1pPr algn="l">
              <a:defRPr sz="5067" b="1"/>
            </a:lvl1pPr>
          </a:lstStyle>
          <a:p>
            <a:r>
              <a:rPr lang="en-GB"/>
              <a:t>Click to edit Master title style</a:t>
            </a:r>
            <a:endParaRPr lang="en-US" dirty="0"/>
          </a:p>
        </p:txBody>
      </p:sp>
      <p:sp>
        <p:nvSpPr>
          <p:cNvPr id="3" name="Subtitle 2"/>
          <p:cNvSpPr>
            <a:spLocks noGrp="1"/>
          </p:cNvSpPr>
          <p:nvPr>
            <p:ph type="subTitle" idx="1"/>
          </p:nvPr>
        </p:nvSpPr>
        <p:spPr>
          <a:xfrm>
            <a:off x="960005" y="2712353"/>
            <a:ext cx="5580500" cy="1655763"/>
          </a:xfrm>
        </p:spPr>
        <p:txBody>
          <a:bodyPr>
            <a:normAutofit/>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a:t>Click to edit Master subtitle style</a:t>
            </a:r>
            <a:endParaRPr lang="en-US" dirty="0"/>
          </a:p>
        </p:txBody>
      </p:sp>
      <p:sp>
        <p:nvSpPr>
          <p:cNvPr id="4" name="Rectangle 3"/>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890" y="5384801"/>
            <a:ext cx="3986111" cy="1168031"/>
          </a:xfrm>
          <a:prstGeom prst="rect">
            <a:avLst/>
          </a:prstGeom>
        </p:spPr>
      </p:pic>
    </p:spTree>
    <p:extLst>
      <p:ext uri="{BB962C8B-B14F-4D97-AF65-F5344CB8AC3E}">
        <p14:creationId xmlns:p14="http://schemas.microsoft.com/office/powerpoint/2010/main" val="236555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0268" y="908050"/>
            <a:ext cx="11319933" cy="1296988"/>
          </a:xfrm>
        </p:spPr>
        <p:txBody>
          <a:bodyPr/>
          <a:lstStyle/>
          <a:p>
            <a:r>
              <a:rPr lang="en-US"/>
              <a:t>Click to edit Master title style</a:t>
            </a:r>
          </a:p>
        </p:txBody>
      </p:sp>
      <p:sp>
        <p:nvSpPr>
          <p:cNvPr id="3" name="Table Placeholder 2"/>
          <p:cNvSpPr>
            <a:spLocks noGrp="1"/>
          </p:cNvSpPr>
          <p:nvPr>
            <p:ph type="tbl" idx="1"/>
          </p:nvPr>
        </p:nvSpPr>
        <p:spPr>
          <a:xfrm>
            <a:off x="440268" y="2708278"/>
            <a:ext cx="11319933" cy="3457575"/>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06DFD2A6-1E51-4A39-BA5A-FD3EE8234009}" type="slidenum">
              <a:rPr lang="en-US"/>
              <a:pPr>
                <a:defRPr/>
              </a:pPr>
              <a:t>‹#›</a:t>
            </a:fld>
            <a:endParaRPr lang="en-US"/>
          </a:p>
        </p:txBody>
      </p:sp>
    </p:spTree>
    <p:extLst>
      <p:ext uri="{BB962C8B-B14F-4D97-AF65-F5344CB8AC3E}">
        <p14:creationId xmlns:p14="http://schemas.microsoft.com/office/powerpoint/2010/main" val="130563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C15E8CC-CBA3-476E-A737-F2451AD7FD05}" type="slidenum">
              <a:rPr lang="en-GB" smtClean="0"/>
              <a:pPr/>
              <a:t>‹#›</a:t>
            </a:fld>
            <a:endParaRPr lang="en-GB" dirty="0"/>
          </a:p>
        </p:txBody>
      </p:sp>
      <p:sp>
        <p:nvSpPr>
          <p:cNvPr id="5" name="Title 1"/>
          <p:cNvSpPr>
            <a:spLocks noGrp="1"/>
          </p:cNvSpPr>
          <p:nvPr>
            <p:ph type="ctrTitle"/>
          </p:nvPr>
        </p:nvSpPr>
        <p:spPr>
          <a:xfrm>
            <a:off x="435067" y="2641600"/>
            <a:ext cx="11401333" cy="1262656"/>
          </a:xfrm>
        </p:spPr>
        <p:txBody>
          <a:bodyPr anchor="b">
            <a:normAutofit/>
          </a:bodyPr>
          <a:lstStyle>
            <a:lvl1pPr algn="l">
              <a:defRPr sz="4267" b="1"/>
            </a:lvl1pPr>
          </a:lstStyle>
          <a:p>
            <a:r>
              <a:rPr lang="en-GB"/>
              <a:t>Click to edit Master title style</a:t>
            </a:r>
            <a:endParaRPr lang="en-US" dirty="0"/>
          </a:p>
        </p:txBody>
      </p:sp>
      <p:sp>
        <p:nvSpPr>
          <p:cNvPr id="7" name="Rectangle 6"/>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ubtitle 2"/>
          <p:cNvSpPr>
            <a:spLocks noGrp="1"/>
          </p:cNvSpPr>
          <p:nvPr>
            <p:ph type="subTitle" idx="1"/>
          </p:nvPr>
        </p:nvSpPr>
        <p:spPr>
          <a:xfrm>
            <a:off x="468933" y="4007753"/>
            <a:ext cx="8827467" cy="1655763"/>
          </a:xfrm>
        </p:spPr>
        <p:txBody>
          <a:bodyPr>
            <a:normAutofit/>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a:t>Click to edit Master subtitle style</a:t>
            </a:r>
            <a:endParaRPr lang="en-US" dirty="0"/>
          </a:p>
        </p:txBody>
      </p:sp>
      <p:pic>
        <p:nvPicPr>
          <p:cNvPr id="8" name="Picture 7"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3067" y="5761291"/>
            <a:ext cx="3048000" cy="893140"/>
          </a:xfrm>
          <a:prstGeom prst="rect">
            <a:avLst/>
          </a:prstGeom>
        </p:spPr>
      </p:pic>
    </p:spTree>
    <p:extLst>
      <p:ext uri="{BB962C8B-B14F-4D97-AF65-F5344CB8AC3E}">
        <p14:creationId xmlns:p14="http://schemas.microsoft.com/office/powerpoint/2010/main" val="188047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5" y="1600202"/>
            <a:ext cx="6337300" cy="2790825"/>
          </a:xfrm>
          <a:prstGeom prst="rect">
            <a:avLst/>
          </a:prstGeom>
          <a:solidFill>
            <a:schemeClr val="bg1"/>
          </a:solidFill>
          <a:ln w="3175">
            <a:solidFill>
              <a:schemeClr val="bg1">
                <a:lumMod val="95000"/>
              </a:schemeClr>
            </a:solidFill>
          </a:ln>
          <a:effectLst>
            <a:outerShdw blurRad="50800" dist="38100" dir="2700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ctrTitle"/>
          </p:nvPr>
        </p:nvSpPr>
        <p:spPr>
          <a:xfrm>
            <a:off x="960005" y="2388503"/>
            <a:ext cx="5021700" cy="1031064"/>
          </a:xfrm>
        </p:spPr>
        <p:txBody>
          <a:bodyPr anchor="ctr" anchorCtr="0">
            <a:normAutofit/>
          </a:bodyPr>
          <a:lstStyle>
            <a:lvl1pPr algn="l">
              <a:defRPr sz="3733" b="1"/>
            </a:lvl1pPr>
          </a:lstStyle>
          <a:p>
            <a:r>
              <a:rPr lang="en-GB"/>
              <a:t>Click to edit Master title style</a:t>
            </a:r>
            <a:endParaRPr lang="en-US" dirty="0"/>
          </a:p>
        </p:txBody>
      </p:sp>
      <p:sp>
        <p:nvSpPr>
          <p:cNvPr id="3" name="Subtitle 2"/>
          <p:cNvSpPr>
            <a:spLocks noGrp="1"/>
          </p:cNvSpPr>
          <p:nvPr>
            <p:ph type="subTitle" idx="1"/>
          </p:nvPr>
        </p:nvSpPr>
        <p:spPr>
          <a:xfrm>
            <a:off x="960005" y="3491848"/>
            <a:ext cx="5021700" cy="696973"/>
          </a:xfrm>
        </p:spPr>
        <p:txBody>
          <a:bodyPr>
            <a:normAutofit/>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a:t>Click to edit Master subtitle style</a:t>
            </a:r>
            <a:endParaRPr lang="en-US" dirty="0"/>
          </a:p>
        </p:txBody>
      </p:sp>
      <p:sp>
        <p:nvSpPr>
          <p:cNvPr id="10" name="Text Placeholder 9"/>
          <p:cNvSpPr>
            <a:spLocks noGrp="1"/>
          </p:cNvSpPr>
          <p:nvPr>
            <p:ph type="body" sz="quarter" idx="12" hasCustomPrompt="1"/>
          </p:nvPr>
        </p:nvSpPr>
        <p:spPr>
          <a:xfrm>
            <a:off x="960005" y="1842436"/>
            <a:ext cx="4178300" cy="253064"/>
          </a:xfrm>
        </p:spPr>
        <p:txBody>
          <a:bodyPr>
            <a:normAutofit/>
          </a:bodyPr>
          <a:lstStyle>
            <a:lvl1pPr marL="0" indent="0">
              <a:buNone/>
              <a:defRPr sz="1867" b="1" cap="all" baseline="0"/>
            </a:lvl1pPr>
            <a:lvl2pPr marL="609585" indent="0">
              <a:buNone/>
              <a:defRPr/>
            </a:lvl2pPr>
            <a:lvl3pPr marL="1219170" indent="0">
              <a:buNone/>
              <a:defRPr/>
            </a:lvl3pPr>
            <a:lvl4pPr marL="1828754" indent="0">
              <a:buNone/>
              <a:defRPr/>
            </a:lvl4pPr>
          </a:lstStyle>
          <a:p>
            <a:pPr lvl="0"/>
            <a:r>
              <a:rPr lang="en-US" dirty="0"/>
              <a:t>Section 1</a:t>
            </a:r>
          </a:p>
        </p:txBody>
      </p:sp>
      <p:cxnSp>
        <p:nvCxnSpPr>
          <p:cNvPr id="14" name="Straight Connector 13"/>
          <p:cNvCxnSpPr/>
          <p:nvPr userDrawn="1"/>
        </p:nvCxnSpPr>
        <p:spPr>
          <a:xfrm>
            <a:off x="1079500" y="2190749"/>
            <a:ext cx="49022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3067" y="5761291"/>
            <a:ext cx="3048000" cy="893140"/>
          </a:xfrm>
          <a:prstGeom prst="rect">
            <a:avLst/>
          </a:prstGeom>
        </p:spPr>
      </p:pic>
    </p:spTree>
    <p:extLst>
      <p:ext uri="{BB962C8B-B14F-4D97-AF65-F5344CB8AC3E}">
        <p14:creationId xmlns:p14="http://schemas.microsoft.com/office/powerpoint/2010/main" val="135578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0000" y="1019175"/>
            <a:ext cx="10252800" cy="942976"/>
          </a:xfrm>
        </p:spPr>
        <p:txBody>
          <a:bodyPr anchor="b" anchorCtr="0">
            <a:normAutofit/>
          </a:bodyPr>
          <a:lstStyle>
            <a:lvl1pPr>
              <a:defRPr sz="3733"/>
            </a:lvl1pPr>
          </a:lstStyle>
          <a:p>
            <a:r>
              <a:rPr lang="en-GB"/>
              <a:t>Click to edit Master title style</a:t>
            </a:r>
            <a:endParaRPr lang="en-US" dirty="0"/>
          </a:p>
        </p:txBody>
      </p:sp>
      <p:sp>
        <p:nvSpPr>
          <p:cNvPr id="3" name="Content Placeholder 2"/>
          <p:cNvSpPr>
            <a:spLocks noGrp="1"/>
          </p:cNvSpPr>
          <p:nvPr>
            <p:ph idx="1"/>
          </p:nvPr>
        </p:nvSpPr>
        <p:spPr>
          <a:xfrm>
            <a:off x="960000" y="2209801"/>
            <a:ext cx="10252800" cy="3657600"/>
          </a:xfrm>
        </p:spPr>
        <p:txBody>
          <a:bodyPr/>
          <a:lstStyle>
            <a:lvl1pPr marL="304792" indent="-304792">
              <a:lnSpc>
                <a:spcPct val="100000"/>
              </a:lnSpc>
              <a:spcAft>
                <a:spcPts val="800"/>
              </a:spcAft>
              <a:buFont typeface="Verdana" panose="020B0604030504040204" pitchFamily="34" charset="0"/>
              <a:buChar char="–"/>
              <a:defRPr sz="3467">
                <a:solidFill>
                  <a:schemeClr val="tx2"/>
                </a:solidFill>
              </a:defRPr>
            </a:lvl1pPr>
            <a:lvl2pPr marL="623984">
              <a:defRPr sz="2933">
                <a:solidFill>
                  <a:schemeClr val="tx2"/>
                </a:solidFill>
              </a:defRPr>
            </a:lvl2pPr>
            <a:lvl3pPr marL="1295968">
              <a:defRPr sz="2133">
                <a:solidFill>
                  <a:schemeClr val="tx2"/>
                </a:solidFill>
              </a:defRPr>
            </a:lvl3pPr>
            <a:lvl4pPr marL="1871953">
              <a:defRPr sz="2133" i="1">
                <a:solidFill>
                  <a:schemeClr val="tx2"/>
                </a:solidFill>
              </a:defRPr>
            </a:lvl4pPr>
            <a:lvl5pPr marL="2303942">
              <a:defRPr sz="1867">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8" name="Picture 7"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89295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59998" y="885827"/>
            <a:ext cx="10431901" cy="847725"/>
          </a:xfrm>
        </p:spPr>
        <p:txBody>
          <a:bodyPr anchor="b" anchorCtr="0">
            <a:normAutofit/>
          </a:bodyPr>
          <a:lstStyle>
            <a:lvl1pPr>
              <a:defRPr sz="3733"/>
            </a:lvl1pPr>
          </a:lstStyle>
          <a:p>
            <a:r>
              <a:rPr lang="en-GB"/>
              <a:t>Click to edit Master title style</a:t>
            </a:r>
            <a:endParaRPr lang="en-US" dirty="0"/>
          </a:p>
        </p:txBody>
      </p:sp>
      <p:sp>
        <p:nvSpPr>
          <p:cNvPr id="3" name="Content Placeholder 2"/>
          <p:cNvSpPr>
            <a:spLocks noGrp="1"/>
          </p:cNvSpPr>
          <p:nvPr>
            <p:ph idx="1"/>
          </p:nvPr>
        </p:nvSpPr>
        <p:spPr>
          <a:xfrm>
            <a:off x="959999" y="1885952"/>
            <a:ext cx="10431901" cy="4019551"/>
          </a:xfrm>
        </p:spPr>
        <p:txBody>
          <a:bodyPr/>
          <a:lstStyle>
            <a:lvl1pPr marL="0" indent="0">
              <a:lnSpc>
                <a:spcPct val="100000"/>
              </a:lnSpc>
              <a:spcAft>
                <a:spcPts val="1600"/>
              </a:spcAft>
              <a:buFont typeface="Verdana" panose="020B0604030504040204" pitchFamily="34" charset="0"/>
              <a:buNone/>
              <a:defRPr sz="1867">
                <a:solidFill>
                  <a:schemeClr val="tx2"/>
                </a:solidFill>
              </a:defRPr>
            </a:lvl1pPr>
            <a:lvl2pPr marL="479988" indent="0">
              <a:buNone/>
              <a:defRPr sz="2667" b="0" i="1">
                <a:solidFill>
                  <a:schemeClr val="tx1"/>
                </a:solidFill>
              </a:defRPr>
            </a:lvl2pPr>
            <a:lvl3pPr marL="991175" indent="0">
              <a:buNone/>
              <a:defRPr sz="2133">
                <a:solidFill>
                  <a:schemeClr val="tx2"/>
                </a:solidFill>
              </a:defRPr>
            </a:lvl3pPr>
            <a:lvl4pPr marL="1567161" indent="0">
              <a:buNone/>
              <a:defRPr sz="2133" i="1">
                <a:solidFill>
                  <a:schemeClr val="tx2"/>
                </a:solidFill>
              </a:defRPr>
            </a:lvl4pPr>
            <a:lvl5pPr marL="1999150" indent="0">
              <a:buNone/>
              <a:defRPr sz="1867">
                <a:solidFill>
                  <a:schemeClr val="tx1"/>
                </a:solidFill>
              </a:defRPr>
            </a:lvl5pPr>
          </a:lstStyle>
          <a:p>
            <a:pPr lvl="0"/>
            <a:r>
              <a:rPr lang="en-GB"/>
              <a:t>Click to edit Master text styles</a:t>
            </a:r>
          </a:p>
          <a:p>
            <a:pPr lvl="1"/>
            <a:r>
              <a:rPr lang="en-GB"/>
              <a:t>Second level</a:t>
            </a:r>
          </a:p>
        </p:txBody>
      </p:sp>
      <p:pic>
        <p:nvPicPr>
          <p:cNvPr id="7" name="Picture 6"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32599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0003" y="1019176"/>
            <a:ext cx="3777100" cy="1190627"/>
          </a:xfrm>
        </p:spPr>
        <p:txBody>
          <a:bodyPr anchor="b" anchorCtr="0">
            <a:noAutofit/>
          </a:bodyPr>
          <a:lstStyle>
            <a:lvl1pPr>
              <a:defRPr sz="3733"/>
            </a:lvl1pPr>
          </a:lstStyle>
          <a:p>
            <a:r>
              <a:rPr lang="en-GB"/>
              <a:t>Click to edit Master title style</a:t>
            </a:r>
            <a:endParaRPr lang="en-US" dirty="0"/>
          </a:p>
        </p:txBody>
      </p:sp>
      <p:sp>
        <p:nvSpPr>
          <p:cNvPr id="3" name="Content Placeholder 2"/>
          <p:cNvSpPr>
            <a:spLocks noGrp="1"/>
          </p:cNvSpPr>
          <p:nvPr>
            <p:ph idx="1"/>
          </p:nvPr>
        </p:nvSpPr>
        <p:spPr>
          <a:xfrm>
            <a:off x="960003" y="2409827"/>
            <a:ext cx="3777100" cy="3495676"/>
          </a:xfrm>
        </p:spPr>
        <p:txBody>
          <a:bodyPr/>
          <a:lstStyle>
            <a:lvl1pPr marL="0" indent="0">
              <a:lnSpc>
                <a:spcPct val="100000"/>
              </a:lnSpc>
              <a:spcAft>
                <a:spcPts val="1600"/>
              </a:spcAft>
              <a:buFont typeface="Verdana" panose="020B0604030504040204" pitchFamily="34" charset="0"/>
              <a:buNone/>
              <a:defRPr sz="2133">
                <a:solidFill>
                  <a:schemeClr val="tx2"/>
                </a:solidFill>
              </a:defRPr>
            </a:lvl1pPr>
            <a:lvl2pPr marL="575986" indent="0">
              <a:buNone/>
              <a:defRPr sz="3200" b="0" i="1">
                <a:solidFill>
                  <a:schemeClr val="tx1"/>
                </a:solidFill>
              </a:defRPr>
            </a:lvl2pPr>
            <a:lvl3pPr marL="991175" indent="0">
              <a:buNone/>
              <a:defRPr sz="2133">
                <a:solidFill>
                  <a:schemeClr val="tx2"/>
                </a:solidFill>
              </a:defRPr>
            </a:lvl3pPr>
            <a:lvl4pPr marL="1567161" indent="0">
              <a:buNone/>
              <a:defRPr sz="2133" i="1">
                <a:solidFill>
                  <a:schemeClr val="tx2"/>
                </a:solidFill>
              </a:defRPr>
            </a:lvl4pPr>
            <a:lvl5pPr marL="1999150" indent="0">
              <a:buNone/>
              <a:defRPr sz="1867">
                <a:solidFill>
                  <a:schemeClr val="tx1"/>
                </a:solidFill>
              </a:defRPr>
            </a:lvl5pPr>
          </a:lstStyle>
          <a:p>
            <a:pPr lvl="0"/>
            <a:r>
              <a:rPr lang="en-GB"/>
              <a:t>Click to edit Master text styles</a:t>
            </a:r>
          </a:p>
        </p:txBody>
      </p:sp>
      <p:sp>
        <p:nvSpPr>
          <p:cNvPr id="6" name="Picture Placeholder 6"/>
          <p:cNvSpPr>
            <a:spLocks noGrp="1"/>
          </p:cNvSpPr>
          <p:nvPr>
            <p:ph type="pic" sz="quarter" idx="13"/>
          </p:nvPr>
        </p:nvSpPr>
        <p:spPr>
          <a:xfrm>
            <a:off x="5074800" y="1019178"/>
            <a:ext cx="7117200" cy="4295775"/>
          </a:xfrm>
        </p:spPr>
        <p:txBody>
          <a:bodyPr/>
          <a:lstStyle/>
          <a:p>
            <a:r>
              <a:rPr lang="en-GB"/>
              <a:t>Drag picture to placeholder or click icon to add</a:t>
            </a:r>
          </a:p>
        </p:txBody>
      </p:sp>
      <p:sp>
        <p:nvSpPr>
          <p:cNvPr id="7" name="Text Placeholder 8"/>
          <p:cNvSpPr>
            <a:spLocks noGrp="1"/>
          </p:cNvSpPr>
          <p:nvPr>
            <p:ph type="body" sz="quarter" idx="14"/>
          </p:nvPr>
        </p:nvSpPr>
        <p:spPr>
          <a:xfrm>
            <a:off x="5074800" y="5410201"/>
            <a:ext cx="3866000" cy="476251"/>
          </a:xfrm>
        </p:spPr>
        <p:txBody>
          <a:bodyPr lIns="0">
            <a:normAutofit/>
          </a:bodyPr>
          <a:lstStyle>
            <a:lvl1pPr marL="0" indent="0">
              <a:lnSpc>
                <a:spcPct val="100000"/>
              </a:lnSpc>
              <a:buNone/>
              <a:defRPr sz="1200" cap="all" baseline="0"/>
            </a:lvl1pPr>
          </a:lstStyle>
          <a:p>
            <a:pPr lvl="0"/>
            <a:r>
              <a:rPr lang="en-GB"/>
              <a:t>Click to edit Master text styles</a:t>
            </a:r>
          </a:p>
        </p:txBody>
      </p:sp>
      <p:pic>
        <p:nvPicPr>
          <p:cNvPr id="9" name="Picture 8"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260237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Picture Placeholder 6"/>
          <p:cNvSpPr>
            <a:spLocks noGrp="1"/>
          </p:cNvSpPr>
          <p:nvPr>
            <p:ph type="pic" sz="quarter" idx="13"/>
          </p:nvPr>
        </p:nvSpPr>
        <p:spPr>
          <a:xfrm>
            <a:off x="0" y="1023941"/>
            <a:ext cx="7117200" cy="4295775"/>
          </a:xfrm>
        </p:spPr>
        <p:txBody>
          <a:bodyPr/>
          <a:lstStyle/>
          <a:p>
            <a:r>
              <a:rPr lang="en-GB"/>
              <a:t>Drag picture to placeholder or click icon to add</a:t>
            </a:r>
          </a:p>
        </p:txBody>
      </p:sp>
      <p:sp>
        <p:nvSpPr>
          <p:cNvPr id="3" name="Title 1"/>
          <p:cNvSpPr>
            <a:spLocks noGrp="1"/>
          </p:cNvSpPr>
          <p:nvPr>
            <p:ph type="title"/>
          </p:nvPr>
        </p:nvSpPr>
        <p:spPr>
          <a:xfrm>
            <a:off x="7411603" y="1023937"/>
            <a:ext cx="3777100" cy="1190627"/>
          </a:xfrm>
        </p:spPr>
        <p:txBody>
          <a:bodyPr anchor="b" anchorCtr="0">
            <a:normAutofit/>
          </a:bodyPr>
          <a:lstStyle>
            <a:lvl1pPr>
              <a:defRPr sz="3467"/>
            </a:lvl1pPr>
          </a:lstStyle>
          <a:p>
            <a:r>
              <a:rPr lang="en-GB"/>
              <a:t>Click to edit Master title style</a:t>
            </a:r>
            <a:endParaRPr lang="en-US" dirty="0"/>
          </a:p>
        </p:txBody>
      </p:sp>
      <p:sp>
        <p:nvSpPr>
          <p:cNvPr id="4" name="Content Placeholder 2"/>
          <p:cNvSpPr>
            <a:spLocks noGrp="1"/>
          </p:cNvSpPr>
          <p:nvPr>
            <p:ph idx="1"/>
          </p:nvPr>
        </p:nvSpPr>
        <p:spPr>
          <a:xfrm>
            <a:off x="7411603" y="2414588"/>
            <a:ext cx="3777100" cy="2905125"/>
          </a:xfrm>
        </p:spPr>
        <p:txBody>
          <a:bodyPr/>
          <a:lstStyle>
            <a:lvl1pPr marL="0" indent="0">
              <a:lnSpc>
                <a:spcPct val="100000"/>
              </a:lnSpc>
              <a:spcAft>
                <a:spcPts val="1600"/>
              </a:spcAft>
              <a:buFont typeface="Verdana" panose="020B0604030504040204" pitchFamily="34" charset="0"/>
              <a:buNone/>
              <a:defRPr sz="2133">
                <a:solidFill>
                  <a:schemeClr val="tx2"/>
                </a:solidFill>
              </a:defRPr>
            </a:lvl1pPr>
            <a:lvl2pPr marL="575986" indent="0">
              <a:buNone/>
              <a:defRPr sz="3200" b="0" i="1">
                <a:solidFill>
                  <a:schemeClr val="tx1"/>
                </a:solidFill>
              </a:defRPr>
            </a:lvl2pPr>
            <a:lvl3pPr marL="991175" indent="0">
              <a:buNone/>
              <a:defRPr sz="2133">
                <a:solidFill>
                  <a:schemeClr val="tx2"/>
                </a:solidFill>
              </a:defRPr>
            </a:lvl3pPr>
            <a:lvl4pPr marL="1567161" indent="0">
              <a:buNone/>
              <a:defRPr sz="2133" i="1">
                <a:solidFill>
                  <a:schemeClr val="tx2"/>
                </a:solidFill>
              </a:defRPr>
            </a:lvl4pPr>
            <a:lvl5pPr marL="1999150" indent="0">
              <a:buNone/>
              <a:defRPr sz="1867">
                <a:solidFill>
                  <a:schemeClr val="tx1"/>
                </a:solidFill>
              </a:defRPr>
            </a:lvl5pPr>
          </a:lstStyle>
          <a:p>
            <a:pPr lvl="0"/>
            <a:r>
              <a:rPr lang="en-GB"/>
              <a:t>Click to edit Master text styles</a:t>
            </a:r>
          </a:p>
        </p:txBody>
      </p:sp>
      <p:sp>
        <p:nvSpPr>
          <p:cNvPr id="5" name="Footer Placeholder 4"/>
          <p:cNvSpPr>
            <a:spLocks noGrp="1"/>
          </p:cNvSpPr>
          <p:nvPr>
            <p:ph type="ftr" sz="quarter" idx="11"/>
          </p:nvPr>
        </p:nvSpPr>
        <p:spPr>
          <a:xfrm>
            <a:off x="960000" y="165103"/>
            <a:ext cx="4800000" cy="365125"/>
          </a:xfrm>
          <a:prstGeom prst="rect">
            <a:avLst/>
          </a:prstGeom>
        </p:spPr>
        <p:txBody>
          <a:bodyPr/>
          <a:lstStyle>
            <a:lvl1pPr>
              <a:defRPr sz="1200"/>
            </a:lvl1pPr>
          </a:lstStyle>
          <a:p>
            <a:endParaRPr lang="en-GB" dirty="0"/>
          </a:p>
        </p:txBody>
      </p:sp>
      <p:sp>
        <p:nvSpPr>
          <p:cNvPr id="6" name="Slide Number Placeholder 5"/>
          <p:cNvSpPr>
            <a:spLocks noGrp="1"/>
          </p:cNvSpPr>
          <p:nvPr>
            <p:ph type="sldNum" sz="quarter" idx="12"/>
          </p:nvPr>
        </p:nvSpPr>
        <p:spPr>
          <a:xfrm>
            <a:off x="838200" y="6165852"/>
            <a:ext cx="2743200" cy="365125"/>
          </a:xfrm>
        </p:spPr>
        <p:txBody>
          <a:bodyPr/>
          <a:lstStyle/>
          <a:p>
            <a:fld id="{3C15E8CC-CBA3-476E-A737-F2451AD7FD05}" type="slidenum">
              <a:rPr lang="en-GB" smtClean="0"/>
              <a:t>‹#›</a:t>
            </a:fld>
            <a:endParaRPr lang="en-GB"/>
          </a:p>
        </p:txBody>
      </p:sp>
      <p:sp>
        <p:nvSpPr>
          <p:cNvPr id="7" name="Text Placeholder 8"/>
          <p:cNvSpPr>
            <a:spLocks noGrp="1"/>
          </p:cNvSpPr>
          <p:nvPr>
            <p:ph type="body" sz="quarter" idx="14"/>
          </p:nvPr>
        </p:nvSpPr>
        <p:spPr>
          <a:xfrm>
            <a:off x="838200" y="5410201"/>
            <a:ext cx="3866000" cy="476251"/>
          </a:xfrm>
        </p:spPr>
        <p:txBody>
          <a:bodyPr lIns="90000">
            <a:normAutofit/>
          </a:bodyPr>
          <a:lstStyle>
            <a:lvl1pPr marL="0" indent="0">
              <a:lnSpc>
                <a:spcPct val="100000"/>
              </a:lnSpc>
              <a:buNone/>
              <a:defRPr sz="1200" cap="all" baseline="0"/>
            </a:lvl1pPr>
          </a:lstStyle>
          <a:p>
            <a:pPr lvl="0"/>
            <a:r>
              <a:rPr lang="en-GB"/>
              <a:t>Click to edit Master text styles</a:t>
            </a:r>
          </a:p>
        </p:txBody>
      </p:sp>
      <p:pic>
        <p:nvPicPr>
          <p:cNvPr id="9" name="Picture 8"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425634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Picture Placeholder 6"/>
          <p:cNvSpPr>
            <a:spLocks noGrp="1"/>
          </p:cNvSpPr>
          <p:nvPr>
            <p:ph type="pic" sz="quarter" idx="13"/>
          </p:nvPr>
        </p:nvSpPr>
        <p:spPr>
          <a:xfrm>
            <a:off x="0" y="-4761"/>
            <a:ext cx="12192000" cy="3814761"/>
          </a:xfrm>
        </p:spPr>
        <p:txBody>
          <a:bodyPr/>
          <a:lstStyle/>
          <a:p>
            <a:r>
              <a:rPr lang="en-GB"/>
              <a:t>Drag picture to placeholder or click icon to add</a:t>
            </a:r>
            <a:endParaRPr lang="en-GB" dirty="0"/>
          </a:p>
        </p:txBody>
      </p:sp>
      <p:sp>
        <p:nvSpPr>
          <p:cNvPr id="3" name="Title 1"/>
          <p:cNvSpPr>
            <a:spLocks noGrp="1"/>
          </p:cNvSpPr>
          <p:nvPr>
            <p:ph type="title"/>
          </p:nvPr>
        </p:nvSpPr>
        <p:spPr>
          <a:xfrm>
            <a:off x="838200" y="4171950"/>
            <a:ext cx="9931400" cy="561977"/>
          </a:xfrm>
        </p:spPr>
        <p:txBody>
          <a:bodyPr anchor="b" anchorCtr="0">
            <a:normAutofit/>
          </a:bodyPr>
          <a:lstStyle>
            <a:lvl1pPr>
              <a:defRPr sz="3733"/>
            </a:lvl1pPr>
          </a:lstStyle>
          <a:p>
            <a:r>
              <a:rPr lang="en-GB"/>
              <a:t>Click to edit Master title style</a:t>
            </a:r>
            <a:endParaRPr lang="en-US" dirty="0"/>
          </a:p>
        </p:txBody>
      </p:sp>
      <p:sp>
        <p:nvSpPr>
          <p:cNvPr id="4" name="Content Placeholder 2"/>
          <p:cNvSpPr>
            <a:spLocks noGrp="1"/>
          </p:cNvSpPr>
          <p:nvPr>
            <p:ph idx="1"/>
          </p:nvPr>
        </p:nvSpPr>
        <p:spPr>
          <a:xfrm>
            <a:off x="838200" y="4897439"/>
            <a:ext cx="9931400" cy="950912"/>
          </a:xfrm>
        </p:spPr>
        <p:txBody>
          <a:bodyPr/>
          <a:lstStyle>
            <a:lvl1pPr marL="0" indent="0">
              <a:lnSpc>
                <a:spcPct val="100000"/>
              </a:lnSpc>
              <a:spcAft>
                <a:spcPts val="1600"/>
              </a:spcAft>
              <a:buFont typeface="Verdana" panose="020B0604030504040204" pitchFamily="34" charset="0"/>
              <a:buNone/>
              <a:defRPr sz="2133">
                <a:solidFill>
                  <a:schemeClr val="tx2"/>
                </a:solidFill>
              </a:defRPr>
            </a:lvl1pPr>
            <a:lvl2pPr marL="575986" indent="0">
              <a:buNone/>
              <a:defRPr sz="3200" b="0" i="1">
                <a:solidFill>
                  <a:schemeClr val="tx1"/>
                </a:solidFill>
              </a:defRPr>
            </a:lvl2pPr>
            <a:lvl3pPr marL="991175" indent="0">
              <a:buNone/>
              <a:defRPr sz="2133">
                <a:solidFill>
                  <a:schemeClr val="tx2"/>
                </a:solidFill>
              </a:defRPr>
            </a:lvl3pPr>
            <a:lvl4pPr marL="1567161" indent="0">
              <a:buNone/>
              <a:defRPr sz="2133" i="1">
                <a:solidFill>
                  <a:schemeClr val="tx2"/>
                </a:solidFill>
              </a:defRPr>
            </a:lvl4pPr>
            <a:lvl5pPr marL="1999150" indent="0">
              <a:buNone/>
              <a:defRPr sz="1867">
                <a:solidFill>
                  <a:schemeClr val="tx1"/>
                </a:solidFill>
              </a:defRPr>
            </a:lvl5pPr>
          </a:lstStyle>
          <a:p>
            <a:pPr lvl="0"/>
            <a:r>
              <a:rPr lang="en-GB"/>
              <a:t>Click to edit Master text styles</a:t>
            </a:r>
          </a:p>
        </p:txBody>
      </p:sp>
      <p:sp>
        <p:nvSpPr>
          <p:cNvPr id="5" name="Slide Number Placeholder 5"/>
          <p:cNvSpPr>
            <a:spLocks noGrp="1"/>
          </p:cNvSpPr>
          <p:nvPr>
            <p:ph type="sldNum" sz="quarter" idx="12"/>
          </p:nvPr>
        </p:nvSpPr>
        <p:spPr>
          <a:xfrm>
            <a:off x="838200" y="6165852"/>
            <a:ext cx="2743200" cy="365125"/>
          </a:xfrm>
        </p:spPr>
        <p:txBody>
          <a:bodyPr/>
          <a:lstStyle/>
          <a:p>
            <a:fld id="{3C15E8CC-CBA3-476E-A737-F2451AD7FD05}" type="slidenum">
              <a:rPr lang="en-GB" smtClean="0"/>
              <a:t>‹#›</a:t>
            </a:fld>
            <a:endParaRPr lang="en-GB"/>
          </a:p>
        </p:txBody>
      </p:sp>
      <p:pic>
        <p:nvPicPr>
          <p:cNvPr id="7" name="Picture 6"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2846037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F7B272-7829-4631-94EE-C9301C0BBA31}"/>
              </a:ext>
            </a:extLst>
          </p:cNvPr>
          <p:cNvSpPr>
            <a:spLocks noGrp="1"/>
          </p:cNvSpPr>
          <p:nvPr>
            <p:ph type="dt" sz="half" idx="10"/>
          </p:nvPr>
        </p:nvSpPr>
        <p:spPr/>
        <p:txBody>
          <a:bodyPr/>
          <a:lstStyle/>
          <a:p>
            <a:fld id="{D6D4318C-40C8-428A-8935-FD1AF5D8B96E}" type="datetimeFigureOut">
              <a:rPr lang="en-GB" smtClean="0"/>
              <a:t>09/02/2022</a:t>
            </a:fld>
            <a:endParaRPr lang="en-GB"/>
          </a:p>
        </p:txBody>
      </p:sp>
      <p:sp>
        <p:nvSpPr>
          <p:cNvPr id="3" name="Footer Placeholder 2">
            <a:extLst>
              <a:ext uri="{FF2B5EF4-FFF2-40B4-BE49-F238E27FC236}">
                <a16:creationId xmlns:a16="http://schemas.microsoft.com/office/drawing/2014/main" id="{3EBC3EBF-B841-4243-89CC-9A3072EC5A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7D25E6-39C3-45EC-B41A-610EE0A43366}"/>
              </a:ext>
            </a:extLst>
          </p:cNvPr>
          <p:cNvSpPr>
            <a:spLocks noGrp="1"/>
          </p:cNvSpPr>
          <p:nvPr>
            <p:ph type="sldNum" sz="quarter" idx="12"/>
          </p:nvPr>
        </p:nvSpPr>
        <p:spPr/>
        <p:txBody>
          <a:bodyPr/>
          <a:lstStyle/>
          <a:p>
            <a:fld id="{8F9BECED-1EB7-4485-8F29-CA34098F88BF}" type="slidenum">
              <a:rPr lang="en-GB" smtClean="0"/>
              <a:t>‹#›</a:t>
            </a:fld>
            <a:endParaRPr lang="en-GB"/>
          </a:p>
        </p:txBody>
      </p:sp>
    </p:spTree>
    <p:extLst>
      <p:ext uri="{BB962C8B-B14F-4D97-AF65-F5344CB8AC3E}">
        <p14:creationId xmlns:p14="http://schemas.microsoft.com/office/powerpoint/2010/main" val="13610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049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2809875"/>
            <a:ext cx="10515600" cy="33670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165852"/>
            <a:ext cx="2743200" cy="365125"/>
          </a:xfrm>
          <a:prstGeom prst="rect">
            <a:avLst/>
          </a:prstGeom>
        </p:spPr>
        <p:txBody>
          <a:bodyPr vert="horz" lIns="91440" tIns="45720" rIns="91440" bIns="45720" rtlCol="0" anchor="ctr"/>
          <a:lstStyle>
            <a:lvl1pPr algn="l">
              <a:defRPr sz="1333" b="1">
                <a:solidFill>
                  <a:schemeClr val="tx1">
                    <a:tint val="75000"/>
                  </a:schemeClr>
                </a:solidFill>
              </a:defRPr>
            </a:lvl1pPr>
          </a:lstStyle>
          <a:p>
            <a:fld id="{3C15E8CC-CBA3-476E-A737-F2451AD7FD05}" type="slidenum">
              <a:rPr lang="en-GB" smtClean="0"/>
              <a:pPr/>
              <a:t>‹#›</a:t>
            </a:fld>
            <a:endParaRPr lang="en-GB" dirty="0"/>
          </a:p>
        </p:txBody>
      </p:sp>
    </p:spTree>
    <p:extLst>
      <p:ext uri="{BB962C8B-B14F-4D97-AF65-F5344CB8AC3E}">
        <p14:creationId xmlns:p14="http://schemas.microsoft.com/office/powerpoint/2010/main" val="2200184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Lst>
  <p:hf hdr="0" ftr="0" dt="0"/>
  <p:txStyles>
    <p:titleStyle>
      <a:lvl1pPr algn="l" defTabSz="1219170" rtl="0" eaLnBrk="1" latinLnBrk="0" hangingPunct="1">
        <a:lnSpc>
          <a:spcPct val="90000"/>
        </a:lnSpc>
        <a:spcBef>
          <a:spcPct val="0"/>
        </a:spcBef>
        <a:buNone/>
        <a:defRPr sz="5333" b="1"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tandfonline.com/doi/epub/10.1080/15360288.2020.1765066?needAccess=tru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135466"/>
            <a:ext cx="6427305" cy="3293534"/>
          </a:xfrm>
        </p:spPr>
        <p:txBody>
          <a:bodyPr>
            <a:normAutofit fontScale="90000"/>
          </a:bodyPr>
          <a:lstStyle/>
          <a:p>
            <a:br>
              <a:rPr lang="en-GB" sz="5333" dirty="0"/>
            </a:br>
            <a:r>
              <a:rPr lang="en-GB" sz="5333" dirty="0"/>
              <a:t>Practice Plus Webinar</a:t>
            </a:r>
            <a:br>
              <a:rPr lang="en-GB" sz="5333" dirty="0"/>
            </a:br>
            <a:br>
              <a:rPr lang="en-GB" sz="5333" dirty="0"/>
            </a:br>
            <a:r>
              <a:rPr lang="en-GB" sz="5333" dirty="0"/>
              <a:t>9</a:t>
            </a:r>
            <a:r>
              <a:rPr lang="en-GB" sz="5333" baseline="30000" dirty="0"/>
              <a:t>th</a:t>
            </a:r>
            <a:r>
              <a:rPr lang="en-GB" sz="5333" dirty="0"/>
              <a:t> February </a:t>
            </a:r>
            <a:br>
              <a:rPr lang="en-GB" sz="5333" dirty="0"/>
            </a:br>
            <a:r>
              <a:rPr lang="en-GB" sz="5333" dirty="0"/>
              <a:t>2022</a:t>
            </a:r>
            <a:r>
              <a:rPr lang="en-GB" sz="5300" dirty="0"/>
              <a:t> </a:t>
            </a:r>
          </a:p>
        </p:txBody>
      </p:sp>
      <p:sp>
        <p:nvSpPr>
          <p:cNvPr id="3" name="Subtitle 2"/>
          <p:cNvSpPr>
            <a:spLocks noGrp="1"/>
          </p:cNvSpPr>
          <p:nvPr>
            <p:ph type="subTitle" idx="1"/>
          </p:nvPr>
        </p:nvSpPr>
        <p:spPr>
          <a:xfrm>
            <a:off x="636104" y="3548418"/>
            <a:ext cx="5904401" cy="1433743"/>
          </a:xfrm>
        </p:spPr>
        <p:txBody>
          <a:bodyPr/>
          <a:lstStyle/>
          <a:p>
            <a:r>
              <a:rPr lang="en-GB" dirty="0"/>
              <a:t>Steve Williams</a:t>
            </a:r>
          </a:p>
          <a:p>
            <a:r>
              <a:rPr lang="en-GB" dirty="0"/>
              <a:t>Lead Clinical Pharmacist PrescQIPP Practice Plus</a:t>
            </a:r>
          </a:p>
          <a:p>
            <a:endParaRPr lang="en-GB" dirty="0"/>
          </a:p>
        </p:txBody>
      </p:sp>
    </p:spTree>
    <p:extLst>
      <p:ext uri="{BB962C8B-B14F-4D97-AF65-F5344CB8AC3E}">
        <p14:creationId xmlns:p14="http://schemas.microsoft.com/office/powerpoint/2010/main" val="259108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4231" y="664043"/>
            <a:ext cx="6355200" cy="1958067"/>
          </a:xfrm>
        </p:spPr>
        <p:txBody>
          <a:bodyPr>
            <a:normAutofit fontScale="90000"/>
          </a:bodyPr>
          <a:lstStyle/>
          <a:p>
            <a:r>
              <a:rPr lang="en-GB" dirty="0"/>
              <a:t>Analgesic reviews in practice</a:t>
            </a:r>
          </a:p>
        </p:txBody>
      </p:sp>
      <p:sp>
        <p:nvSpPr>
          <p:cNvPr id="3" name="Subtitle 2"/>
          <p:cNvSpPr>
            <a:spLocks noGrp="1"/>
          </p:cNvSpPr>
          <p:nvPr>
            <p:ph type="subTitle" idx="1"/>
          </p:nvPr>
        </p:nvSpPr>
        <p:spPr>
          <a:xfrm>
            <a:off x="814231" y="2725605"/>
            <a:ext cx="5878117" cy="1655763"/>
          </a:xfrm>
        </p:spPr>
        <p:txBody>
          <a:bodyPr>
            <a:normAutofit/>
          </a:bodyPr>
          <a:lstStyle/>
          <a:p>
            <a:r>
              <a:rPr lang="en-GB" dirty="0"/>
              <a:t>Emma Davies</a:t>
            </a:r>
          </a:p>
          <a:p>
            <a:r>
              <a:rPr lang="en-GB" sz="1600" dirty="0"/>
              <a:t>Advanced Pharmacist Practitioner in Pain Management</a:t>
            </a:r>
          </a:p>
          <a:p>
            <a:r>
              <a:rPr lang="en-GB" sz="1600" dirty="0"/>
              <a:t>Cwm </a:t>
            </a:r>
            <a:r>
              <a:rPr lang="en-GB" sz="1600" dirty="0" err="1"/>
              <a:t>Taf</a:t>
            </a:r>
            <a:r>
              <a:rPr lang="en-GB" sz="1600" dirty="0"/>
              <a:t> Morgannwg University Health Board </a:t>
            </a:r>
          </a:p>
        </p:txBody>
      </p:sp>
    </p:spTree>
    <p:extLst>
      <p:ext uri="{BB962C8B-B14F-4D97-AF65-F5344CB8AC3E}">
        <p14:creationId xmlns:p14="http://schemas.microsoft.com/office/powerpoint/2010/main" val="263681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CA4EB8-D586-7B4F-9115-81A3E3FF46BC}"/>
              </a:ext>
            </a:extLst>
          </p:cNvPr>
          <p:cNvSpPr>
            <a:spLocks noGrp="1"/>
          </p:cNvSpPr>
          <p:nvPr>
            <p:ph type="title"/>
          </p:nvPr>
        </p:nvSpPr>
        <p:spPr/>
        <p:txBody>
          <a:bodyPr/>
          <a:lstStyle/>
          <a:p>
            <a:r>
              <a:rPr lang="en-US" dirty="0"/>
              <a:t>Aim</a:t>
            </a:r>
          </a:p>
        </p:txBody>
      </p:sp>
      <p:sp>
        <p:nvSpPr>
          <p:cNvPr id="8" name="Content Placeholder 7">
            <a:extLst>
              <a:ext uri="{FF2B5EF4-FFF2-40B4-BE49-F238E27FC236}">
                <a16:creationId xmlns:a16="http://schemas.microsoft.com/office/drawing/2014/main" id="{0EDCF599-8376-8445-9570-35851C977286}"/>
              </a:ext>
            </a:extLst>
          </p:cNvPr>
          <p:cNvSpPr>
            <a:spLocks noGrp="1"/>
          </p:cNvSpPr>
          <p:nvPr>
            <p:ph idx="1"/>
          </p:nvPr>
        </p:nvSpPr>
        <p:spPr/>
        <p:txBody>
          <a:bodyPr/>
          <a:lstStyle/>
          <a:p>
            <a:pPr marL="0" indent="0">
              <a:buNone/>
            </a:pPr>
            <a:r>
              <a:rPr lang="en-US" dirty="0"/>
              <a:t>Provide some hints and tips around analgesic stewardship when undertaking medication reviews</a:t>
            </a:r>
          </a:p>
          <a:p>
            <a:pPr marL="0" indent="0">
              <a:buNone/>
            </a:pPr>
            <a:r>
              <a:rPr lang="en-US" sz="2133" dirty="0"/>
              <a:t>Links to</a:t>
            </a:r>
          </a:p>
          <a:p>
            <a:r>
              <a:rPr lang="en-US" sz="2133" dirty="0" err="1"/>
              <a:t>PrescQIPP</a:t>
            </a:r>
            <a:r>
              <a:rPr lang="en-US" sz="2133" dirty="0"/>
              <a:t> resources on opioids and chronic pain</a:t>
            </a:r>
          </a:p>
          <a:p>
            <a:r>
              <a:rPr lang="en-US" sz="2133" dirty="0"/>
              <a:t>Roger Knaggs Webinar on NICE CG193 – Chronic Primary Pain</a:t>
            </a:r>
          </a:p>
        </p:txBody>
      </p:sp>
      <p:sp>
        <p:nvSpPr>
          <p:cNvPr id="4" name="Footer Placeholder 3"/>
          <p:cNvSpPr>
            <a:spLocks noGrp="1"/>
          </p:cNvSpPr>
          <p:nvPr>
            <p:ph type="ftr" sz="quarter" idx="4294967295"/>
          </p:nvPr>
        </p:nvSpPr>
        <p:spPr>
          <a:xfrm>
            <a:off x="960001" y="151847"/>
            <a:ext cx="4798484" cy="366184"/>
          </a:xfrm>
          <a:prstGeom prst="rect">
            <a:avLst/>
          </a:prstGeom>
        </p:spPr>
        <p:txBody>
          <a:bodyPr/>
          <a:lstStyle/>
          <a:p>
            <a:r>
              <a:rPr lang="en-GB" dirty="0"/>
              <a:t>Analgesic reviews in practice</a:t>
            </a:r>
          </a:p>
        </p:txBody>
      </p:sp>
    </p:spTree>
    <p:extLst>
      <p:ext uri="{BB962C8B-B14F-4D97-AF65-F5344CB8AC3E}">
        <p14:creationId xmlns:p14="http://schemas.microsoft.com/office/powerpoint/2010/main" val="3881192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8860-CC68-4341-9DF6-A380856EDA84}"/>
              </a:ext>
            </a:extLst>
          </p:cNvPr>
          <p:cNvSpPr>
            <a:spLocks noGrp="1"/>
          </p:cNvSpPr>
          <p:nvPr>
            <p:ph type="title"/>
          </p:nvPr>
        </p:nvSpPr>
        <p:spPr/>
        <p:txBody>
          <a:bodyPr/>
          <a:lstStyle/>
          <a:p>
            <a:r>
              <a:rPr lang="en-US" dirty="0"/>
              <a:t>Pain management</a:t>
            </a:r>
          </a:p>
        </p:txBody>
      </p:sp>
      <p:sp>
        <p:nvSpPr>
          <p:cNvPr id="3" name="Content Placeholder 2">
            <a:extLst>
              <a:ext uri="{FF2B5EF4-FFF2-40B4-BE49-F238E27FC236}">
                <a16:creationId xmlns:a16="http://schemas.microsoft.com/office/drawing/2014/main" id="{6D8AF648-53A4-2E4B-B726-156825A53F5A}"/>
              </a:ext>
            </a:extLst>
          </p:cNvPr>
          <p:cNvSpPr>
            <a:spLocks noGrp="1"/>
          </p:cNvSpPr>
          <p:nvPr>
            <p:ph idx="1"/>
          </p:nvPr>
        </p:nvSpPr>
        <p:spPr/>
        <p:txBody>
          <a:bodyPr/>
          <a:lstStyle/>
          <a:p>
            <a:pPr marL="0" indent="0">
              <a:buNone/>
            </a:pPr>
            <a:r>
              <a:rPr lang="en-US" dirty="0"/>
              <a:t>Commonly thought of as a multi-disciplinary approach to improving function, quality of life and reducing the impact of pain</a:t>
            </a:r>
          </a:p>
          <a:p>
            <a:pPr marL="0" indent="0">
              <a:buNone/>
            </a:pPr>
            <a:r>
              <a:rPr lang="en-US" dirty="0"/>
              <a:t>Involves a range of methods including medicines, interventions, physiotherapy, psychology and promoting self-management</a:t>
            </a:r>
          </a:p>
        </p:txBody>
      </p:sp>
      <p:sp>
        <p:nvSpPr>
          <p:cNvPr id="4" name="Footer Placeholder 3">
            <a:extLst>
              <a:ext uri="{FF2B5EF4-FFF2-40B4-BE49-F238E27FC236}">
                <a16:creationId xmlns:a16="http://schemas.microsoft.com/office/drawing/2014/main" id="{7591E97D-3B96-4D4A-9CD4-5615E006A4F2}"/>
              </a:ext>
            </a:extLst>
          </p:cNvPr>
          <p:cNvSpPr txBox="1">
            <a:spLocks/>
          </p:cNvSpPr>
          <p:nvPr/>
        </p:nvSpPr>
        <p:spPr>
          <a:xfrm>
            <a:off x="960001" y="172279"/>
            <a:ext cx="4798484" cy="366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t>Analgesic reviews in practice</a:t>
            </a:r>
          </a:p>
        </p:txBody>
      </p:sp>
    </p:spTree>
    <p:extLst>
      <p:ext uri="{BB962C8B-B14F-4D97-AF65-F5344CB8AC3E}">
        <p14:creationId xmlns:p14="http://schemas.microsoft.com/office/powerpoint/2010/main" val="2995289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0A11-A12E-484A-9ADD-A8BDF495BA4B}"/>
              </a:ext>
            </a:extLst>
          </p:cNvPr>
          <p:cNvSpPr>
            <a:spLocks noGrp="1"/>
          </p:cNvSpPr>
          <p:nvPr>
            <p:ph type="title"/>
          </p:nvPr>
        </p:nvSpPr>
        <p:spPr/>
        <p:txBody>
          <a:bodyPr/>
          <a:lstStyle/>
          <a:p>
            <a:r>
              <a:rPr lang="en-US" dirty="0"/>
              <a:t>Analgesic stewardship</a:t>
            </a:r>
          </a:p>
        </p:txBody>
      </p:sp>
      <p:sp>
        <p:nvSpPr>
          <p:cNvPr id="3" name="Content Placeholder 2">
            <a:extLst>
              <a:ext uri="{FF2B5EF4-FFF2-40B4-BE49-F238E27FC236}">
                <a16:creationId xmlns:a16="http://schemas.microsoft.com/office/drawing/2014/main" id="{2642E708-02D1-3445-852D-416BA1B02AB2}"/>
              </a:ext>
            </a:extLst>
          </p:cNvPr>
          <p:cNvSpPr>
            <a:spLocks noGrp="1"/>
          </p:cNvSpPr>
          <p:nvPr>
            <p:ph idx="1"/>
          </p:nvPr>
        </p:nvSpPr>
        <p:spPr/>
        <p:txBody>
          <a:bodyPr>
            <a:normAutofit lnSpcReduction="10000"/>
          </a:bodyPr>
          <a:lstStyle/>
          <a:p>
            <a:pPr marL="0" indent="0">
              <a:buNone/>
            </a:pPr>
            <a:r>
              <a:rPr lang="en-US" dirty="0"/>
              <a:t>The aims of analgesic stewardship are to improve patient outcomes, reduce analgesic related harm and ensure cost-effective use of analgesics to provide optimal pain management</a:t>
            </a:r>
          </a:p>
          <a:p>
            <a:pPr>
              <a:lnSpc>
                <a:spcPct val="110000"/>
              </a:lnSpc>
              <a:spcBef>
                <a:spcPts val="0"/>
              </a:spcBef>
              <a:spcAft>
                <a:spcPts val="0"/>
              </a:spcAft>
            </a:pPr>
            <a:r>
              <a:rPr lang="en-US" sz="1467" dirty="0"/>
              <a:t>https://</a:t>
            </a:r>
            <a:r>
              <a:rPr lang="en-US" sz="1467" dirty="0" err="1"/>
              <a:t>www.alfredhealth.org.au</a:t>
            </a:r>
            <a:r>
              <a:rPr lang="en-US" sz="1467" dirty="0"/>
              <a:t>/services/pharmacy-at-</a:t>
            </a:r>
            <a:r>
              <a:rPr lang="en-US" sz="1467" dirty="0" err="1"/>
              <a:t>alfred</a:t>
            </a:r>
            <a:r>
              <a:rPr lang="en-US" sz="1467" dirty="0"/>
              <a:t>-health/about-</a:t>
            </a:r>
            <a:r>
              <a:rPr lang="en-US" sz="1467" dirty="0" err="1"/>
              <a:t>alfred</a:t>
            </a:r>
            <a:r>
              <a:rPr lang="en-US" sz="1467" dirty="0"/>
              <a:t>-health-pharmacy/</a:t>
            </a:r>
            <a:r>
              <a:rPr lang="en-US" sz="1467" dirty="0" err="1"/>
              <a:t>centre</a:t>
            </a:r>
            <a:r>
              <a:rPr lang="en-US" sz="1467" dirty="0"/>
              <a:t>-for-medicine-use-and-safety-</a:t>
            </a:r>
            <a:r>
              <a:rPr lang="en-US" sz="1467" dirty="0" err="1"/>
              <a:t>cmus</a:t>
            </a:r>
            <a:r>
              <a:rPr lang="en-US" sz="1467" dirty="0"/>
              <a:t>/</a:t>
            </a:r>
            <a:r>
              <a:rPr lang="en-US" sz="1467" dirty="0" err="1"/>
              <a:t>cmus</a:t>
            </a:r>
            <a:r>
              <a:rPr lang="en-US" sz="1467" dirty="0"/>
              <a:t>-stewardship-programs</a:t>
            </a:r>
          </a:p>
          <a:p>
            <a:pPr>
              <a:lnSpc>
                <a:spcPct val="110000"/>
              </a:lnSpc>
              <a:spcBef>
                <a:spcPts val="0"/>
              </a:spcBef>
              <a:spcAft>
                <a:spcPts val="0"/>
              </a:spcAft>
            </a:pPr>
            <a:r>
              <a:rPr lang="en-US" sz="1467" dirty="0">
                <a:hlinkClick r:id="rId3"/>
              </a:rPr>
              <a:t>https://www.tandfonline.com/doi/epub/10.1080/15360288.2020.1765066?needAccess=true</a:t>
            </a:r>
            <a:endParaRPr lang="en-US" sz="1467" dirty="0"/>
          </a:p>
          <a:p>
            <a:pPr>
              <a:lnSpc>
                <a:spcPct val="110000"/>
              </a:lnSpc>
              <a:spcBef>
                <a:spcPts val="0"/>
              </a:spcBef>
              <a:spcAft>
                <a:spcPts val="0"/>
              </a:spcAft>
            </a:pPr>
            <a:r>
              <a:rPr lang="en-US" sz="1467" dirty="0" err="1"/>
              <a:t>www.bettersafercare.vic.gov.au</a:t>
            </a:r>
            <a:endParaRPr lang="en-US" sz="1467" dirty="0"/>
          </a:p>
          <a:p>
            <a:pPr marL="0" indent="0">
              <a:buNone/>
            </a:pPr>
            <a:endParaRPr lang="en-US" sz="1467" dirty="0"/>
          </a:p>
          <a:p>
            <a:pPr marL="0" indent="0">
              <a:buNone/>
            </a:pPr>
            <a:endParaRPr lang="en-US" sz="1467" dirty="0"/>
          </a:p>
        </p:txBody>
      </p:sp>
      <p:sp>
        <p:nvSpPr>
          <p:cNvPr id="4" name="Footer Placeholder 3">
            <a:extLst>
              <a:ext uri="{FF2B5EF4-FFF2-40B4-BE49-F238E27FC236}">
                <a16:creationId xmlns:a16="http://schemas.microsoft.com/office/drawing/2014/main" id="{37821D10-CA66-254E-A96F-82D74EC6AB23}"/>
              </a:ext>
            </a:extLst>
          </p:cNvPr>
          <p:cNvSpPr txBox="1">
            <a:spLocks/>
          </p:cNvSpPr>
          <p:nvPr/>
        </p:nvSpPr>
        <p:spPr>
          <a:xfrm>
            <a:off x="960001" y="172279"/>
            <a:ext cx="4798484" cy="366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t>Analgesic reviews in practice</a:t>
            </a:r>
          </a:p>
        </p:txBody>
      </p:sp>
    </p:spTree>
    <p:extLst>
      <p:ext uri="{BB962C8B-B14F-4D97-AF65-F5344CB8AC3E}">
        <p14:creationId xmlns:p14="http://schemas.microsoft.com/office/powerpoint/2010/main" val="760235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717991-148F-A44C-9363-51F29DE29A87}"/>
              </a:ext>
            </a:extLst>
          </p:cNvPr>
          <p:cNvPicPr>
            <a:picLocks noChangeAspect="1"/>
          </p:cNvPicPr>
          <p:nvPr/>
        </p:nvPicPr>
        <p:blipFill>
          <a:blip r:embed="rId3"/>
          <a:stretch>
            <a:fillRect/>
          </a:stretch>
        </p:blipFill>
        <p:spPr>
          <a:xfrm>
            <a:off x="8510954" y="942977"/>
            <a:ext cx="3032671" cy="4895849"/>
          </a:xfrm>
          <a:prstGeom prst="rect">
            <a:avLst/>
          </a:prstGeom>
        </p:spPr>
      </p:pic>
      <p:sp>
        <p:nvSpPr>
          <p:cNvPr id="2" name="Title 1">
            <a:extLst>
              <a:ext uri="{FF2B5EF4-FFF2-40B4-BE49-F238E27FC236}">
                <a16:creationId xmlns:a16="http://schemas.microsoft.com/office/drawing/2014/main" id="{96437D94-1816-3C4A-A27B-E2A047AEDCDF}"/>
              </a:ext>
            </a:extLst>
          </p:cNvPr>
          <p:cNvSpPr>
            <a:spLocks noGrp="1"/>
          </p:cNvSpPr>
          <p:nvPr>
            <p:ph type="title"/>
          </p:nvPr>
        </p:nvSpPr>
        <p:spPr>
          <a:xfrm>
            <a:off x="960000" y="742900"/>
            <a:ext cx="10252800" cy="942976"/>
          </a:xfrm>
        </p:spPr>
        <p:txBody>
          <a:bodyPr>
            <a:normAutofit/>
          </a:bodyPr>
          <a:lstStyle/>
          <a:p>
            <a:r>
              <a:rPr lang="en-US" sz="3333" dirty="0"/>
              <a:t>Analgesic stewardship in context</a:t>
            </a:r>
          </a:p>
        </p:txBody>
      </p:sp>
      <p:sp>
        <p:nvSpPr>
          <p:cNvPr id="3" name="Content Placeholder 2">
            <a:extLst>
              <a:ext uri="{FF2B5EF4-FFF2-40B4-BE49-F238E27FC236}">
                <a16:creationId xmlns:a16="http://schemas.microsoft.com/office/drawing/2014/main" id="{E179E43E-24B0-6F41-A9F4-52A2F9F7732C}"/>
              </a:ext>
            </a:extLst>
          </p:cNvPr>
          <p:cNvSpPr>
            <a:spLocks noGrp="1"/>
          </p:cNvSpPr>
          <p:nvPr>
            <p:ph idx="1"/>
          </p:nvPr>
        </p:nvSpPr>
        <p:spPr>
          <a:xfrm>
            <a:off x="960001" y="2209801"/>
            <a:ext cx="7550953" cy="4109736"/>
          </a:xfrm>
        </p:spPr>
        <p:txBody>
          <a:bodyPr>
            <a:normAutofit/>
          </a:bodyPr>
          <a:lstStyle/>
          <a:p>
            <a:pPr marL="0" indent="0">
              <a:buNone/>
            </a:pPr>
            <a:r>
              <a:rPr lang="en-US" sz="2667" dirty="0"/>
              <a:t>62-year-old man</a:t>
            </a:r>
          </a:p>
          <a:p>
            <a:pPr marL="0" indent="0">
              <a:buNone/>
            </a:pPr>
            <a:r>
              <a:rPr lang="en-US" sz="2667" dirty="0" err="1"/>
              <a:t>MHx</a:t>
            </a:r>
            <a:r>
              <a:rPr lang="en-US" sz="2667" dirty="0"/>
              <a:t> -	OA knee, back pain, asthma, 	anxiety/depression, hypertension, 	hypothyroidism, BPH, osteopenia</a:t>
            </a:r>
          </a:p>
          <a:p>
            <a:pPr marL="0" indent="0">
              <a:buNone/>
            </a:pPr>
            <a:r>
              <a:rPr lang="en-US" sz="2667" dirty="0"/>
              <a:t>Other-	Presents frequently for rescue 	packs, 	pain reporting, awaiting 	knee replacement, states he has 	COPD</a:t>
            </a:r>
          </a:p>
        </p:txBody>
      </p:sp>
      <p:sp>
        <p:nvSpPr>
          <p:cNvPr id="4" name="Footer Placeholder 3">
            <a:extLst>
              <a:ext uri="{FF2B5EF4-FFF2-40B4-BE49-F238E27FC236}">
                <a16:creationId xmlns:a16="http://schemas.microsoft.com/office/drawing/2014/main" id="{BF15B5B8-F77C-4345-BDEE-2EDC5F0FF302}"/>
              </a:ext>
            </a:extLst>
          </p:cNvPr>
          <p:cNvSpPr txBox="1">
            <a:spLocks/>
          </p:cNvSpPr>
          <p:nvPr/>
        </p:nvSpPr>
        <p:spPr>
          <a:xfrm>
            <a:off x="960001" y="172279"/>
            <a:ext cx="4798484" cy="366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t>Analgesic reviews in practice</a:t>
            </a:r>
          </a:p>
        </p:txBody>
      </p:sp>
    </p:spTree>
    <p:extLst>
      <p:ext uri="{BB962C8B-B14F-4D97-AF65-F5344CB8AC3E}">
        <p14:creationId xmlns:p14="http://schemas.microsoft.com/office/powerpoint/2010/main" val="3189706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3C1C23-B48B-334E-855D-D0FD81E1C5D4}"/>
              </a:ext>
            </a:extLst>
          </p:cNvPr>
          <p:cNvSpPr>
            <a:spLocks noGrp="1"/>
          </p:cNvSpPr>
          <p:nvPr>
            <p:ph idx="1"/>
          </p:nvPr>
        </p:nvSpPr>
        <p:spPr>
          <a:xfrm>
            <a:off x="682501" y="1966369"/>
            <a:ext cx="7695484" cy="4218841"/>
          </a:xfrm>
        </p:spPr>
        <p:txBody>
          <a:bodyPr>
            <a:normAutofit fontScale="85000" lnSpcReduction="20000"/>
          </a:bodyPr>
          <a:lstStyle/>
          <a:p>
            <a:pPr marL="0" indent="0">
              <a:spcBef>
                <a:spcPts val="0"/>
              </a:spcBef>
              <a:spcAft>
                <a:spcPts val="0"/>
              </a:spcAft>
              <a:buNone/>
            </a:pPr>
            <a:r>
              <a:rPr lang="en-US" sz="2267" dirty="0"/>
              <a:t>Tamsulosin MR 400</a:t>
            </a:r>
            <a:r>
              <a:rPr lang="en-US" sz="1333" dirty="0"/>
              <a:t>micrograms</a:t>
            </a:r>
            <a:r>
              <a:rPr lang="en-US" sz="2267" dirty="0"/>
              <a:t> od</a:t>
            </a:r>
          </a:p>
          <a:p>
            <a:pPr marL="0" indent="0">
              <a:spcBef>
                <a:spcPts val="0"/>
              </a:spcBef>
              <a:spcAft>
                <a:spcPts val="0"/>
              </a:spcAft>
              <a:buNone/>
            </a:pPr>
            <a:r>
              <a:rPr lang="en-US" sz="2267" dirty="0"/>
              <a:t>Fluoxetine 60mg om </a:t>
            </a:r>
          </a:p>
          <a:p>
            <a:pPr marL="0" indent="0">
              <a:spcBef>
                <a:spcPts val="0"/>
              </a:spcBef>
              <a:spcAft>
                <a:spcPts val="0"/>
              </a:spcAft>
              <a:buNone/>
            </a:pPr>
            <a:r>
              <a:rPr lang="en-US" sz="2267" dirty="0"/>
              <a:t>Paracetamol 1g 4-6 hourly</a:t>
            </a:r>
          </a:p>
          <a:p>
            <a:pPr marL="0" indent="0">
              <a:spcBef>
                <a:spcPts val="0"/>
              </a:spcBef>
              <a:spcAft>
                <a:spcPts val="0"/>
              </a:spcAft>
              <a:buNone/>
            </a:pPr>
            <a:r>
              <a:rPr lang="en-US" sz="2267" dirty="0"/>
              <a:t>Finasteride 5mg od</a:t>
            </a:r>
          </a:p>
          <a:p>
            <a:pPr marL="0" indent="0">
              <a:spcBef>
                <a:spcPts val="0"/>
              </a:spcBef>
              <a:spcAft>
                <a:spcPts val="0"/>
              </a:spcAft>
              <a:buNone/>
            </a:pPr>
            <a:r>
              <a:rPr lang="en-US" sz="2267" dirty="0"/>
              <a:t>Gabapentin 900mg </a:t>
            </a:r>
            <a:r>
              <a:rPr lang="en-US" sz="2267" dirty="0" err="1"/>
              <a:t>tds</a:t>
            </a:r>
            <a:endParaRPr lang="en-US" sz="2267" dirty="0"/>
          </a:p>
          <a:p>
            <a:pPr marL="0" indent="0">
              <a:spcBef>
                <a:spcPts val="0"/>
              </a:spcBef>
              <a:spcAft>
                <a:spcPts val="0"/>
              </a:spcAft>
              <a:buNone/>
            </a:pPr>
            <a:r>
              <a:rPr lang="en-US" sz="2267" dirty="0"/>
              <a:t>Colecalciferol 800ui od</a:t>
            </a:r>
          </a:p>
          <a:p>
            <a:pPr marL="0" indent="0">
              <a:spcBef>
                <a:spcPts val="0"/>
              </a:spcBef>
              <a:spcAft>
                <a:spcPts val="0"/>
              </a:spcAft>
              <a:buNone/>
            </a:pPr>
            <a:r>
              <a:rPr lang="en-US" sz="2267" dirty="0"/>
              <a:t>Levothyroxine 125</a:t>
            </a:r>
            <a:r>
              <a:rPr lang="en-US" sz="1333" dirty="0"/>
              <a:t>micrograms</a:t>
            </a:r>
            <a:r>
              <a:rPr lang="en-US" sz="2267" dirty="0"/>
              <a:t> od</a:t>
            </a:r>
          </a:p>
          <a:p>
            <a:pPr marL="0" indent="0">
              <a:spcBef>
                <a:spcPts val="0"/>
              </a:spcBef>
              <a:spcAft>
                <a:spcPts val="0"/>
              </a:spcAft>
              <a:buNone/>
            </a:pPr>
            <a:r>
              <a:rPr lang="en-US" sz="2267" dirty="0"/>
              <a:t>Montelukast 10mg od</a:t>
            </a:r>
          </a:p>
          <a:p>
            <a:pPr marL="0" indent="0">
              <a:spcBef>
                <a:spcPts val="0"/>
              </a:spcBef>
              <a:spcAft>
                <a:spcPts val="0"/>
              </a:spcAft>
              <a:buNone/>
            </a:pPr>
            <a:r>
              <a:rPr lang="en-US" sz="2267" dirty="0"/>
              <a:t>Lansoprazole 15mg om</a:t>
            </a:r>
          </a:p>
          <a:p>
            <a:pPr marL="0" indent="0">
              <a:spcBef>
                <a:spcPts val="0"/>
              </a:spcBef>
              <a:spcAft>
                <a:spcPts val="0"/>
              </a:spcAft>
              <a:buNone/>
            </a:pPr>
            <a:r>
              <a:rPr lang="en-US" sz="2133" dirty="0"/>
              <a:t>Duoresp Spiromax 160/4.5</a:t>
            </a:r>
            <a:r>
              <a:rPr lang="en-US" sz="1333" dirty="0"/>
              <a:t>micrograms</a:t>
            </a:r>
            <a:r>
              <a:rPr lang="en-US" sz="2133" dirty="0"/>
              <a:t> bd</a:t>
            </a:r>
          </a:p>
          <a:p>
            <a:pPr marL="0" indent="0">
              <a:spcBef>
                <a:spcPts val="0"/>
              </a:spcBef>
              <a:spcAft>
                <a:spcPts val="0"/>
              </a:spcAft>
              <a:buNone/>
            </a:pPr>
            <a:r>
              <a:rPr lang="en-US" sz="2133" dirty="0" err="1"/>
              <a:t>Longtec</a:t>
            </a:r>
            <a:r>
              <a:rPr lang="en-US" sz="2133" dirty="0"/>
              <a:t> 60mg bd</a:t>
            </a:r>
          </a:p>
          <a:p>
            <a:pPr marL="0" indent="0">
              <a:spcBef>
                <a:spcPts val="0"/>
              </a:spcBef>
              <a:spcAft>
                <a:spcPts val="0"/>
              </a:spcAft>
              <a:buNone/>
            </a:pPr>
            <a:r>
              <a:rPr lang="en-US" sz="2133" dirty="0" err="1"/>
              <a:t>Shortec</a:t>
            </a:r>
            <a:r>
              <a:rPr lang="en-US" sz="2133" dirty="0"/>
              <a:t> 20mg </a:t>
            </a:r>
            <a:r>
              <a:rPr lang="en-US" sz="2133" dirty="0" err="1"/>
              <a:t>qds</a:t>
            </a:r>
            <a:endParaRPr lang="en-US" sz="2133" dirty="0"/>
          </a:p>
          <a:p>
            <a:pPr marL="0" indent="0">
              <a:spcBef>
                <a:spcPts val="0"/>
              </a:spcBef>
              <a:spcAft>
                <a:spcPts val="0"/>
              </a:spcAft>
              <a:buNone/>
            </a:pPr>
            <a:r>
              <a:rPr lang="en-US" sz="2133" dirty="0" err="1"/>
              <a:t>Acidex</a:t>
            </a:r>
            <a:r>
              <a:rPr lang="en-US" sz="2133" dirty="0"/>
              <a:t> Advance 10-20mLs after meals and on</a:t>
            </a:r>
          </a:p>
          <a:p>
            <a:pPr marL="0" indent="0">
              <a:spcBef>
                <a:spcPts val="0"/>
              </a:spcBef>
              <a:spcAft>
                <a:spcPts val="0"/>
              </a:spcAft>
              <a:buNone/>
            </a:pPr>
            <a:r>
              <a:rPr lang="en-US" sz="2133" dirty="0"/>
              <a:t>Salbutamol nebs as directed</a:t>
            </a:r>
          </a:p>
          <a:p>
            <a:pPr marL="0" indent="0">
              <a:spcBef>
                <a:spcPts val="0"/>
              </a:spcBef>
              <a:spcAft>
                <a:spcPts val="0"/>
              </a:spcAft>
              <a:buNone/>
            </a:pPr>
            <a:r>
              <a:rPr lang="en-US" sz="2133" dirty="0"/>
              <a:t>Amitriptyline 50mg on</a:t>
            </a:r>
          </a:p>
          <a:p>
            <a:pPr marL="0" indent="0">
              <a:spcBef>
                <a:spcPts val="0"/>
              </a:spcBef>
              <a:spcAft>
                <a:spcPts val="0"/>
              </a:spcAft>
              <a:buNone/>
            </a:pPr>
            <a:r>
              <a:rPr lang="en-US" sz="2133" dirty="0"/>
              <a:t>Amlodipine 5mg od</a:t>
            </a:r>
          </a:p>
          <a:p>
            <a:pPr marL="0" indent="0">
              <a:spcBef>
                <a:spcPts val="0"/>
              </a:spcBef>
              <a:spcAft>
                <a:spcPts val="0"/>
              </a:spcAft>
              <a:buNone/>
            </a:pPr>
            <a:r>
              <a:rPr lang="en-US" sz="2133" dirty="0"/>
              <a:t>Doxycycline 100mg 2 on first day then od for 5 days</a:t>
            </a:r>
          </a:p>
          <a:p>
            <a:pPr marL="0" indent="0">
              <a:spcBef>
                <a:spcPts val="0"/>
              </a:spcBef>
              <a:spcAft>
                <a:spcPts val="0"/>
              </a:spcAft>
              <a:buNone/>
            </a:pPr>
            <a:r>
              <a:rPr lang="en-US" sz="2133" dirty="0"/>
              <a:t>Prednisolone 40mg od for 5 days</a:t>
            </a:r>
          </a:p>
          <a:p>
            <a:pPr marL="0" indent="0">
              <a:spcBef>
                <a:spcPts val="0"/>
              </a:spcBef>
              <a:spcAft>
                <a:spcPts val="0"/>
              </a:spcAft>
              <a:buNone/>
            </a:pPr>
            <a:endParaRPr lang="en-US" sz="2400" dirty="0"/>
          </a:p>
        </p:txBody>
      </p:sp>
      <p:sp>
        <p:nvSpPr>
          <p:cNvPr id="4" name="Footer Placeholder 3">
            <a:extLst>
              <a:ext uri="{FF2B5EF4-FFF2-40B4-BE49-F238E27FC236}">
                <a16:creationId xmlns:a16="http://schemas.microsoft.com/office/drawing/2014/main" id="{F70A2835-77B2-C041-9B5A-C02210BF8BA8}"/>
              </a:ext>
            </a:extLst>
          </p:cNvPr>
          <p:cNvSpPr txBox="1">
            <a:spLocks/>
          </p:cNvSpPr>
          <p:nvPr/>
        </p:nvSpPr>
        <p:spPr>
          <a:xfrm>
            <a:off x="718069" y="213091"/>
            <a:ext cx="4798484" cy="366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t>Analgesic reviews in practice</a:t>
            </a:r>
          </a:p>
        </p:txBody>
      </p:sp>
      <p:pic>
        <p:nvPicPr>
          <p:cNvPr id="5" name="Picture 4">
            <a:extLst>
              <a:ext uri="{FF2B5EF4-FFF2-40B4-BE49-F238E27FC236}">
                <a16:creationId xmlns:a16="http://schemas.microsoft.com/office/drawing/2014/main" id="{EBAE1951-CB1C-A941-9CAC-7A147102130E}"/>
              </a:ext>
            </a:extLst>
          </p:cNvPr>
          <p:cNvPicPr>
            <a:picLocks noChangeAspect="1"/>
          </p:cNvPicPr>
          <p:nvPr/>
        </p:nvPicPr>
        <p:blipFill>
          <a:blip r:embed="rId3"/>
          <a:stretch>
            <a:fillRect/>
          </a:stretch>
        </p:blipFill>
        <p:spPr>
          <a:xfrm>
            <a:off x="8557846" y="942977"/>
            <a:ext cx="3032671" cy="4895849"/>
          </a:xfrm>
          <a:prstGeom prst="rect">
            <a:avLst/>
          </a:prstGeom>
        </p:spPr>
      </p:pic>
      <p:sp>
        <p:nvSpPr>
          <p:cNvPr id="6" name="Title 1">
            <a:extLst>
              <a:ext uri="{FF2B5EF4-FFF2-40B4-BE49-F238E27FC236}">
                <a16:creationId xmlns:a16="http://schemas.microsoft.com/office/drawing/2014/main" id="{5003633D-3B0D-EA43-A048-D2F91C92A8BB}"/>
              </a:ext>
            </a:extLst>
          </p:cNvPr>
          <p:cNvSpPr>
            <a:spLocks noGrp="1"/>
          </p:cNvSpPr>
          <p:nvPr>
            <p:ph type="title"/>
          </p:nvPr>
        </p:nvSpPr>
        <p:spPr>
          <a:xfrm>
            <a:off x="718068" y="1024304"/>
            <a:ext cx="10252800" cy="942976"/>
          </a:xfrm>
        </p:spPr>
        <p:txBody>
          <a:bodyPr>
            <a:normAutofit/>
          </a:bodyPr>
          <a:lstStyle/>
          <a:p>
            <a:r>
              <a:rPr lang="en-US" sz="3333" dirty="0"/>
              <a:t>Regular Medicines</a:t>
            </a:r>
          </a:p>
        </p:txBody>
      </p:sp>
      <p:sp>
        <p:nvSpPr>
          <p:cNvPr id="7" name="Content Placeholder 2">
            <a:extLst>
              <a:ext uri="{FF2B5EF4-FFF2-40B4-BE49-F238E27FC236}">
                <a16:creationId xmlns:a16="http://schemas.microsoft.com/office/drawing/2014/main" id="{15CC0018-9D5F-024C-A101-7AD951BA4DB8}"/>
              </a:ext>
            </a:extLst>
          </p:cNvPr>
          <p:cNvSpPr txBox="1">
            <a:spLocks/>
          </p:cNvSpPr>
          <p:nvPr/>
        </p:nvSpPr>
        <p:spPr>
          <a:xfrm>
            <a:off x="5031817" y="2209801"/>
            <a:ext cx="4502953" cy="3657600"/>
          </a:xfrm>
          <a:prstGeom prst="rect">
            <a:avLst/>
          </a:prstGeom>
        </p:spPr>
        <p:txBody>
          <a:bodyPr vert="horz" lIns="121920" tIns="60960" rIns="121920" bIns="60960" rtlCol="0">
            <a:normAutofit/>
          </a:bodyPr>
          <a:lstStyle>
            <a:lvl1pPr marL="228600" indent="-228600" algn="l" defTabSz="914400" rtl="0" eaLnBrk="1" latinLnBrk="0" hangingPunct="1">
              <a:lnSpc>
                <a:spcPct val="100000"/>
              </a:lnSpc>
              <a:spcBef>
                <a:spcPts val="1000"/>
              </a:spcBef>
              <a:spcAft>
                <a:spcPts val="600"/>
              </a:spcAft>
              <a:buFont typeface="Verdana" panose="020B0604030504040204" pitchFamily="34" charset="0"/>
              <a:buChar char="–"/>
              <a:defRPr sz="2600" kern="1200">
                <a:solidFill>
                  <a:schemeClr val="tx2"/>
                </a:solidFill>
                <a:latin typeface="+mn-lt"/>
                <a:ea typeface="+mn-ea"/>
                <a:cs typeface="+mn-cs"/>
              </a:defRPr>
            </a:lvl1pPr>
            <a:lvl2pPr marL="468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2pPr>
            <a:lvl3pPr marL="972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404000" indent="-228600" algn="l" defTabSz="914400" rtl="0" eaLnBrk="1" latinLnBrk="0" hangingPunct="1">
              <a:lnSpc>
                <a:spcPct val="90000"/>
              </a:lnSpc>
              <a:spcBef>
                <a:spcPts val="500"/>
              </a:spcBef>
              <a:buFont typeface="Arial" panose="020B0604020202020204" pitchFamily="34" charset="0"/>
              <a:buChar char="•"/>
              <a:defRPr sz="1600" i="1" kern="1200">
                <a:solidFill>
                  <a:schemeClr val="tx2"/>
                </a:solidFill>
                <a:latin typeface="+mn-lt"/>
                <a:ea typeface="+mn-ea"/>
                <a:cs typeface="+mn-cs"/>
              </a:defRPr>
            </a:lvl4pPr>
            <a:lvl5pPr marL="1728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67" dirty="0"/>
          </a:p>
        </p:txBody>
      </p:sp>
      <p:sp>
        <p:nvSpPr>
          <p:cNvPr id="2" name="Oval 1">
            <a:extLst>
              <a:ext uri="{FF2B5EF4-FFF2-40B4-BE49-F238E27FC236}">
                <a16:creationId xmlns:a16="http://schemas.microsoft.com/office/drawing/2014/main" id="{DC4FD3C7-BEDA-0445-B126-3E1335D20B29}"/>
              </a:ext>
            </a:extLst>
          </p:cNvPr>
          <p:cNvSpPr/>
          <p:nvPr/>
        </p:nvSpPr>
        <p:spPr>
          <a:xfrm>
            <a:off x="682501" y="2909344"/>
            <a:ext cx="2687233" cy="30798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a:extLst>
              <a:ext uri="{FF2B5EF4-FFF2-40B4-BE49-F238E27FC236}">
                <a16:creationId xmlns:a16="http://schemas.microsoft.com/office/drawing/2014/main" id="{98F8A842-D0A9-1543-8DD1-91A04AB780B8}"/>
              </a:ext>
            </a:extLst>
          </p:cNvPr>
          <p:cNvSpPr/>
          <p:nvPr/>
        </p:nvSpPr>
        <p:spPr>
          <a:xfrm>
            <a:off x="668845" y="4159398"/>
            <a:ext cx="2448465" cy="65738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a:extLst>
              <a:ext uri="{FF2B5EF4-FFF2-40B4-BE49-F238E27FC236}">
                <a16:creationId xmlns:a16="http://schemas.microsoft.com/office/drawing/2014/main" id="{C23BB19B-F0F3-AD4B-A2E5-7261B238FD49}"/>
              </a:ext>
            </a:extLst>
          </p:cNvPr>
          <p:cNvSpPr/>
          <p:nvPr/>
        </p:nvSpPr>
        <p:spPr>
          <a:xfrm>
            <a:off x="627518" y="2154840"/>
            <a:ext cx="3547556" cy="6174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FCCF3145-164E-4D4F-9DFE-92B48831D692}"/>
              </a:ext>
            </a:extLst>
          </p:cNvPr>
          <p:cNvSpPr/>
          <p:nvPr/>
        </p:nvSpPr>
        <p:spPr>
          <a:xfrm>
            <a:off x="738501" y="5193008"/>
            <a:ext cx="2868300" cy="30798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3645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CDF2-416C-2842-B437-DA4BF54B7B97}"/>
              </a:ext>
            </a:extLst>
          </p:cNvPr>
          <p:cNvSpPr>
            <a:spLocks noGrp="1"/>
          </p:cNvSpPr>
          <p:nvPr>
            <p:ph type="title"/>
          </p:nvPr>
        </p:nvSpPr>
        <p:spPr/>
        <p:txBody>
          <a:bodyPr>
            <a:normAutofit/>
          </a:bodyPr>
          <a:lstStyle/>
          <a:p>
            <a:r>
              <a:rPr lang="en-US" dirty="0"/>
              <a:t>    Stop 		   Think 		  Refocus</a:t>
            </a:r>
          </a:p>
        </p:txBody>
      </p:sp>
      <p:sp>
        <p:nvSpPr>
          <p:cNvPr id="3" name="Content Placeholder 2">
            <a:extLst>
              <a:ext uri="{FF2B5EF4-FFF2-40B4-BE49-F238E27FC236}">
                <a16:creationId xmlns:a16="http://schemas.microsoft.com/office/drawing/2014/main" id="{2E0BD2A0-B842-F243-BD07-EE708F116F9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77B08C71-EBC3-FB4D-8827-4F439C3AAE08}"/>
              </a:ext>
            </a:extLst>
          </p:cNvPr>
          <p:cNvSpPr txBox="1">
            <a:spLocks/>
          </p:cNvSpPr>
          <p:nvPr/>
        </p:nvSpPr>
        <p:spPr>
          <a:xfrm>
            <a:off x="960001" y="172279"/>
            <a:ext cx="4798484" cy="366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t>Analgesic reviews in practice</a:t>
            </a:r>
          </a:p>
        </p:txBody>
      </p:sp>
      <p:pic>
        <p:nvPicPr>
          <p:cNvPr id="5" name="Picture 4">
            <a:extLst>
              <a:ext uri="{FF2B5EF4-FFF2-40B4-BE49-F238E27FC236}">
                <a16:creationId xmlns:a16="http://schemas.microsoft.com/office/drawing/2014/main" id="{C038FFCC-287F-9146-95AB-DFE5DC0B92CB}"/>
              </a:ext>
            </a:extLst>
          </p:cNvPr>
          <p:cNvPicPr>
            <a:picLocks noChangeAspect="1"/>
          </p:cNvPicPr>
          <p:nvPr/>
        </p:nvPicPr>
        <p:blipFill>
          <a:blip r:embed="rId3"/>
          <a:stretch>
            <a:fillRect/>
          </a:stretch>
        </p:blipFill>
        <p:spPr>
          <a:xfrm>
            <a:off x="265403" y="1835459"/>
            <a:ext cx="4149317" cy="4149317"/>
          </a:xfrm>
          <a:prstGeom prst="rect">
            <a:avLst/>
          </a:prstGeom>
        </p:spPr>
      </p:pic>
      <p:pic>
        <p:nvPicPr>
          <p:cNvPr id="6" name="Picture 5">
            <a:extLst>
              <a:ext uri="{FF2B5EF4-FFF2-40B4-BE49-F238E27FC236}">
                <a16:creationId xmlns:a16="http://schemas.microsoft.com/office/drawing/2014/main" id="{2D3F44BE-798F-954C-8DA1-2FFD5C576674}"/>
              </a:ext>
            </a:extLst>
          </p:cNvPr>
          <p:cNvPicPr>
            <a:picLocks noChangeAspect="1"/>
          </p:cNvPicPr>
          <p:nvPr/>
        </p:nvPicPr>
        <p:blipFill>
          <a:blip r:embed="rId4"/>
          <a:stretch>
            <a:fillRect/>
          </a:stretch>
        </p:blipFill>
        <p:spPr>
          <a:xfrm>
            <a:off x="8397970" y="2154279"/>
            <a:ext cx="3369733" cy="3369733"/>
          </a:xfrm>
          <a:prstGeom prst="rect">
            <a:avLst/>
          </a:prstGeom>
        </p:spPr>
      </p:pic>
      <p:pic>
        <p:nvPicPr>
          <p:cNvPr id="7" name="Picture 6">
            <a:extLst>
              <a:ext uri="{FF2B5EF4-FFF2-40B4-BE49-F238E27FC236}">
                <a16:creationId xmlns:a16="http://schemas.microsoft.com/office/drawing/2014/main" id="{4B924CBA-2137-294D-8A9E-A38786196627}"/>
              </a:ext>
            </a:extLst>
          </p:cNvPr>
          <p:cNvPicPr>
            <a:picLocks noChangeAspect="1"/>
          </p:cNvPicPr>
          <p:nvPr/>
        </p:nvPicPr>
        <p:blipFill>
          <a:blip r:embed="rId5"/>
          <a:stretch>
            <a:fillRect/>
          </a:stretch>
        </p:blipFill>
        <p:spPr>
          <a:xfrm>
            <a:off x="3794033" y="1157980"/>
            <a:ext cx="4542041" cy="4542041"/>
          </a:xfrm>
          <a:prstGeom prst="rect">
            <a:avLst/>
          </a:prstGeom>
        </p:spPr>
      </p:pic>
    </p:spTree>
    <p:extLst>
      <p:ext uri="{BB962C8B-B14F-4D97-AF65-F5344CB8AC3E}">
        <p14:creationId xmlns:p14="http://schemas.microsoft.com/office/powerpoint/2010/main" val="97642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F0AD-3091-AA47-8922-A3CFA0EB20AC}"/>
              </a:ext>
            </a:extLst>
          </p:cNvPr>
          <p:cNvSpPr>
            <a:spLocks noGrp="1"/>
          </p:cNvSpPr>
          <p:nvPr>
            <p:ph type="title"/>
          </p:nvPr>
        </p:nvSpPr>
        <p:spPr>
          <a:xfrm>
            <a:off x="960000" y="743956"/>
            <a:ext cx="10252800" cy="868525"/>
          </a:xfrm>
        </p:spPr>
        <p:txBody>
          <a:bodyPr/>
          <a:lstStyle/>
          <a:p>
            <a:r>
              <a:rPr lang="en-US" dirty="0"/>
              <a:t>What are you trying to achieve?</a:t>
            </a:r>
          </a:p>
        </p:txBody>
      </p:sp>
      <p:sp>
        <p:nvSpPr>
          <p:cNvPr id="3" name="Content Placeholder 2">
            <a:extLst>
              <a:ext uri="{FF2B5EF4-FFF2-40B4-BE49-F238E27FC236}">
                <a16:creationId xmlns:a16="http://schemas.microsoft.com/office/drawing/2014/main" id="{3FE08D65-9A7B-454F-B2B0-8AF3884F52CF}"/>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D9F017C-18EE-0C44-B8C4-A47C4000D72F}"/>
              </a:ext>
            </a:extLst>
          </p:cNvPr>
          <p:cNvSpPr txBox="1">
            <a:spLocks/>
          </p:cNvSpPr>
          <p:nvPr/>
        </p:nvSpPr>
        <p:spPr>
          <a:xfrm>
            <a:off x="960001" y="172279"/>
            <a:ext cx="4798484" cy="366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t>Analgesic reviews in practice</a:t>
            </a:r>
          </a:p>
        </p:txBody>
      </p:sp>
      <p:pic>
        <p:nvPicPr>
          <p:cNvPr id="5" name="Picture 4">
            <a:extLst>
              <a:ext uri="{FF2B5EF4-FFF2-40B4-BE49-F238E27FC236}">
                <a16:creationId xmlns:a16="http://schemas.microsoft.com/office/drawing/2014/main" id="{A61EEAE1-4558-204A-A53B-85D741841E39}"/>
              </a:ext>
            </a:extLst>
          </p:cNvPr>
          <p:cNvPicPr>
            <a:picLocks noChangeAspect="1"/>
          </p:cNvPicPr>
          <p:nvPr/>
        </p:nvPicPr>
        <p:blipFill>
          <a:blip r:embed="rId3"/>
          <a:stretch>
            <a:fillRect/>
          </a:stretch>
        </p:blipFill>
        <p:spPr>
          <a:xfrm>
            <a:off x="4621297" y="1634899"/>
            <a:ext cx="2949407" cy="4761431"/>
          </a:xfrm>
          <a:prstGeom prst="rect">
            <a:avLst/>
          </a:prstGeom>
        </p:spPr>
      </p:pic>
      <p:pic>
        <p:nvPicPr>
          <p:cNvPr id="6" name="Picture 5">
            <a:extLst>
              <a:ext uri="{FF2B5EF4-FFF2-40B4-BE49-F238E27FC236}">
                <a16:creationId xmlns:a16="http://schemas.microsoft.com/office/drawing/2014/main" id="{D5F4F504-2B62-5743-B741-454B1B5E0ABE}"/>
              </a:ext>
            </a:extLst>
          </p:cNvPr>
          <p:cNvPicPr>
            <a:picLocks noChangeAspect="1"/>
          </p:cNvPicPr>
          <p:nvPr/>
        </p:nvPicPr>
        <p:blipFill>
          <a:blip r:embed="rId4"/>
          <a:stretch>
            <a:fillRect/>
          </a:stretch>
        </p:blipFill>
        <p:spPr>
          <a:xfrm>
            <a:off x="494003" y="2141409"/>
            <a:ext cx="4798484" cy="3697416"/>
          </a:xfrm>
          <a:prstGeom prst="rect">
            <a:avLst/>
          </a:prstGeom>
        </p:spPr>
      </p:pic>
      <p:pic>
        <p:nvPicPr>
          <p:cNvPr id="7" name="Picture 6">
            <a:extLst>
              <a:ext uri="{FF2B5EF4-FFF2-40B4-BE49-F238E27FC236}">
                <a16:creationId xmlns:a16="http://schemas.microsoft.com/office/drawing/2014/main" id="{9A368FA4-1612-1749-A7BA-E1FC743B73F4}"/>
              </a:ext>
            </a:extLst>
          </p:cNvPr>
          <p:cNvPicPr>
            <a:picLocks noChangeAspect="1"/>
          </p:cNvPicPr>
          <p:nvPr/>
        </p:nvPicPr>
        <p:blipFill>
          <a:blip r:embed="rId5"/>
          <a:stretch>
            <a:fillRect/>
          </a:stretch>
        </p:blipFill>
        <p:spPr>
          <a:xfrm>
            <a:off x="6807364" y="1429406"/>
            <a:ext cx="4556693" cy="4556693"/>
          </a:xfrm>
          <a:prstGeom prst="rect">
            <a:avLst/>
          </a:prstGeom>
        </p:spPr>
      </p:pic>
    </p:spTree>
    <p:extLst>
      <p:ext uri="{BB962C8B-B14F-4D97-AF65-F5344CB8AC3E}">
        <p14:creationId xmlns:p14="http://schemas.microsoft.com/office/powerpoint/2010/main" val="70752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692111-7C30-9940-A65E-1E2A02C7A661}"/>
              </a:ext>
            </a:extLst>
          </p:cNvPr>
          <p:cNvSpPr txBox="1">
            <a:spLocks/>
          </p:cNvSpPr>
          <p:nvPr/>
        </p:nvSpPr>
        <p:spPr>
          <a:xfrm>
            <a:off x="960001" y="172279"/>
            <a:ext cx="4798484" cy="366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t>Analgesic reviews in practice</a:t>
            </a:r>
          </a:p>
        </p:txBody>
      </p:sp>
      <p:pic>
        <p:nvPicPr>
          <p:cNvPr id="5" name="Picture 4">
            <a:extLst>
              <a:ext uri="{FF2B5EF4-FFF2-40B4-BE49-F238E27FC236}">
                <a16:creationId xmlns:a16="http://schemas.microsoft.com/office/drawing/2014/main" id="{3510B6D2-B446-584D-8ADE-136F8E41EE62}"/>
              </a:ext>
            </a:extLst>
          </p:cNvPr>
          <p:cNvPicPr>
            <a:picLocks noChangeAspect="1"/>
          </p:cNvPicPr>
          <p:nvPr/>
        </p:nvPicPr>
        <p:blipFill>
          <a:blip r:embed="rId3"/>
          <a:stretch>
            <a:fillRect/>
          </a:stretch>
        </p:blipFill>
        <p:spPr>
          <a:xfrm>
            <a:off x="4894114" y="2033588"/>
            <a:ext cx="1728741" cy="2790825"/>
          </a:xfrm>
          <a:prstGeom prst="rect">
            <a:avLst/>
          </a:prstGeom>
        </p:spPr>
      </p:pic>
      <p:sp>
        <p:nvSpPr>
          <p:cNvPr id="6" name="TextBox 5">
            <a:extLst>
              <a:ext uri="{FF2B5EF4-FFF2-40B4-BE49-F238E27FC236}">
                <a16:creationId xmlns:a16="http://schemas.microsoft.com/office/drawing/2014/main" id="{241E4984-C601-794F-B0EB-3DC33D64B23A}"/>
              </a:ext>
            </a:extLst>
          </p:cNvPr>
          <p:cNvSpPr txBox="1"/>
          <p:nvPr/>
        </p:nvSpPr>
        <p:spPr>
          <a:xfrm>
            <a:off x="724527" y="2673442"/>
            <a:ext cx="1728741" cy="1692771"/>
          </a:xfrm>
          <a:prstGeom prst="rect">
            <a:avLst/>
          </a:prstGeom>
          <a:noFill/>
        </p:spPr>
        <p:txBody>
          <a:bodyPr wrap="square" rtlCol="0">
            <a:spAutoFit/>
          </a:bodyPr>
          <a:lstStyle/>
          <a:p>
            <a:pPr algn="ctr"/>
            <a:r>
              <a:rPr lang="en-US" sz="2400" dirty="0"/>
              <a:t>Pain</a:t>
            </a:r>
          </a:p>
          <a:p>
            <a:pPr algn="ctr"/>
            <a:r>
              <a:rPr lang="en-US" sz="1600" dirty="0" err="1"/>
              <a:t>Longtec</a:t>
            </a:r>
            <a:r>
              <a:rPr lang="en-US" sz="1600" dirty="0"/>
              <a:t> </a:t>
            </a:r>
          </a:p>
          <a:p>
            <a:pPr algn="ctr"/>
            <a:r>
              <a:rPr lang="en-US" sz="1600" dirty="0" err="1"/>
              <a:t>Shortec</a:t>
            </a:r>
            <a:r>
              <a:rPr lang="en-US" sz="1600" dirty="0"/>
              <a:t> </a:t>
            </a:r>
          </a:p>
          <a:p>
            <a:pPr algn="ctr"/>
            <a:r>
              <a:rPr lang="en-US" sz="1600" dirty="0"/>
              <a:t>Gabapentin </a:t>
            </a:r>
          </a:p>
          <a:p>
            <a:pPr algn="ctr"/>
            <a:r>
              <a:rPr lang="en-US" sz="1600" dirty="0"/>
              <a:t>Amitriptyline </a:t>
            </a:r>
          </a:p>
          <a:p>
            <a:pPr algn="ctr"/>
            <a:r>
              <a:rPr lang="en-US" sz="1600" dirty="0"/>
              <a:t>Paracetamol</a:t>
            </a:r>
          </a:p>
        </p:txBody>
      </p:sp>
      <p:sp>
        <p:nvSpPr>
          <p:cNvPr id="7" name="TextBox 6">
            <a:extLst>
              <a:ext uri="{FF2B5EF4-FFF2-40B4-BE49-F238E27FC236}">
                <a16:creationId xmlns:a16="http://schemas.microsoft.com/office/drawing/2014/main" id="{BDA24FAD-2C07-D940-9430-D58EAA48DB8D}"/>
              </a:ext>
            </a:extLst>
          </p:cNvPr>
          <p:cNvSpPr txBox="1"/>
          <p:nvPr/>
        </p:nvSpPr>
        <p:spPr>
          <a:xfrm>
            <a:off x="9052521" y="2673442"/>
            <a:ext cx="2414953" cy="1938992"/>
          </a:xfrm>
          <a:prstGeom prst="rect">
            <a:avLst/>
          </a:prstGeom>
          <a:noFill/>
        </p:spPr>
        <p:txBody>
          <a:bodyPr wrap="square" rtlCol="0">
            <a:spAutoFit/>
          </a:bodyPr>
          <a:lstStyle/>
          <a:p>
            <a:pPr algn="ctr"/>
            <a:r>
              <a:rPr lang="en-US" sz="2400" dirty="0"/>
              <a:t>Respiratory</a:t>
            </a:r>
          </a:p>
          <a:p>
            <a:pPr algn="ctr"/>
            <a:r>
              <a:rPr lang="en-US" sz="1600" dirty="0"/>
              <a:t>Montelukast </a:t>
            </a:r>
          </a:p>
          <a:p>
            <a:pPr algn="ctr"/>
            <a:r>
              <a:rPr lang="en-US" sz="1600" dirty="0"/>
              <a:t>Duoresp Spiromax </a:t>
            </a:r>
          </a:p>
          <a:p>
            <a:pPr algn="ctr"/>
            <a:r>
              <a:rPr lang="en-US" sz="1600" dirty="0"/>
              <a:t>Salbutamol </a:t>
            </a:r>
          </a:p>
          <a:p>
            <a:pPr algn="ctr"/>
            <a:r>
              <a:rPr lang="en-US" sz="1600" dirty="0"/>
              <a:t>Doxycycline </a:t>
            </a:r>
          </a:p>
          <a:p>
            <a:pPr algn="ctr"/>
            <a:r>
              <a:rPr lang="en-US" sz="1600" dirty="0"/>
              <a:t>Prednisolone</a:t>
            </a:r>
          </a:p>
          <a:p>
            <a:endParaRPr lang="en-US" sz="1600" dirty="0"/>
          </a:p>
        </p:txBody>
      </p:sp>
      <p:sp>
        <p:nvSpPr>
          <p:cNvPr id="8" name="TextBox 7">
            <a:extLst>
              <a:ext uri="{FF2B5EF4-FFF2-40B4-BE49-F238E27FC236}">
                <a16:creationId xmlns:a16="http://schemas.microsoft.com/office/drawing/2014/main" id="{D65ED592-CBE8-0D43-8DC1-A936F7E085D3}"/>
              </a:ext>
            </a:extLst>
          </p:cNvPr>
          <p:cNvSpPr txBox="1"/>
          <p:nvPr/>
        </p:nvSpPr>
        <p:spPr>
          <a:xfrm>
            <a:off x="1939317" y="1293826"/>
            <a:ext cx="1739591" cy="954107"/>
          </a:xfrm>
          <a:prstGeom prst="rect">
            <a:avLst/>
          </a:prstGeom>
          <a:noFill/>
        </p:spPr>
        <p:txBody>
          <a:bodyPr wrap="square" rtlCol="0">
            <a:spAutoFit/>
          </a:bodyPr>
          <a:lstStyle/>
          <a:p>
            <a:pPr algn="ctr"/>
            <a:r>
              <a:rPr lang="en-US" sz="2400" dirty="0"/>
              <a:t>BPH</a:t>
            </a:r>
          </a:p>
          <a:p>
            <a:pPr algn="ctr"/>
            <a:r>
              <a:rPr lang="en-US" sz="1600" dirty="0"/>
              <a:t>Tamsulosin</a:t>
            </a:r>
          </a:p>
          <a:p>
            <a:pPr algn="ctr"/>
            <a:r>
              <a:rPr lang="en-US" sz="1600" dirty="0"/>
              <a:t>Finasteride</a:t>
            </a:r>
          </a:p>
        </p:txBody>
      </p:sp>
      <p:sp>
        <p:nvSpPr>
          <p:cNvPr id="9" name="TextBox 8">
            <a:extLst>
              <a:ext uri="{FF2B5EF4-FFF2-40B4-BE49-F238E27FC236}">
                <a16:creationId xmlns:a16="http://schemas.microsoft.com/office/drawing/2014/main" id="{954968F4-2391-E44C-855D-6E2B34B4D11B}"/>
              </a:ext>
            </a:extLst>
          </p:cNvPr>
          <p:cNvSpPr txBox="1"/>
          <p:nvPr/>
        </p:nvSpPr>
        <p:spPr>
          <a:xfrm>
            <a:off x="8125976" y="1295207"/>
            <a:ext cx="2126165" cy="707886"/>
          </a:xfrm>
          <a:prstGeom prst="rect">
            <a:avLst/>
          </a:prstGeom>
          <a:noFill/>
        </p:spPr>
        <p:txBody>
          <a:bodyPr wrap="square" rtlCol="0">
            <a:spAutoFit/>
          </a:bodyPr>
          <a:lstStyle/>
          <a:p>
            <a:pPr algn="ctr"/>
            <a:r>
              <a:rPr lang="en-US" sz="2400" dirty="0"/>
              <a:t>Depression</a:t>
            </a:r>
          </a:p>
          <a:p>
            <a:pPr algn="ctr"/>
            <a:r>
              <a:rPr lang="en-US" sz="1600" dirty="0"/>
              <a:t>Fluoxetine</a:t>
            </a:r>
          </a:p>
        </p:txBody>
      </p:sp>
      <p:sp>
        <p:nvSpPr>
          <p:cNvPr id="10" name="TextBox 9">
            <a:extLst>
              <a:ext uri="{FF2B5EF4-FFF2-40B4-BE49-F238E27FC236}">
                <a16:creationId xmlns:a16="http://schemas.microsoft.com/office/drawing/2014/main" id="{CF5E0ABE-47FE-904E-BC0F-83A3ECD5730B}"/>
              </a:ext>
            </a:extLst>
          </p:cNvPr>
          <p:cNvSpPr txBox="1"/>
          <p:nvPr/>
        </p:nvSpPr>
        <p:spPr>
          <a:xfrm>
            <a:off x="1440731" y="5056864"/>
            <a:ext cx="2736759" cy="707886"/>
          </a:xfrm>
          <a:prstGeom prst="rect">
            <a:avLst/>
          </a:prstGeom>
          <a:noFill/>
        </p:spPr>
        <p:txBody>
          <a:bodyPr wrap="square" rtlCol="0">
            <a:spAutoFit/>
          </a:bodyPr>
          <a:lstStyle/>
          <a:p>
            <a:pPr algn="ctr"/>
            <a:r>
              <a:rPr lang="en-US" sz="2400" dirty="0"/>
              <a:t>Hypothyroidism</a:t>
            </a:r>
          </a:p>
          <a:p>
            <a:pPr algn="ctr"/>
            <a:r>
              <a:rPr lang="en-US" sz="1600" dirty="0"/>
              <a:t>Levothyroxine</a:t>
            </a:r>
          </a:p>
        </p:txBody>
      </p:sp>
      <p:sp>
        <p:nvSpPr>
          <p:cNvPr id="11" name="TextBox 10">
            <a:extLst>
              <a:ext uri="{FF2B5EF4-FFF2-40B4-BE49-F238E27FC236}">
                <a16:creationId xmlns:a16="http://schemas.microsoft.com/office/drawing/2014/main" id="{49A2F1AA-501B-EA4F-A26A-0675FC57523E}"/>
              </a:ext>
            </a:extLst>
          </p:cNvPr>
          <p:cNvSpPr txBox="1"/>
          <p:nvPr/>
        </p:nvSpPr>
        <p:spPr>
          <a:xfrm>
            <a:off x="8014514" y="4913451"/>
            <a:ext cx="2126165" cy="707886"/>
          </a:xfrm>
          <a:prstGeom prst="rect">
            <a:avLst/>
          </a:prstGeom>
          <a:noFill/>
        </p:spPr>
        <p:txBody>
          <a:bodyPr wrap="square" rtlCol="0">
            <a:spAutoFit/>
          </a:bodyPr>
          <a:lstStyle/>
          <a:p>
            <a:pPr algn="ctr"/>
            <a:r>
              <a:rPr lang="en-US" sz="2400" dirty="0"/>
              <a:t>Osteopenia</a:t>
            </a:r>
          </a:p>
          <a:p>
            <a:pPr algn="ctr"/>
            <a:r>
              <a:rPr lang="en-US" sz="1600" dirty="0"/>
              <a:t>Colecalciferol</a:t>
            </a:r>
          </a:p>
        </p:txBody>
      </p:sp>
      <p:sp>
        <p:nvSpPr>
          <p:cNvPr id="12" name="TextBox 11">
            <a:extLst>
              <a:ext uri="{FF2B5EF4-FFF2-40B4-BE49-F238E27FC236}">
                <a16:creationId xmlns:a16="http://schemas.microsoft.com/office/drawing/2014/main" id="{951DB02D-0F33-2B4C-97AD-EA450D76E572}"/>
              </a:ext>
            </a:extLst>
          </p:cNvPr>
          <p:cNvSpPr txBox="1"/>
          <p:nvPr/>
        </p:nvSpPr>
        <p:spPr>
          <a:xfrm>
            <a:off x="4531850" y="925591"/>
            <a:ext cx="2453268" cy="707886"/>
          </a:xfrm>
          <a:prstGeom prst="rect">
            <a:avLst/>
          </a:prstGeom>
          <a:noFill/>
        </p:spPr>
        <p:txBody>
          <a:bodyPr wrap="square" rtlCol="0">
            <a:spAutoFit/>
          </a:bodyPr>
          <a:lstStyle/>
          <a:p>
            <a:pPr algn="ctr"/>
            <a:r>
              <a:rPr lang="en-US" sz="2400" dirty="0"/>
              <a:t>Hypertension</a:t>
            </a:r>
          </a:p>
          <a:p>
            <a:pPr algn="ctr"/>
            <a:r>
              <a:rPr lang="en-US" sz="1600" dirty="0"/>
              <a:t>Amlodipine</a:t>
            </a:r>
          </a:p>
        </p:txBody>
      </p:sp>
      <p:sp>
        <p:nvSpPr>
          <p:cNvPr id="14" name="TextBox 13">
            <a:extLst>
              <a:ext uri="{FF2B5EF4-FFF2-40B4-BE49-F238E27FC236}">
                <a16:creationId xmlns:a16="http://schemas.microsoft.com/office/drawing/2014/main" id="{24EE407E-587D-C74F-8FB0-7E8F25621CE0}"/>
              </a:ext>
            </a:extLst>
          </p:cNvPr>
          <p:cNvSpPr txBox="1"/>
          <p:nvPr/>
        </p:nvSpPr>
        <p:spPr>
          <a:xfrm>
            <a:off x="4436427" y="5439967"/>
            <a:ext cx="2644111" cy="954107"/>
          </a:xfrm>
          <a:prstGeom prst="rect">
            <a:avLst/>
          </a:prstGeom>
          <a:noFill/>
        </p:spPr>
        <p:txBody>
          <a:bodyPr wrap="square" rtlCol="0">
            <a:spAutoFit/>
          </a:bodyPr>
          <a:lstStyle/>
          <a:p>
            <a:pPr algn="ctr"/>
            <a:r>
              <a:rPr lang="en-US" sz="2400" dirty="0"/>
              <a:t>Other</a:t>
            </a:r>
          </a:p>
          <a:p>
            <a:pPr algn="ctr"/>
            <a:r>
              <a:rPr lang="en-US" sz="1600" dirty="0"/>
              <a:t>Lansoprazole</a:t>
            </a:r>
          </a:p>
          <a:p>
            <a:pPr algn="ctr"/>
            <a:r>
              <a:rPr lang="en-US" sz="1600" dirty="0" err="1"/>
              <a:t>Acidex</a:t>
            </a:r>
            <a:r>
              <a:rPr lang="en-US" sz="1600" dirty="0"/>
              <a:t> Advance</a:t>
            </a:r>
          </a:p>
        </p:txBody>
      </p:sp>
      <p:cxnSp>
        <p:nvCxnSpPr>
          <p:cNvPr id="16" name="Straight Arrow Connector 15">
            <a:extLst>
              <a:ext uri="{FF2B5EF4-FFF2-40B4-BE49-F238E27FC236}">
                <a16:creationId xmlns:a16="http://schemas.microsoft.com/office/drawing/2014/main" id="{EEA2A12D-3120-8E4D-8C96-9407C180E9BB}"/>
              </a:ext>
            </a:extLst>
          </p:cNvPr>
          <p:cNvCxnSpPr>
            <a:cxnSpLocks/>
          </p:cNvCxnSpPr>
          <p:nvPr/>
        </p:nvCxnSpPr>
        <p:spPr>
          <a:xfrm>
            <a:off x="2051824" y="3316616"/>
            <a:ext cx="1103320" cy="174024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709A7B8-5327-D946-9FC5-C495294193B6}"/>
              </a:ext>
            </a:extLst>
          </p:cNvPr>
          <p:cNvCxnSpPr>
            <a:endCxn id="8" idx="2"/>
          </p:cNvCxnSpPr>
          <p:nvPr/>
        </p:nvCxnSpPr>
        <p:spPr>
          <a:xfrm flipV="1">
            <a:off x="2250832" y="2247933"/>
            <a:ext cx="558281" cy="159723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2B45A57-D31E-CC4F-8330-71C08603E6AC}"/>
              </a:ext>
            </a:extLst>
          </p:cNvPr>
          <p:cNvCxnSpPr/>
          <p:nvPr/>
        </p:nvCxnSpPr>
        <p:spPr>
          <a:xfrm flipV="1">
            <a:off x="2051825" y="1786269"/>
            <a:ext cx="6365345" cy="174894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32535B7-0535-D84D-97CF-37DACF0118E6}"/>
              </a:ext>
            </a:extLst>
          </p:cNvPr>
          <p:cNvCxnSpPr/>
          <p:nvPr/>
        </p:nvCxnSpPr>
        <p:spPr>
          <a:xfrm flipV="1">
            <a:off x="2117758" y="3352728"/>
            <a:ext cx="7284151" cy="1824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97CA98D-BD2C-7C4B-A314-82B4FB97588E}"/>
              </a:ext>
            </a:extLst>
          </p:cNvPr>
          <p:cNvCxnSpPr/>
          <p:nvPr/>
        </p:nvCxnSpPr>
        <p:spPr>
          <a:xfrm>
            <a:off x="2051825" y="3245565"/>
            <a:ext cx="6365345" cy="176351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8253BED-39E5-CC44-ADE7-CA55395CA98B}"/>
              </a:ext>
            </a:extLst>
          </p:cNvPr>
          <p:cNvCxnSpPr/>
          <p:nvPr/>
        </p:nvCxnSpPr>
        <p:spPr>
          <a:xfrm>
            <a:off x="2250832" y="4218567"/>
            <a:ext cx="2983665" cy="13901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9835143-DC4A-D549-83F6-D9187995489A}"/>
              </a:ext>
            </a:extLst>
          </p:cNvPr>
          <p:cNvCxnSpPr/>
          <p:nvPr/>
        </p:nvCxnSpPr>
        <p:spPr>
          <a:xfrm flipV="1">
            <a:off x="2250831" y="1786268"/>
            <a:ext cx="6353908" cy="20589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5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DD0C-1568-3C47-A82E-175C6829D37D}"/>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C7B855BF-E8B1-614F-B25A-8AAEBBE3D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5619" y="377653"/>
            <a:ext cx="9170504" cy="6480347"/>
          </a:xfrm>
        </p:spPr>
      </p:pic>
      <p:sp>
        <p:nvSpPr>
          <p:cNvPr id="10" name="Footer Placeholder 3">
            <a:extLst>
              <a:ext uri="{FF2B5EF4-FFF2-40B4-BE49-F238E27FC236}">
                <a16:creationId xmlns:a16="http://schemas.microsoft.com/office/drawing/2014/main" id="{27721DE6-1EEF-2E45-A973-06302BD24387}"/>
              </a:ext>
            </a:extLst>
          </p:cNvPr>
          <p:cNvSpPr txBox="1">
            <a:spLocks/>
          </p:cNvSpPr>
          <p:nvPr/>
        </p:nvSpPr>
        <p:spPr>
          <a:xfrm>
            <a:off x="960001" y="172279"/>
            <a:ext cx="4798484" cy="366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t>Analgesic reviews in practice</a:t>
            </a:r>
          </a:p>
        </p:txBody>
      </p:sp>
    </p:spTree>
    <p:extLst>
      <p:ext uri="{BB962C8B-B14F-4D97-AF65-F5344CB8AC3E}">
        <p14:creationId xmlns:p14="http://schemas.microsoft.com/office/powerpoint/2010/main" val="145095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F455-7555-4499-B718-B4722FEDCB68}"/>
              </a:ext>
            </a:extLst>
          </p:cNvPr>
          <p:cNvSpPr>
            <a:spLocks noGrp="1"/>
          </p:cNvSpPr>
          <p:nvPr>
            <p:ph type="title"/>
          </p:nvPr>
        </p:nvSpPr>
        <p:spPr>
          <a:xfrm>
            <a:off x="960000" y="990599"/>
            <a:ext cx="10252800" cy="942976"/>
          </a:xfrm>
        </p:spPr>
        <p:txBody>
          <a:bodyPr>
            <a:normAutofit fontScale="90000"/>
          </a:bodyPr>
          <a:lstStyle/>
          <a:p>
            <a:r>
              <a:rPr lang="en-GB" dirty="0"/>
              <a:t>Using Antibiotic data to influence change within a PCN </a:t>
            </a:r>
          </a:p>
        </p:txBody>
      </p:sp>
      <p:sp>
        <p:nvSpPr>
          <p:cNvPr id="3" name="Content Placeholder 2">
            <a:extLst>
              <a:ext uri="{FF2B5EF4-FFF2-40B4-BE49-F238E27FC236}">
                <a16:creationId xmlns:a16="http://schemas.microsoft.com/office/drawing/2014/main" id="{3C114F91-718B-4F87-887D-E89674782E74}"/>
              </a:ext>
            </a:extLst>
          </p:cNvPr>
          <p:cNvSpPr>
            <a:spLocks noGrp="1"/>
          </p:cNvSpPr>
          <p:nvPr>
            <p:ph idx="1"/>
          </p:nvPr>
        </p:nvSpPr>
        <p:spPr>
          <a:xfrm>
            <a:off x="960000" y="3009899"/>
            <a:ext cx="10252800" cy="2857501"/>
          </a:xfrm>
        </p:spPr>
        <p:txBody>
          <a:bodyPr/>
          <a:lstStyle/>
          <a:p>
            <a:pPr marL="0" indent="0">
              <a:buNone/>
            </a:pPr>
            <a:r>
              <a:rPr lang="en-GB" sz="2800" dirty="0">
                <a:solidFill>
                  <a:srgbClr val="0070C0"/>
                </a:solidFill>
              </a:rPr>
              <a:t>Steve Williams</a:t>
            </a:r>
          </a:p>
          <a:p>
            <a:pPr marL="0" indent="0">
              <a:buNone/>
            </a:pPr>
            <a:r>
              <a:rPr lang="en-GB" sz="2800" dirty="0">
                <a:solidFill>
                  <a:srgbClr val="0070C0"/>
                </a:solidFill>
              </a:rPr>
              <a:t>Lead Clinical Pharmacist </a:t>
            </a:r>
            <a:r>
              <a:rPr lang="en-GB" sz="2800" dirty="0" err="1">
                <a:solidFill>
                  <a:srgbClr val="0070C0"/>
                </a:solidFill>
              </a:rPr>
              <a:t>PrescQIPP</a:t>
            </a:r>
            <a:r>
              <a:rPr lang="en-GB" sz="2800" dirty="0">
                <a:solidFill>
                  <a:srgbClr val="0070C0"/>
                </a:solidFill>
              </a:rPr>
              <a:t> Practice Plus</a:t>
            </a:r>
          </a:p>
          <a:p>
            <a:pPr marL="0" indent="0">
              <a:buNone/>
            </a:pPr>
            <a:endParaRPr lang="en-GB" dirty="0"/>
          </a:p>
        </p:txBody>
      </p:sp>
    </p:spTree>
    <p:extLst>
      <p:ext uri="{BB962C8B-B14F-4D97-AF65-F5344CB8AC3E}">
        <p14:creationId xmlns:p14="http://schemas.microsoft.com/office/powerpoint/2010/main" val="3506304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2129-097E-9849-9762-CFBD36B0834B}"/>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87B9D0E4-0E14-C844-BC6B-D4BE0EAD5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727" y="1019176"/>
            <a:ext cx="5644971" cy="4010025"/>
          </a:xfrm>
          <a:prstGeom prst="rect">
            <a:avLst/>
          </a:prstGeom>
        </p:spPr>
      </p:pic>
      <p:pic>
        <p:nvPicPr>
          <p:cNvPr id="17" name="Content Placeholder 16">
            <a:extLst>
              <a:ext uri="{FF2B5EF4-FFF2-40B4-BE49-F238E27FC236}">
                <a16:creationId xmlns:a16="http://schemas.microsoft.com/office/drawing/2014/main" id="{0B32F8FB-1047-C14F-8CF8-58CA30CB297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8517" y="1019176"/>
            <a:ext cx="5927484" cy="4015393"/>
          </a:xfrm>
        </p:spPr>
      </p:pic>
    </p:spTree>
    <p:extLst>
      <p:ext uri="{BB962C8B-B14F-4D97-AF65-F5344CB8AC3E}">
        <p14:creationId xmlns:p14="http://schemas.microsoft.com/office/powerpoint/2010/main" val="4143148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598-E645-D64F-AC4C-C6AF068E54CC}"/>
              </a:ext>
            </a:extLst>
          </p:cNvPr>
          <p:cNvSpPr>
            <a:spLocks noGrp="1"/>
          </p:cNvSpPr>
          <p:nvPr>
            <p:ph type="title"/>
          </p:nvPr>
        </p:nvSpPr>
        <p:spPr/>
        <p:txBody>
          <a:bodyPr/>
          <a:lstStyle/>
          <a:p>
            <a:r>
              <a:rPr lang="en-US" dirty="0"/>
              <a:t>Making reductions</a:t>
            </a:r>
          </a:p>
        </p:txBody>
      </p:sp>
      <p:sp>
        <p:nvSpPr>
          <p:cNvPr id="6" name="Footer Placeholder 3">
            <a:extLst>
              <a:ext uri="{FF2B5EF4-FFF2-40B4-BE49-F238E27FC236}">
                <a16:creationId xmlns:a16="http://schemas.microsoft.com/office/drawing/2014/main" id="{EFD1753F-A2C3-1343-8F8A-03044ECBF959}"/>
              </a:ext>
            </a:extLst>
          </p:cNvPr>
          <p:cNvSpPr txBox="1">
            <a:spLocks/>
          </p:cNvSpPr>
          <p:nvPr/>
        </p:nvSpPr>
        <p:spPr>
          <a:xfrm>
            <a:off x="960001" y="172279"/>
            <a:ext cx="4798484" cy="366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t>Analgesic reviews in practice</a:t>
            </a:r>
          </a:p>
        </p:txBody>
      </p:sp>
      <p:pic>
        <p:nvPicPr>
          <p:cNvPr id="7" name="Picture 6">
            <a:extLst>
              <a:ext uri="{FF2B5EF4-FFF2-40B4-BE49-F238E27FC236}">
                <a16:creationId xmlns:a16="http://schemas.microsoft.com/office/drawing/2014/main" id="{7A49D4B0-2721-E94E-8604-C2A6D1A796DE}"/>
              </a:ext>
            </a:extLst>
          </p:cNvPr>
          <p:cNvPicPr>
            <a:picLocks noChangeAspect="1"/>
          </p:cNvPicPr>
          <p:nvPr/>
        </p:nvPicPr>
        <p:blipFill>
          <a:blip r:embed="rId3"/>
          <a:stretch>
            <a:fillRect/>
          </a:stretch>
        </p:blipFill>
        <p:spPr>
          <a:xfrm>
            <a:off x="8735601" y="3241288"/>
            <a:ext cx="2100623" cy="2016513"/>
          </a:xfrm>
          <a:prstGeom prst="rect">
            <a:avLst/>
          </a:prstGeom>
        </p:spPr>
      </p:pic>
      <p:pic>
        <p:nvPicPr>
          <p:cNvPr id="8" name="Picture 7">
            <a:extLst>
              <a:ext uri="{FF2B5EF4-FFF2-40B4-BE49-F238E27FC236}">
                <a16:creationId xmlns:a16="http://schemas.microsoft.com/office/drawing/2014/main" id="{BD651BB0-35B6-4143-8B3F-8B08E528493F}"/>
              </a:ext>
            </a:extLst>
          </p:cNvPr>
          <p:cNvPicPr>
            <a:picLocks noChangeAspect="1"/>
          </p:cNvPicPr>
          <p:nvPr/>
        </p:nvPicPr>
        <p:blipFill>
          <a:blip r:embed="rId4"/>
          <a:stretch>
            <a:fillRect/>
          </a:stretch>
        </p:blipFill>
        <p:spPr>
          <a:xfrm>
            <a:off x="960001" y="2209800"/>
            <a:ext cx="6871855" cy="3657600"/>
          </a:xfrm>
          <a:prstGeom prst="rect">
            <a:avLst/>
          </a:prstGeom>
        </p:spPr>
      </p:pic>
      <p:sp>
        <p:nvSpPr>
          <p:cNvPr id="10" name="&quot;No&quot; Symbol 9">
            <a:extLst>
              <a:ext uri="{FF2B5EF4-FFF2-40B4-BE49-F238E27FC236}">
                <a16:creationId xmlns:a16="http://schemas.microsoft.com/office/drawing/2014/main" id="{E7612A89-E672-CE4D-A059-19B1FF2D5D8B}"/>
              </a:ext>
            </a:extLst>
          </p:cNvPr>
          <p:cNvSpPr/>
          <p:nvPr/>
        </p:nvSpPr>
        <p:spPr>
          <a:xfrm>
            <a:off x="1694986" y="2442863"/>
            <a:ext cx="3137209" cy="3137211"/>
          </a:xfrm>
          <a:prstGeom prst="noSmoking">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pic>
        <p:nvPicPr>
          <p:cNvPr id="18" name="Content Placeholder 17" descr="Badge Tick with solid fill">
            <a:extLst>
              <a:ext uri="{FF2B5EF4-FFF2-40B4-BE49-F238E27FC236}">
                <a16:creationId xmlns:a16="http://schemas.microsoft.com/office/drawing/2014/main" id="{46D9B923-87BE-2B4D-ADA5-61D910FBBD8C}"/>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5941" y="2338022"/>
            <a:ext cx="2080847" cy="2080847"/>
          </a:xfrm>
        </p:spPr>
      </p:pic>
    </p:spTree>
    <p:extLst>
      <p:ext uri="{BB962C8B-B14F-4D97-AF65-F5344CB8AC3E}">
        <p14:creationId xmlns:p14="http://schemas.microsoft.com/office/powerpoint/2010/main" val="2450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4F27-8E80-8947-8D37-0ABE54E3CA6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C6380C3-8A06-8C42-B564-AE83D14909BB}"/>
              </a:ext>
            </a:extLst>
          </p:cNvPr>
          <p:cNvSpPr>
            <a:spLocks noGrp="1"/>
          </p:cNvSpPr>
          <p:nvPr>
            <p:ph idx="1"/>
          </p:nvPr>
        </p:nvSpPr>
        <p:spPr/>
        <p:txBody>
          <a:bodyPr>
            <a:normAutofit fontScale="92500" lnSpcReduction="10000"/>
          </a:bodyPr>
          <a:lstStyle/>
          <a:p>
            <a:pPr lvl="3"/>
            <a:r>
              <a:rPr lang="en-US" i="0" dirty="0"/>
              <a:t>Don’t assume you have the same priorities as the patient</a:t>
            </a:r>
          </a:p>
          <a:p>
            <a:pPr lvl="4"/>
            <a:r>
              <a:rPr lang="en-US" dirty="0"/>
              <a:t>What do they already understand about their medicines and their condition(s)</a:t>
            </a:r>
          </a:p>
          <a:p>
            <a:pPr lvl="4"/>
            <a:r>
              <a:rPr lang="en-US" i="0" dirty="0"/>
              <a:t>What are their concerns</a:t>
            </a:r>
          </a:p>
          <a:p>
            <a:pPr marL="1999150" lvl="4" indent="0">
              <a:buNone/>
            </a:pPr>
            <a:endParaRPr lang="en-US" i="0" dirty="0"/>
          </a:p>
          <a:p>
            <a:pPr lvl="3"/>
            <a:r>
              <a:rPr lang="en-US" i="0" dirty="0"/>
              <a:t>Think about what is important</a:t>
            </a:r>
          </a:p>
          <a:p>
            <a:pPr lvl="4"/>
            <a:r>
              <a:rPr lang="en-US" dirty="0"/>
              <a:t>Safety</a:t>
            </a:r>
          </a:p>
          <a:p>
            <a:pPr lvl="4"/>
            <a:r>
              <a:rPr lang="en-US" i="0" dirty="0"/>
              <a:t>Efficacy</a:t>
            </a:r>
          </a:p>
          <a:p>
            <a:pPr lvl="4"/>
            <a:r>
              <a:rPr lang="en-US" dirty="0"/>
              <a:t>Patient’s needs</a:t>
            </a:r>
          </a:p>
          <a:p>
            <a:pPr marL="1999150" lvl="4" indent="0">
              <a:buNone/>
            </a:pPr>
            <a:endParaRPr lang="en-US" dirty="0"/>
          </a:p>
          <a:p>
            <a:pPr lvl="3"/>
            <a:r>
              <a:rPr lang="en-US" i="0" dirty="0"/>
              <a:t>Focus on manageable change</a:t>
            </a:r>
          </a:p>
          <a:p>
            <a:pPr lvl="4"/>
            <a:r>
              <a:rPr lang="en-US" dirty="0"/>
              <a:t>This is not a logistical exercise it is someone’s life</a:t>
            </a:r>
            <a:endParaRPr lang="en-US" i="0" dirty="0"/>
          </a:p>
        </p:txBody>
      </p:sp>
      <p:sp>
        <p:nvSpPr>
          <p:cNvPr id="4" name="Footer Placeholder 3">
            <a:extLst>
              <a:ext uri="{FF2B5EF4-FFF2-40B4-BE49-F238E27FC236}">
                <a16:creationId xmlns:a16="http://schemas.microsoft.com/office/drawing/2014/main" id="{CDC67953-F9A1-3245-BC28-5CFFA6A2DC2C}"/>
              </a:ext>
            </a:extLst>
          </p:cNvPr>
          <p:cNvSpPr txBox="1">
            <a:spLocks/>
          </p:cNvSpPr>
          <p:nvPr/>
        </p:nvSpPr>
        <p:spPr>
          <a:xfrm>
            <a:off x="960001" y="172279"/>
            <a:ext cx="4798484" cy="3661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t>Analgesic reviews in practice</a:t>
            </a:r>
          </a:p>
        </p:txBody>
      </p:sp>
      <p:pic>
        <p:nvPicPr>
          <p:cNvPr id="5" name="Picture 4">
            <a:extLst>
              <a:ext uri="{FF2B5EF4-FFF2-40B4-BE49-F238E27FC236}">
                <a16:creationId xmlns:a16="http://schemas.microsoft.com/office/drawing/2014/main" id="{A15A2A16-C60A-8642-A07E-365666B9F02B}"/>
              </a:ext>
            </a:extLst>
          </p:cNvPr>
          <p:cNvPicPr>
            <a:picLocks noChangeAspect="1"/>
          </p:cNvPicPr>
          <p:nvPr/>
        </p:nvPicPr>
        <p:blipFill>
          <a:blip r:embed="rId3"/>
          <a:stretch>
            <a:fillRect/>
          </a:stretch>
        </p:blipFill>
        <p:spPr>
          <a:xfrm>
            <a:off x="921112" y="1806204"/>
            <a:ext cx="1593541" cy="1593541"/>
          </a:xfrm>
          <a:prstGeom prst="rect">
            <a:avLst/>
          </a:prstGeom>
        </p:spPr>
      </p:pic>
      <p:pic>
        <p:nvPicPr>
          <p:cNvPr id="6" name="Picture 5">
            <a:extLst>
              <a:ext uri="{FF2B5EF4-FFF2-40B4-BE49-F238E27FC236}">
                <a16:creationId xmlns:a16="http://schemas.microsoft.com/office/drawing/2014/main" id="{273CCE3E-15D6-6246-ACFC-2541AC81F80B}"/>
              </a:ext>
            </a:extLst>
          </p:cNvPr>
          <p:cNvPicPr>
            <a:picLocks noChangeAspect="1"/>
          </p:cNvPicPr>
          <p:nvPr/>
        </p:nvPicPr>
        <p:blipFill>
          <a:blip r:embed="rId4"/>
          <a:stretch>
            <a:fillRect/>
          </a:stretch>
        </p:blipFill>
        <p:spPr>
          <a:xfrm>
            <a:off x="1097638" y="4649854"/>
            <a:ext cx="1573421" cy="1573421"/>
          </a:xfrm>
          <a:prstGeom prst="rect">
            <a:avLst/>
          </a:prstGeom>
        </p:spPr>
      </p:pic>
      <p:pic>
        <p:nvPicPr>
          <p:cNvPr id="7" name="Picture 6">
            <a:extLst>
              <a:ext uri="{FF2B5EF4-FFF2-40B4-BE49-F238E27FC236}">
                <a16:creationId xmlns:a16="http://schemas.microsoft.com/office/drawing/2014/main" id="{3FDAD79B-DEA9-194B-8271-28CDB25F3BC8}"/>
              </a:ext>
            </a:extLst>
          </p:cNvPr>
          <p:cNvPicPr>
            <a:picLocks noChangeAspect="1"/>
          </p:cNvPicPr>
          <p:nvPr/>
        </p:nvPicPr>
        <p:blipFill>
          <a:blip r:embed="rId5"/>
          <a:stretch>
            <a:fillRect/>
          </a:stretch>
        </p:blipFill>
        <p:spPr>
          <a:xfrm>
            <a:off x="941232" y="3076432"/>
            <a:ext cx="1573421" cy="1573421"/>
          </a:xfrm>
          <a:prstGeom prst="rect">
            <a:avLst/>
          </a:prstGeom>
        </p:spPr>
      </p:pic>
    </p:spTree>
    <p:extLst>
      <p:ext uri="{BB962C8B-B14F-4D97-AF65-F5344CB8AC3E}">
        <p14:creationId xmlns:p14="http://schemas.microsoft.com/office/powerpoint/2010/main" val="346416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48140" y="136528"/>
            <a:ext cx="10164419" cy="691325"/>
          </a:xfrm>
        </p:spPr>
        <p:txBody>
          <a:bodyPr>
            <a:normAutofit/>
          </a:bodyPr>
          <a:lstStyle/>
          <a:p>
            <a:pPr algn="ctr"/>
            <a:r>
              <a:rPr lang="en-GB" dirty="0"/>
              <a:t>Future Practice Plus Webinars</a:t>
            </a:r>
          </a:p>
        </p:txBody>
      </p:sp>
      <p:graphicFrame>
        <p:nvGraphicFramePr>
          <p:cNvPr id="2" name="Content Placeholder 1">
            <a:extLst>
              <a:ext uri="{FF2B5EF4-FFF2-40B4-BE49-F238E27FC236}">
                <a16:creationId xmlns:a16="http://schemas.microsoft.com/office/drawing/2014/main" id="{4EE22B80-7E66-447E-BFF0-9F2FA7EF17FC}"/>
              </a:ext>
            </a:extLst>
          </p:cNvPr>
          <p:cNvGraphicFramePr>
            <a:graphicFrameLocks noGrp="1"/>
          </p:cNvGraphicFramePr>
          <p:nvPr>
            <p:ph idx="1"/>
            <p:extLst>
              <p:ext uri="{D42A27DB-BD31-4B8C-83A1-F6EECF244321}">
                <p14:modId xmlns:p14="http://schemas.microsoft.com/office/powerpoint/2010/main" val="1867207822"/>
              </p:ext>
            </p:extLst>
          </p:nvPr>
        </p:nvGraphicFramePr>
        <p:xfrm>
          <a:off x="848140" y="1223888"/>
          <a:ext cx="10051878" cy="4599395"/>
        </p:xfrm>
        <a:graphic>
          <a:graphicData uri="http://schemas.openxmlformats.org/drawingml/2006/table">
            <a:tbl>
              <a:tblPr firstRow="1" bandRow="1">
                <a:tableStyleId>{073A0DAA-6AF3-43AB-8588-CEC1D06C72B9}</a:tableStyleId>
              </a:tblPr>
              <a:tblGrid>
                <a:gridCol w="1420066">
                  <a:extLst>
                    <a:ext uri="{9D8B030D-6E8A-4147-A177-3AD203B41FA5}">
                      <a16:colId xmlns:a16="http://schemas.microsoft.com/office/drawing/2014/main" val="379452850"/>
                    </a:ext>
                  </a:extLst>
                </a:gridCol>
                <a:gridCol w="4383697">
                  <a:extLst>
                    <a:ext uri="{9D8B030D-6E8A-4147-A177-3AD203B41FA5}">
                      <a16:colId xmlns:a16="http://schemas.microsoft.com/office/drawing/2014/main" val="590202040"/>
                    </a:ext>
                  </a:extLst>
                </a:gridCol>
                <a:gridCol w="4248115">
                  <a:extLst>
                    <a:ext uri="{9D8B030D-6E8A-4147-A177-3AD203B41FA5}">
                      <a16:colId xmlns:a16="http://schemas.microsoft.com/office/drawing/2014/main" val="1761578396"/>
                    </a:ext>
                  </a:extLst>
                </a:gridCol>
              </a:tblGrid>
              <a:tr h="621740">
                <a:tc>
                  <a:txBody>
                    <a:bodyPr/>
                    <a:lstStyle/>
                    <a:p>
                      <a:pPr>
                        <a:lnSpc>
                          <a:spcPct val="107000"/>
                        </a:lnSpc>
                        <a:spcAft>
                          <a:spcPts val="0"/>
                        </a:spcAft>
                      </a:pPr>
                      <a:r>
                        <a:rPr lang="en-GB" sz="1600" dirty="0">
                          <a:effectLst/>
                          <a:latin typeface="+mn-lt"/>
                          <a:ea typeface="+mn-ea"/>
                          <a:cs typeface="+mn-cs"/>
                        </a:rPr>
                        <a:t>Date</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38576" marR="38576" marT="0" marB="0"/>
                </a:tc>
                <a:tc>
                  <a:txBody>
                    <a:bodyPr/>
                    <a:lstStyle/>
                    <a:p>
                      <a:pPr>
                        <a:lnSpc>
                          <a:spcPct val="107000"/>
                        </a:lnSpc>
                        <a:spcAft>
                          <a:spcPts val="0"/>
                        </a:spcAft>
                      </a:pPr>
                      <a:r>
                        <a:rPr lang="en-GB" sz="1600" dirty="0">
                          <a:effectLst/>
                          <a:latin typeface="+mn-lt"/>
                          <a:ea typeface="+mn-ea"/>
                          <a:cs typeface="+mn-cs"/>
                        </a:rPr>
                        <a:t>Key</a:t>
                      </a:r>
                      <a:r>
                        <a:rPr lang="en-GB" sz="1600" baseline="0" dirty="0">
                          <a:effectLst/>
                          <a:latin typeface="+mn-lt"/>
                          <a:ea typeface="+mn-ea"/>
                          <a:cs typeface="+mn-cs"/>
                        </a:rPr>
                        <a:t> themes</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38576" marR="38576" marT="0" marB="0"/>
                </a:tc>
                <a:tc>
                  <a:txBody>
                    <a:bodyPr/>
                    <a:lstStyle/>
                    <a:p>
                      <a:pPr>
                        <a:lnSpc>
                          <a:spcPct val="107000"/>
                        </a:lnSpc>
                        <a:spcAft>
                          <a:spcPts val="0"/>
                        </a:spcAft>
                      </a:pPr>
                      <a:r>
                        <a:rPr lang="en-GB" sz="1600" dirty="0">
                          <a:effectLst/>
                        </a:rPr>
                        <a:t>Guest Presenters</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38576" marR="38576" marT="0" marB="0"/>
                </a:tc>
                <a:extLst>
                  <a:ext uri="{0D108BD9-81ED-4DB2-BD59-A6C34878D82A}">
                    <a16:rowId xmlns:a16="http://schemas.microsoft.com/office/drawing/2014/main" val="3120774958"/>
                  </a:ext>
                </a:extLst>
              </a:tr>
              <a:tr h="1383186">
                <a:tc>
                  <a:txBody>
                    <a:bodyPr/>
                    <a:lstStyle/>
                    <a:p>
                      <a:pPr marL="0" algn="l" defTabSz="1219170" rtl="0" eaLnBrk="1" latinLnBrk="0" hangingPunct="1">
                        <a:lnSpc>
                          <a:spcPct val="107000"/>
                        </a:lnSpc>
                        <a:spcAft>
                          <a:spcPts val="0"/>
                        </a:spcAft>
                      </a:pP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March 9</a:t>
                      </a:r>
                      <a:r>
                        <a:rPr lang="en-GB" sz="1600" kern="1200" baseline="300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th</a:t>
                      </a: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 2022</a:t>
                      </a:r>
                    </a:p>
                  </a:txBody>
                  <a:tcPr marL="38576" marR="38576" marT="0" marB="0"/>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  </a:t>
                      </a:r>
                    </a:p>
                    <a:p>
                      <a:pPr marL="0" marR="0" lvl="0" indent="0" algn="l" defTabSz="1219170" rtl="0" eaLnBrk="1" fontAlgn="auto" latinLnBrk="0" hangingPunct="1">
                        <a:lnSpc>
                          <a:spcPct val="107000"/>
                        </a:lnSpc>
                        <a:spcBef>
                          <a:spcPts val="0"/>
                        </a:spcBef>
                        <a:spcAft>
                          <a:spcPts val="0"/>
                        </a:spcAft>
                        <a:buClrTx/>
                        <a:buSzTx/>
                        <a:buFontTx/>
                        <a:buNone/>
                        <a:tabLst/>
                        <a:defRPr/>
                      </a:pP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Electronic Detailed Medication Review Toolkit </a:t>
                      </a:r>
                      <a:endParaRPr lang="en-US"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endParaRPr>
                    </a:p>
                  </a:txBody>
                  <a:tcPr marL="38576" marR="38576" marT="0" marB="0"/>
                </a:tc>
                <a:tc>
                  <a:txBody>
                    <a:bodyPr/>
                    <a:lstStyle/>
                    <a:p>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Briony Leighton | Clinical Pharmacist (Arrow Health PCN)</a:t>
                      </a:r>
                    </a:p>
                    <a:p>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Primary Integrated Community Services Ltd Nottingham </a:t>
                      </a:r>
                    </a:p>
                  </a:txBody>
                  <a:tcPr marL="38576" marR="38576" marT="0" marB="0"/>
                </a:tc>
                <a:extLst>
                  <a:ext uri="{0D108BD9-81ED-4DB2-BD59-A6C34878D82A}">
                    <a16:rowId xmlns:a16="http://schemas.microsoft.com/office/drawing/2014/main" val="896323171"/>
                  </a:ext>
                </a:extLst>
              </a:tr>
              <a:tr h="1062513">
                <a:tc>
                  <a:txBody>
                    <a:bodyPr/>
                    <a:lstStyle/>
                    <a:p>
                      <a:pPr marL="0" algn="l" defTabSz="1219170" rtl="0" eaLnBrk="1" latinLnBrk="0" hangingPunct="1">
                        <a:lnSpc>
                          <a:spcPct val="107000"/>
                        </a:lnSpc>
                        <a:spcAft>
                          <a:spcPts val="0"/>
                        </a:spcAft>
                      </a:pP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April 20</a:t>
                      </a:r>
                      <a:r>
                        <a:rPr lang="en-GB" sz="1600" kern="1200" baseline="300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th</a:t>
                      </a: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 2022 </a:t>
                      </a:r>
                    </a:p>
                  </a:txBody>
                  <a:tcPr marL="38576" marR="38576" marT="0" marB="0"/>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Caring for a patient with CKD post NICE 2021 guidance</a:t>
                      </a:r>
                    </a:p>
                    <a:p>
                      <a:pPr marL="0" marR="0" lvl="0" indent="0" algn="l" defTabSz="121917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endParaRPr>
                    </a:p>
                  </a:txBody>
                  <a:tcPr marL="38576" marR="38576" marT="0" marB="0"/>
                </a:tc>
                <a:tc>
                  <a:txBody>
                    <a:bodyPr/>
                    <a:lstStyle/>
                    <a:p>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Natasha Moore</a:t>
                      </a:r>
                    </a:p>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Advanced Renal Pharmacist  </a:t>
                      </a:r>
                    </a:p>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Guy’s and St Thomas’ Hospital </a:t>
                      </a:r>
                    </a:p>
                  </a:txBody>
                  <a:tcPr marL="38576" marR="38576" marT="0" marB="0"/>
                </a:tc>
                <a:extLst>
                  <a:ext uri="{0D108BD9-81ED-4DB2-BD59-A6C34878D82A}">
                    <a16:rowId xmlns:a16="http://schemas.microsoft.com/office/drawing/2014/main" val="1681600442"/>
                  </a:ext>
                </a:extLst>
              </a:tr>
              <a:tr h="1531956">
                <a:tc>
                  <a:txBody>
                    <a:bodyPr/>
                    <a:lstStyle/>
                    <a:p>
                      <a:pPr marL="0" algn="l" defTabSz="1219170" rtl="0" eaLnBrk="1" latinLnBrk="0" hangingPunct="1">
                        <a:lnSpc>
                          <a:spcPct val="107000"/>
                        </a:lnSpc>
                        <a:spcAft>
                          <a:spcPts val="0"/>
                        </a:spcAft>
                      </a:pPr>
                      <a:r>
                        <a:rPr lang="en-GB" sz="15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18</a:t>
                      </a:r>
                      <a:r>
                        <a:rPr lang="en-GB" sz="1500" kern="1200" baseline="300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th</a:t>
                      </a:r>
                      <a:r>
                        <a:rPr lang="en-GB" sz="15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 May 2022 </a:t>
                      </a:r>
                    </a:p>
                  </a:txBody>
                  <a:tcPr marL="38576" marR="38576" marT="0" marB="0"/>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sz="15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Population Health Management : How can it help you with planning SMRs ?</a:t>
                      </a:r>
                    </a:p>
                  </a:txBody>
                  <a:tcPr marL="38576" marR="38576" marT="0" marB="0"/>
                </a:tc>
                <a:tc>
                  <a:txBody>
                    <a:bodyPr/>
                    <a:lstStyle/>
                    <a:p>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Dr Wasim </a:t>
                      </a:r>
                      <a:r>
                        <a:rPr lang="en-GB" sz="1600" kern="1200" dirty="0" err="1">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Baqir</a:t>
                      </a: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 </a:t>
                      </a:r>
                    </a:p>
                    <a:p>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Senior Pharmacist</a:t>
                      </a:r>
                    </a:p>
                    <a:p>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Pharmacy Integration Programme</a:t>
                      </a:r>
                    </a:p>
                    <a:p>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Primary Care, NHS England and Improvement</a:t>
                      </a:r>
                    </a:p>
                    <a:p>
                      <a:endParaRPr lang="en-GB" sz="15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endParaRPr>
                    </a:p>
                  </a:txBody>
                  <a:tcPr marL="38576" marR="38576" marT="0" marB="0"/>
                </a:tc>
                <a:extLst>
                  <a:ext uri="{0D108BD9-81ED-4DB2-BD59-A6C34878D82A}">
                    <a16:rowId xmlns:a16="http://schemas.microsoft.com/office/drawing/2014/main" val="368330357"/>
                  </a:ext>
                </a:extLst>
              </a:tr>
            </a:tbl>
          </a:graphicData>
        </a:graphic>
      </p:graphicFrame>
      <p:sp>
        <p:nvSpPr>
          <p:cNvPr id="15" name="Slide Number Placeholder 14"/>
          <p:cNvSpPr>
            <a:spLocks noGrp="1"/>
          </p:cNvSpPr>
          <p:nvPr>
            <p:ph type="sldNum" sz="quarter" idx="12"/>
          </p:nvPr>
        </p:nvSpPr>
        <p:spPr>
          <a:xfrm>
            <a:off x="11480800" y="8475133"/>
            <a:ext cx="3657600" cy="486833"/>
          </a:xfrm>
          <a:prstGeom prst="rect">
            <a:avLst/>
          </a:prstGeom>
        </p:spPr>
        <p:txBody>
          <a:bodyPr vert="horz" lIns="121920" tIns="60960" rIns="121920" bIns="60960" rtlCol="0" anchor="ctr"/>
          <a:lstStyle>
            <a:defPPr>
              <a:defRPr lang="en-US"/>
            </a:defPPr>
            <a:lvl1pPr marL="0" algn="r" defTabSz="1219140" rtl="0" eaLnBrk="1" latinLnBrk="0" hangingPunct="1">
              <a:defRPr sz="1600" kern="1200">
                <a:solidFill>
                  <a:schemeClr val="tx1">
                    <a:tint val="75000"/>
                  </a:schemeClr>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marL="0" marR="0" lvl="0" indent="0" algn="r" defTabSz="1219140" rtl="0" eaLnBrk="1" fontAlgn="auto" latinLnBrk="0" hangingPunct="1">
              <a:lnSpc>
                <a:spcPct val="100000"/>
              </a:lnSpc>
              <a:spcBef>
                <a:spcPts val="0"/>
              </a:spcBef>
              <a:spcAft>
                <a:spcPts val="0"/>
              </a:spcAft>
              <a:buClrTx/>
              <a:buSzTx/>
              <a:buFontTx/>
              <a:buNone/>
              <a:tabLst/>
              <a:defRPr/>
            </a:pPr>
            <a:fld id="{EE052997-6E28-460D-9BE6-9B3BFEE48A8E}" type="slidenum">
              <a:rPr kumimoji="0" lang="en-GB" sz="1600" b="0" i="0" u="none" strike="noStrike" kern="1200" cap="none" spc="0" normalizeH="0" baseline="0" noProof="0">
                <a:ln>
                  <a:noFill/>
                </a:ln>
                <a:solidFill>
                  <a:srgbClr val="0072C6">
                    <a:tint val="75000"/>
                  </a:srgbClr>
                </a:solidFill>
                <a:effectLst/>
                <a:uLnTx/>
                <a:uFillTx/>
                <a:latin typeface="Verdana"/>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23</a:t>
            </a:fld>
            <a:endParaRPr kumimoji="0" lang="en-GB" sz="1600" b="0" i="0" u="none" strike="noStrike" kern="1200" cap="none" spc="0" normalizeH="0" baseline="0" noProof="0">
              <a:ln>
                <a:noFill/>
              </a:ln>
              <a:solidFill>
                <a:srgbClr val="0072C6">
                  <a:tint val="75000"/>
                </a:srgbClr>
              </a:solidFill>
              <a:effectLst/>
              <a:uLnTx/>
              <a:uFillTx/>
              <a:latin typeface="Verdana"/>
              <a:ea typeface="+mn-ea"/>
              <a:cs typeface="+mn-cs"/>
            </a:endParaRPr>
          </a:p>
        </p:txBody>
      </p:sp>
    </p:spTree>
    <p:extLst>
      <p:ext uri="{BB962C8B-B14F-4D97-AF65-F5344CB8AC3E}">
        <p14:creationId xmlns:p14="http://schemas.microsoft.com/office/powerpoint/2010/main" val="120825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txBox="1">
            <a:spLocks/>
          </p:cNvSpPr>
          <p:nvPr/>
        </p:nvSpPr>
        <p:spPr bwMode="auto">
          <a:xfrm>
            <a:off x="1872396" y="1069175"/>
            <a:ext cx="8209616" cy="972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004359"/>
                </a:solidFill>
                <a:effectLst/>
                <a:uLnTx/>
                <a:uFillTx/>
                <a:latin typeface="Calibri" panose="020F0502020204030204" pitchFamily="34" charset="0"/>
                <a:ea typeface="MS PGothic" pitchFamily="34" charset="-128"/>
                <a:cs typeface="Calibri" panose="020F0502020204030204" pitchFamily="34" charset="0"/>
              </a:rPr>
              <a:t>The COM-B system: Behaviour occurs as an interaction between three necessary conditions</a:t>
            </a:r>
          </a:p>
        </p:txBody>
      </p:sp>
      <p:pic>
        <p:nvPicPr>
          <p:cNvPr id="3" name="Picture 3" descr="F:\My UCL Documents\publications\Behaviour change wheel\Images\COMB\capabilit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2577" y="2494957"/>
            <a:ext cx="1977629" cy="621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F:\My UCL Documents\publications\Behaviour change wheel\Images\COMB\motivati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2576" y="3782622"/>
            <a:ext cx="1976438"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F:\My UCL Documents\publications\Behaviour change wheel\Images\COMB\opportunit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3767" y="5018486"/>
            <a:ext cx="1976438" cy="60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5" name="Picture 2" descr="F:\My UCL Documents\publications\Behaviour change wheel\Images\COMB\behaviou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72729" y="3980262"/>
            <a:ext cx="1837135"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6" name="Picture 8" descr="F:\My UCL Documents\publications\Behaviour change wheel\Images\COMB\left-diag.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40936" y="2683094"/>
            <a:ext cx="1556147" cy="1316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7" name="Picture 6" descr="F:\My UCL Documents\publications\Behaviour change wheel\Images\COMB\left-right.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08199" y="4094563"/>
            <a:ext cx="1783556" cy="2440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8" name="Picture 7" descr="F:\My UCL Documents\publications\Behaviour change wheel\Images\COMB\right-diag.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60020" y="4444212"/>
            <a:ext cx="1433513" cy="1154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F:\My UCL Documents\publications\Behaviour change wheel\Images\COMB\down.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65179" y="3165882"/>
            <a:ext cx="255984" cy="642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F:\My UCL Documents\publications\Behaviour change wheel\Images\COMB\up.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365180" y="4490642"/>
            <a:ext cx="267890" cy="527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84" name="Rectangle 4"/>
          <p:cNvSpPr>
            <a:spLocks noChangeArrowheads="1"/>
          </p:cNvSpPr>
          <p:nvPr/>
        </p:nvSpPr>
        <p:spPr bwMode="auto">
          <a:xfrm>
            <a:off x="1628240" y="5714583"/>
            <a:ext cx="3537347"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tab pos="171450" algn="l"/>
              </a:tabLst>
              <a:defRPr/>
            </a:pPr>
            <a:r>
              <a:rPr kumimoji="0" lang="en-GB" altLang="en-US" sz="1350" b="0" i="0" u="none" strike="noStrike" kern="1200" cap="none" spc="0" normalizeH="0" baseline="0" noProof="0" dirty="0">
                <a:ln>
                  <a:noFill/>
                </a:ln>
                <a:solidFill>
                  <a:srgbClr val="7030A0"/>
                </a:solidFill>
                <a:effectLst/>
                <a:uLnTx/>
                <a:uFillTx/>
                <a:latin typeface="Calibri" panose="020F0502020204030204" pitchFamily="34" charset="0"/>
                <a:ea typeface="MS PGothic" pitchFamily="34" charset="-128"/>
                <a:cs typeface="Calibri" panose="020F0502020204030204" pitchFamily="34" charset="0"/>
              </a:rPr>
              <a:t>Michie et al</a:t>
            </a:r>
            <a:r>
              <a:rPr kumimoji="0" lang="en-US" altLang="en-US" sz="1350" b="0" i="1" u="none" strike="noStrike" kern="1200" cap="none" spc="0" normalizeH="0" baseline="0" noProof="0" dirty="0">
                <a:ln>
                  <a:noFill/>
                </a:ln>
                <a:solidFill>
                  <a:srgbClr val="7030A0"/>
                </a:solidFill>
                <a:effectLst/>
                <a:uLnTx/>
                <a:uFillTx/>
                <a:latin typeface="Calibri" panose="020F0502020204030204" pitchFamily="34" charset="0"/>
                <a:ea typeface="MS PGothic" pitchFamily="34" charset="-128"/>
                <a:cs typeface="Calibri" panose="020F0502020204030204" pitchFamily="34" charset="0"/>
              </a:rPr>
              <a:t> </a:t>
            </a:r>
            <a:r>
              <a:rPr kumimoji="0" lang="en-US" altLang="en-US" sz="1350" b="0" i="0" u="none" strike="noStrike" kern="1200" cap="none" spc="0" normalizeH="0" baseline="0" noProof="0" dirty="0">
                <a:ln>
                  <a:noFill/>
                </a:ln>
                <a:solidFill>
                  <a:srgbClr val="7030A0"/>
                </a:solidFill>
                <a:effectLst/>
                <a:uLnTx/>
                <a:uFillTx/>
                <a:latin typeface="Calibri" panose="020F0502020204030204" pitchFamily="34" charset="0"/>
                <a:ea typeface="MS PGothic" pitchFamily="34" charset="-128"/>
                <a:cs typeface="Calibri" panose="020F0502020204030204" pitchFamily="34" charset="0"/>
              </a:rPr>
              <a:t>(2011)</a:t>
            </a:r>
            <a:r>
              <a:rPr kumimoji="0" lang="en-US" altLang="en-US" sz="1350" b="0" i="1" u="none" strike="noStrike" kern="1200" cap="none" spc="0" normalizeH="0" baseline="0" noProof="0" dirty="0">
                <a:ln>
                  <a:noFill/>
                </a:ln>
                <a:solidFill>
                  <a:srgbClr val="7030A0"/>
                </a:solidFill>
                <a:effectLst/>
                <a:uLnTx/>
                <a:uFillTx/>
                <a:latin typeface="Calibri" panose="020F0502020204030204" pitchFamily="34" charset="0"/>
                <a:ea typeface="MS PGothic" pitchFamily="34" charset="-128"/>
                <a:cs typeface="Calibri" panose="020F0502020204030204" pitchFamily="34" charset="0"/>
              </a:rPr>
              <a:t> </a:t>
            </a:r>
            <a:r>
              <a:rPr kumimoji="0" lang="en-GB" altLang="en-US" sz="1350" b="0" i="1" u="none" strike="noStrike" kern="1200" cap="none" spc="0" normalizeH="0" baseline="0" noProof="0" dirty="0">
                <a:ln>
                  <a:noFill/>
                </a:ln>
                <a:solidFill>
                  <a:srgbClr val="7030A0"/>
                </a:solidFill>
                <a:effectLst/>
                <a:uLnTx/>
                <a:uFillTx/>
                <a:latin typeface="Calibri" panose="020F0502020204030204" pitchFamily="34" charset="0"/>
                <a:ea typeface="MS PGothic" pitchFamily="34" charset="-128"/>
                <a:cs typeface="Calibri" panose="020F0502020204030204" pitchFamily="34" charset="0"/>
              </a:rPr>
              <a:t>Implementation Science</a:t>
            </a:r>
          </a:p>
        </p:txBody>
      </p:sp>
      <p:sp>
        <p:nvSpPr>
          <p:cNvPr id="14" name="TextBox 13">
            <a:extLst>
              <a:ext uri="{FF2B5EF4-FFF2-40B4-BE49-F238E27FC236}">
                <a16:creationId xmlns:a16="http://schemas.microsoft.com/office/drawing/2014/main" id="{F3008767-7A46-D64A-92DE-BE9F2DE36C8E}"/>
              </a:ext>
            </a:extLst>
          </p:cNvPr>
          <p:cNvSpPr txBox="1"/>
          <p:nvPr/>
        </p:nvSpPr>
        <p:spPr>
          <a:xfrm>
            <a:off x="4599977" y="2210402"/>
            <a:ext cx="3615004" cy="1015663"/>
          </a:xfrm>
          <a:prstGeom prst="rect">
            <a:avLst/>
          </a:prstGeom>
          <a:solidFill>
            <a:srgbClr val="FFCCCC"/>
          </a:solidFill>
          <a:ln>
            <a:solidFill>
              <a:srgbClr val="FF0000"/>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Psychological AND Physical ability to enact the behavior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Knowledge, Memory attention decision making, physical and social skills</a:t>
            </a:r>
          </a:p>
        </p:txBody>
      </p:sp>
      <p:sp>
        <p:nvSpPr>
          <p:cNvPr id="15" name="TextBox 14">
            <a:extLst>
              <a:ext uri="{FF2B5EF4-FFF2-40B4-BE49-F238E27FC236}">
                <a16:creationId xmlns:a16="http://schemas.microsoft.com/office/drawing/2014/main" id="{7F2A6268-BE82-0A41-811A-D04D67F0F9F9}"/>
              </a:ext>
            </a:extLst>
          </p:cNvPr>
          <p:cNvSpPr txBox="1"/>
          <p:nvPr/>
        </p:nvSpPr>
        <p:spPr>
          <a:xfrm>
            <a:off x="5620941" y="3408541"/>
            <a:ext cx="4661297" cy="1246495"/>
          </a:xfrm>
          <a:prstGeom prst="rect">
            <a:avLst/>
          </a:prstGeom>
          <a:solidFill>
            <a:srgbClr val="FFFFCC"/>
          </a:solidFill>
          <a:ln>
            <a:solidFill>
              <a:srgbClr val="FFFF00"/>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Reflective AND Automatic mechanisms that activate or inhibit the </a:t>
            </a:r>
            <a:r>
              <a:rPr kumimoji="0" lang="en-US" sz="1500" b="1" i="0" u="sng"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behaviour</a:t>
            </a:r>
            <a:endParaRPr kumimoji="0" lang="en-US" sz="1500" b="1"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Intentions, Goals, Perceived relevance, identity, Beliefs about consequences, Self-confidence, Rewards, incentives, sanctions, Emotions</a:t>
            </a:r>
          </a:p>
        </p:txBody>
      </p:sp>
      <p:sp>
        <p:nvSpPr>
          <p:cNvPr id="16" name="TextBox 15">
            <a:extLst>
              <a:ext uri="{FF2B5EF4-FFF2-40B4-BE49-F238E27FC236}">
                <a16:creationId xmlns:a16="http://schemas.microsoft.com/office/drawing/2014/main" id="{F8A5FAF2-92F1-5E44-948A-D6313AA49E39}"/>
              </a:ext>
            </a:extLst>
          </p:cNvPr>
          <p:cNvSpPr txBox="1"/>
          <p:nvPr/>
        </p:nvSpPr>
        <p:spPr>
          <a:xfrm>
            <a:off x="5068511" y="4861328"/>
            <a:ext cx="4849396" cy="1015663"/>
          </a:xfrm>
          <a:prstGeom prst="rect">
            <a:avLst/>
          </a:prstGeom>
          <a:solidFill>
            <a:srgbClr val="CCFFCC"/>
          </a:solidFill>
          <a:ln>
            <a:solidFill>
              <a:srgbClr val="00B050"/>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Physical AND Social environmental factors that enables or inhibits the </a:t>
            </a:r>
            <a:r>
              <a:rPr kumimoji="0" lang="en-US" sz="1500" b="1" i="0" u="sng"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behaviour</a:t>
            </a:r>
            <a:endParaRPr kumimoji="0" lang="en-US" sz="1500" b="1"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Access, layout, resources, prompts, cues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Social influences (pressure, support)</a:t>
            </a:r>
          </a:p>
        </p:txBody>
      </p:sp>
    </p:spTree>
    <p:extLst>
      <p:ext uri="{BB962C8B-B14F-4D97-AF65-F5344CB8AC3E}">
        <p14:creationId xmlns:p14="http://schemas.microsoft.com/office/powerpoint/2010/main" val="161766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963652" y="1160748"/>
            <a:ext cx="1836204" cy="432048"/>
          </a:xfrm>
          <a:prstGeom prst="rect">
            <a:avLst/>
          </a:prstGeom>
          <a:solidFill>
            <a:srgbClr val="FFFFFF"/>
          </a:solidFill>
          <a:ln w="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a:ea typeface="+mn-ea"/>
              <a:cs typeface="+mn-cs"/>
            </a:endParaRPr>
          </a:p>
        </p:txBody>
      </p:sp>
      <p:sp>
        <p:nvSpPr>
          <p:cNvPr id="8" name="Title 1"/>
          <p:cNvSpPr txBox="1">
            <a:spLocks/>
          </p:cNvSpPr>
          <p:nvPr/>
        </p:nvSpPr>
        <p:spPr bwMode="auto">
          <a:xfrm>
            <a:off x="1524000" y="857251"/>
            <a:ext cx="9144000" cy="732039"/>
          </a:xfrm>
          <a:prstGeom prst="rect">
            <a:avLst/>
          </a:prstGeom>
          <a:solidFill>
            <a:schemeClr val="bg1"/>
          </a:solidFill>
          <a:ln w="9525">
            <a:noFill/>
            <a:miter lim="800000"/>
            <a:headEnd/>
            <a:tailEnd/>
          </a:ln>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2250" b="1" i="0" u="none" strike="noStrike" kern="1200" cap="none" spc="0" normalizeH="0" baseline="0" noProof="0" dirty="0">
              <a:ln>
                <a:noFill/>
              </a:ln>
              <a:solidFill>
                <a:srgbClr val="004359"/>
              </a:solidFill>
              <a:effectLst/>
              <a:uLnTx/>
              <a:uFillTx/>
              <a:latin typeface="Arial" panose="020B0604020202020204" pitchFamily="34" charset="0"/>
              <a:ea typeface="+mj-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2250" b="1" i="0" u="none" strike="noStrike" kern="1200" cap="none" spc="0" normalizeH="0" baseline="0" noProof="0" dirty="0">
                <a:ln>
                  <a:noFill/>
                </a:ln>
                <a:solidFill>
                  <a:srgbClr val="004359"/>
                </a:solidFill>
                <a:effectLst/>
                <a:uLnTx/>
                <a:uFillTx/>
                <a:latin typeface="Arial" panose="020B0604020202020204" pitchFamily="34" charset="0"/>
                <a:ea typeface="+mj-ea"/>
                <a:cs typeface="Arial" panose="020B0604020202020204" pitchFamily="34" charset="0"/>
              </a:rPr>
              <a:t>The BCW:</a:t>
            </a:r>
          </a:p>
        </p:txBody>
      </p:sp>
      <p:sp>
        <p:nvSpPr>
          <p:cNvPr id="3" name="TextBox 2">
            <a:extLst>
              <a:ext uri="{FF2B5EF4-FFF2-40B4-BE49-F238E27FC236}">
                <a16:creationId xmlns:a16="http://schemas.microsoft.com/office/drawing/2014/main" id="{EA7CB7B9-85EC-E441-A335-A7482C63118F}"/>
              </a:ext>
            </a:extLst>
          </p:cNvPr>
          <p:cNvSpPr txBox="1"/>
          <p:nvPr/>
        </p:nvSpPr>
        <p:spPr>
          <a:xfrm>
            <a:off x="1630462" y="1985546"/>
            <a:ext cx="2084788" cy="553998"/>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Behavioural theory at its core</a:t>
            </a:r>
          </a:p>
        </p:txBody>
      </p:sp>
      <p:sp>
        <p:nvSpPr>
          <p:cNvPr id="9" name="Rectangle 8">
            <a:extLst>
              <a:ext uri="{FF2B5EF4-FFF2-40B4-BE49-F238E27FC236}">
                <a16:creationId xmlns:a16="http://schemas.microsoft.com/office/drawing/2014/main" id="{14C7482D-C651-7D40-A5BF-3170A0F38DF1}"/>
              </a:ext>
            </a:extLst>
          </p:cNvPr>
          <p:cNvSpPr/>
          <p:nvPr/>
        </p:nvSpPr>
        <p:spPr>
          <a:xfrm>
            <a:off x="3564775" y="2665268"/>
            <a:ext cx="2036618"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p:cNvSpPr txBox="1"/>
          <p:nvPr/>
        </p:nvSpPr>
        <p:spPr>
          <a:xfrm>
            <a:off x="1663344" y="2673239"/>
            <a:ext cx="1998424" cy="1915909"/>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9 Intervention Functions: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5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broad categories of means by which an intervention can change behaviour</a:t>
            </a:r>
            <a:r>
              <a:rPr kumimoji="0" lang="en-GB" sz="1350" b="0" i="0" u="none" strike="noStrike" kern="1200" cap="none" spc="0" normalizeH="0" baseline="0" noProof="0" dirty="0">
                <a:ln>
                  <a:noFill/>
                </a:ln>
                <a:solidFill>
                  <a:srgbClr val="000000"/>
                </a:solidFill>
                <a:effectLst/>
                <a:uLnTx/>
                <a:uFillTx/>
                <a:latin typeface="Arial"/>
                <a:ea typeface="+mn-ea"/>
                <a:cs typeface="+mn-cs"/>
              </a:rPr>
              <a:t>’</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dirty="0">
              <a:ln>
                <a:noFill/>
              </a:ln>
              <a:solidFill>
                <a:srgbClr val="000000"/>
              </a:solidFill>
              <a:effectLst/>
              <a:uLnTx/>
              <a:uFillTx/>
              <a:latin typeface="Arial"/>
              <a:ea typeface="+mn-ea"/>
              <a:cs typeface="+mn-cs"/>
            </a:endParaRPr>
          </a:p>
        </p:txBody>
      </p:sp>
      <p:pic>
        <p:nvPicPr>
          <p:cNvPr id="12" name="Picture 11" descr="bcw-split-v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7730" y="2225735"/>
            <a:ext cx="3132534" cy="3078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p:nvCxnSpPr>
        <p:spPr>
          <a:xfrm flipH="1" flipV="1">
            <a:off x="6921699" y="1207750"/>
            <a:ext cx="204788" cy="151566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777759" y="1237517"/>
            <a:ext cx="1114425" cy="164425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256391" y="2881769"/>
            <a:ext cx="2402681" cy="54054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113515" y="4116447"/>
            <a:ext cx="2564606" cy="118824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62268" y="4610557"/>
            <a:ext cx="594122" cy="12477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721675" y="4610556"/>
            <a:ext cx="279797" cy="113466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093072" y="4278373"/>
            <a:ext cx="2350294" cy="155376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801072" y="3408025"/>
            <a:ext cx="2402681" cy="21550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4764286" y="1237516"/>
            <a:ext cx="1804988" cy="183594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5513950" y="953145"/>
            <a:ext cx="130016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Use rules to reduce the opportunity to   engage in the behaviour </a:t>
            </a: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(or to increase  behaviour by reducing opportunity to engage  in competing                       behaviours)</a:t>
            </a: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4" name="TextBox 23"/>
          <p:cNvSpPr txBox="1">
            <a:spLocks noChangeArrowheads="1"/>
          </p:cNvSpPr>
          <p:nvPr/>
        </p:nvSpPr>
        <p:spPr bwMode="auto">
          <a:xfrm>
            <a:off x="7101485" y="1420527"/>
            <a:ext cx="1381125"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Increase knowledge or understanding</a:t>
            </a:r>
          </a:p>
        </p:txBody>
      </p:sp>
      <p:sp>
        <p:nvSpPr>
          <p:cNvPr id="25" name="TextBox 24"/>
          <p:cNvSpPr txBox="1">
            <a:spLocks noChangeArrowheads="1"/>
          </p:cNvSpPr>
          <p:nvPr/>
        </p:nvSpPr>
        <p:spPr bwMode="auto">
          <a:xfrm>
            <a:off x="8482609" y="2288838"/>
            <a:ext cx="2012156" cy="577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Use communication to induce positive or negative feelings to stimulate action</a:t>
            </a:r>
          </a:p>
        </p:txBody>
      </p:sp>
      <p:sp>
        <p:nvSpPr>
          <p:cNvPr id="26" name="TextBox 25"/>
          <p:cNvSpPr txBox="1">
            <a:spLocks noChangeArrowheads="1"/>
          </p:cNvSpPr>
          <p:nvPr/>
        </p:nvSpPr>
        <p:spPr bwMode="auto">
          <a:xfrm>
            <a:off x="8845749" y="3684737"/>
            <a:ext cx="1768078"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Create an expectation of reward</a:t>
            </a:r>
            <a:endParaRPr kumimoji="0" lang="en-GB" alt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 name="TextBox 26"/>
          <p:cNvSpPr txBox="1">
            <a:spLocks noChangeArrowheads="1"/>
          </p:cNvSpPr>
          <p:nvPr/>
        </p:nvSpPr>
        <p:spPr bwMode="auto">
          <a:xfrm>
            <a:off x="8222277" y="4954221"/>
            <a:ext cx="1559719"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Create an expectation of punishment or cost</a:t>
            </a:r>
          </a:p>
        </p:txBody>
      </p:sp>
      <p:sp>
        <p:nvSpPr>
          <p:cNvPr id="28" name="TextBox 27"/>
          <p:cNvSpPr txBox="1">
            <a:spLocks noChangeArrowheads="1"/>
          </p:cNvSpPr>
          <p:nvPr/>
        </p:nvSpPr>
        <p:spPr bwMode="auto">
          <a:xfrm>
            <a:off x="6851452" y="5579725"/>
            <a:ext cx="1040606"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Impart skills</a:t>
            </a:r>
          </a:p>
        </p:txBody>
      </p:sp>
      <p:sp>
        <p:nvSpPr>
          <p:cNvPr id="29" name="TextBox 28"/>
          <p:cNvSpPr txBox="1">
            <a:spLocks noChangeArrowheads="1"/>
          </p:cNvSpPr>
          <p:nvPr/>
        </p:nvSpPr>
        <p:spPr bwMode="auto">
          <a:xfrm>
            <a:off x="4531519" y="5153704"/>
            <a:ext cx="244554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Increase means </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or reduce barriers to increase</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capability (beyond education or   </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training) or opportunity </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(beyond  environmental  </a:t>
            </a:r>
          </a:p>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restructuring) </a:t>
            </a:r>
          </a:p>
        </p:txBody>
      </p:sp>
      <p:sp>
        <p:nvSpPr>
          <p:cNvPr id="30" name="TextBox 29"/>
          <p:cNvSpPr txBox="1">
            <a:spLocks noChangeArrowheads="1"/>
          </p:cNvSpPr>
          <p:nvPr/>
        </p:nvSpPr>
        <p:spPr bwMode="auto">
          <a:xfrm>
            <a:off x="3734397" y="4033476"/>
            <a:ext cx="1801415" cy="577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Provide an example for people to aspire to or emulate</a:t>
            </a:r>
          </a:p>
        </p:txBody>
      </p:sp>
      <p:sp>
        <p:nvSpPr>
          <p:cNvPr id="31" name="TextBox 30"/>
          <p:cNvSpPr txBox="1">
            <a:spLocks noChangeArrowheads="1"/>
          </p:cNvSpPr>
          <p:nvPr/>
        </p:nvSpPr>
        <p:spPr bwMode="auto">
          <a:xfrm>
            <a:off x="3882034" y="2471151"/>
            <a:ext cx="1552575"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Nudge/ Change the physical or social context</a:t>
            </a:r>
          </a:p>
        </p:txBody>
      </p:sp>
    </p:spTree>
    <p:extLst>
      <p:ext uri="{BB962C8B-B14F-4D97-AF65-F5344CB8AC3E}">
        <p14:creationId xmlns:p14="http://schemas.microsoft.com/office/powerpoint/2010/main" val="245358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B2BE-9DAC-4EB8-96A0-5E7310EAD0B8}"/>
              </a:ext>
            </a:extLst>
          </p:cNvPr>
          <p:cNvSpPr>
            <a:spLocks noGrp="1"/>
          </p:cNvSpPr>
          <p:nvPr>
            <p:ph type="title"/>
          </p:nvPr>
        </p:nvSpPr>
        <p:spPr>
          <a:xfrm>
            <a:off x="960000" y="0"/>
            <a:ext cx="10252800" cy="990599"/>
          </a:xfrm>
        </p:spPr>
        <p:txBody>
          <a:bodyPr/>
          <a:lstStyle/>
          <a:p>
            <a:r>
              <a:rPr lang="en-GB" dirty="0"/>
              <a:t>Plan to tackle 3Cs Prescribing</a:t>
            </a:r>
          </a:p>
        </p:txBody>
      </p:sp>
      <p:sp>
        <p:nvSpPr>
          <p:cNvPr id="3" name="Content Placeholder 2">
            <a:extLst>
              <a:ext uri="{FF2B5EF4-FFF2-40B4-BE49-F238E27FC236}">
                <a16:creationId xmlns:a16="http://schemas.microsoft.com/office/drawing/2014/main" id="{3B22686D-5D71-4F77-9A83-245AC2282A6B}"/>
              </a:ext>
            </a:extLst>
          </p:cNvPr>
          <p:cNvSpPr>
            <a:spLocks noGrp="1"/>
          </p:cNvSpPr>
          <p:nvPr>
            <p:ph idx="1"/>
          </p:nvPr>
        </p:nvSpPr>
        <p:spPr>
          <a:xfrm>
            <a:off x="960000" y="1285461"/>
            <a:ext cx="10252800" cy="4581940"/>
          </a:xfrm>
        </p:spPr>
        <p:txBody>
          <a:bodyPr>
            <a:normAutofit/>
          </a:bodyPr>
          <a:lstStyle/>
          <a:p>
            <a:r>
              <a:rPr lang="en-US" sz="1800" dirty="0">
                <a:solidFill>
                  <a:srgbClr val="0070C0"/>
                </a:solidFill>
              </a:rPr>
              <a:t>A retrospective trainee pharmacist audit </a:t>
            </a:r>
          </a:p>
          <a:p>
            <a:r>
              <a:rPr lang="en-GB" sz="1800" dirty="0">
                <a:solidFill>
                  <a:srgbClr val="0070C0"/>
                </a:solidFill>
              </a:rPr>
              <a:t>The last three oral acute prescriptions for either cefalexin, co-amoxiclav, ciprofloxacin, (OR ofloxacin and levofloxacin) for each prescriber from the 29</a:t>
            </a:r>
            <a:r>
              <a:rPr lang="en-GB" sz="1800" baseline="30000" dirty="0">
                <a:solidFill>
                  <a:srgbClr val="0070C0"/>
                </a:solidFill>
              </a:rPr>
              <a:t>th</a:t>
            </a:r>
            <a:r>
              <a:rPr lang="en-GB" sz="1800" dirty="0">
                <a:solidFill>
                  <a:srgbClr val="0070C0"/>
                </a:solidFill>
              </a:rPr>
              <a:t> of October 2021 back to 29</a:t>
            </a:r>
            <a:r>
              <a:rPr lang="en-GB" sz="1800" baseline="30000" dirty="0">
                <a:solidFill>
                  <a:srgbClr val="0070C0"/>
                </a:solidFill>
              </a:rPr>
              <a:t>th</a:t>
            </a:r>
            <a:r>
              <a:rPr lang="en-GB" sz="1800" dirty="0">
                <a:solidFill>
                  <a:srgbClr val="0070C0"/>
                </a:solidFill>
              </a:rPr>
              <a:t> of January 2021 were reviewed on S1  PCN includes 52 prescribers across 3 different sites; Some prescribers did not prescribe up to 3 items that could be included in the audit in this time frame therefore there is less than 52 x 3 = 156 prescriptions included</a:t>
            </a:r>
          </a:p>
          <a:p>
            <a:r>
              <a:rPr lang="en-GB" sz="1800" dirty="0">
                <a:solidFill>
                  <a:srgbClr val="0070C0"/>
                </a:solidFill>
              </a:rPr>
              <a:t>Exclusion criteria:</a:t>
            </a:r>
          </a:p>
          <a:p>
            <a:pPr lvl="1"/>
            <a:r>
              <a:rPr lang="en-GB" sz="1600" dirty="0">
                <a:solidFill>
                  <a:srgbClr val="0070C0"/>
                </a:solidFill>
              </a:rPr>
              <a:t>Specialist initiation</a:t>
            </a:r>
          </a:p>
          <a:p>
            <a:pPr lvl="1"/>
            <a:r>
              <a:rPr lang="en-GB" sz="1600" dirty="0">
                <a:solidFill>
                  <a:srgbClr val="0070C0"/>
                </a:solidFill>
              </a:rPr>
              <a:t>Long-term prophylaxis</a:t>
            </a:r>
          </a:p>
          <a:p>
            <a:pPr lvl="1"/>
            <a:r>
              <a:rPr lang="en-GB" sz="1600" dirty="0">
                <a:solidFill>
                  <a:srgbClr val="0070C0"/>
                </a:solidFill>
              </a:rPr>
              <a:t>Non-oral formulations</a:t>
            </a:r>
          </a:p>
          <a:p>
            <a:pPr lvl="1"/>
            <a:r>
              <a:rPr lang="en-GB" sz="1600" dirty="0">
                <a:solidFill>
                  <a:srgbClr val="0070C0"/>
                </a:solidFill>
              </a:rPr>
              <a:t>Prescription for neonate (&lt;1 month old) – since guidelines aren’t as clear</a:t>
            </a:r>
          </a:p>
          <a:p>
            <a:endParaRPr lang="en-GB" dirty="0"/>
          </a:p>
        </p:txBody>
      </p:sp>
    </p:spTree>
    <p:extLst>
      <p:ext uri="{BB962C8B-B14F-4D97-AF65-F5344CB8AC3E}">
        <p14:creationId xmlns:p14="http://schemas.microsoft.com/office/powerpoint/2010/main" val="167527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557" y="159026"/>
            <a:ext cx="10614991" cy="6698974"/>
          </a:xfrm>
        </p:spPr>
        <p:txBody>
          <a:bodyPr>
            <a:normAutofit fontScale="92500" lnSpcReduction="20000"/>
          </a:bodyPr>
          <a:lstStyle/>
          <a:p>
            <a:r>
              <a:rPr lang="en-GB" sz="1800" dirty="0">
                <a:solidFill>
                  <a:srgbClr val="0070C0"/>
                </a:solidFill>
              </a:rPr>
              <a:t>The “decision, choice, dose, duration” framework was used to assess the antibiotic prescribing </a:t>
            </a:r>
            <a:r>
              <a:rPr lang="en-GB" sz="1800" baseline="30000" dirty="0">
                <a:solidFill>
                  <a:srgbClr val="0070C0"/>
                </a:solidFill>
              </a:rPr>
              <a:t>1</a:t>
            </a:r>
            <a:endParaRPr lang="en-GB" sz="1800" dirty="0">
              <a:solidFill>
                <a:srgbClr val="0070C0"/>
              </a:solidFill>
            </a:endParaRPr>
          </a:p>
          <a:p>
            <a:pPr marL="914400" lvl="1" indent="-457200">
              <a:buFont typeface="+mj-lt"/>
              <a:buAutoNum type="arabicPeriod"/>
            </a:pPr>
            <a:r>
              <a:rPr lang="en-GB" sz="1800" b="1" dirty="0">
                <a:solidFill>
                  <a:srgbClr val="0070C0"/>
                </a:solidFill>
              </a:rPr>
              <a:t>Decision</a:t>
            </a:r>
            <a:r>
              <a:rPr lang="en-GB" sz="1800" dirty="0">
                <a:solidFill>
                  <a:srgbClr val="0070C0"/>
                </a:solidFill>
              </a:rPr>
              <a:t>: Was it the correct decision to prescribe an antibiotic?</a:t>
            </a:r>
          </a:p>
          <a:p>
            <a:pPr marL="914400" lvl="1" indent="-457200">
              <a:buFont typeface="+mj-lt"/>
              <a:buAutoNum type="arabicPeriod"/>
            </a:pPr>
            <a:r>
              <a:rPr lang="en-GB" sz="1800" b="1" dirty="0">
                <a:solidFill>
                  <a:srgbClr val="0070C0"/>
                </a:solidFill>
              </a:rPr>
              <a:t>Choice</a:t>
            </a:r>
            <a:r>
              <a:rPr lang="en-GB" sz="1800" dirty="0">
                <a:solidFill>
                  <a:srgbClr val="0070C0"/>
                </a:solidFill>
              </a:rPr>
              <a:t>: Was the correct antibiotic chosen for the indication?</a:t>
            </a:r>
          </a:p>
          <a:p>
            <a:pPr marL="914400" lvl="1" indent="-457200">
              <a:buFont typeface="+mj-lt"/>
              <a:buAutoNum type="arabicPeriod"/>
            </a:pPr>
            <a:r>
              <a:rPr lang="en-GB" sz="1800" b="1" dirty="0">
                <a:solidFill>
                  <a:srgbClr val="0070C0"/>
                </a:solidFill>
              </a:rPr>
              <a:t>Dose</a:t>
            </a:r>
            <a:r>
              <a:rPr lang="en-GB" sz="1800" dirty="0">
                <a:solidFill>
                  <a:srgbClr val="0070C0"/>
                </a:solidFill>
              </a:rPr>
              <a:t>: Was the correct dose (of the correct antibiotic) prescribed?</a:t>
            </a:r>
          </a:p>
          <a:p>
            <a:pPr marL="914400" lvl="1" indent="-457200">
              <a:buFont typeface="+mj-lt"/>
              <a:buAutoNum type="arabicPeriod"/>
            </a:pPr>
            <a:r>
              <a:rPr lang="en-GB" sz="1800" b="1" dirty="0">
                <a:solidFill>
                  <a:srgbClr val="0070C0"/>
                </a:solidFill>
              </a:rPr>
              <a:t>Duration</a:t>
            </a:r>
            <a:r>
              <a:rPr lang="en-GB" sz="1800" dirty="0">
                <a:solidFill>
                  <a:srgbClr val="0070C0"/>
                </a:solidFill>
              </a:rPr>
              <a:t>: Was the correct duration (of the correct dose of the correct antibiotic) prescribed?</a:t>
            </a:r>
          </a:p>
          <a:p>
            <a:r>
              <a:rPr lang="en-GB" sz="1800" dirty="0">
                <a:solidFill>
                  <a:srgbClr val="0070C0"/>
                </a:solidFill>
              </a:rPr>
              <a:t>When deciding if the most appropriate choice was made certain factors were taken into consideration e.g. allergies, microbiology cultures, interaction with current medications, previous history of patient and previous prescribers decisions, in order to come to a realistic conclusion about what would have been the ideal outcome of each scenario.</a:t>
            </a:r>
          </a:p>
          <a:p>
            <a:pPr lvl="1"/>
            <a:r>
              <a:rPr lang="en-GB" sz="1800" b="1" dirty="0">
                <a:solidFill>
                  <a:srgbClr val="0070C0"/>
                </a:solidFill>
              </a:rPr>
              <a:t>Appropriate: </a:t>
            </a:r>
            <a:r>
              <a:rPr lang="en-GB" sz="1800" dirty="0">
                <a:solidFill>
                  <a:srgbClr val="0070C0"/>
                </a:solidFill>
              </a:rPr>
              <a:t>The </a:t>
            </a:r>
            <a:r>
              <a:rPr lang="en-GB" sz="1800" b="1" dirty="0">
                <a:solidFill>
                  <a:srgbClr val="0070C0"/>
                </a:solidFill>
              </a:rPr>
              <a:t>most appropriate choice by following guidance </a:t>
            </a:r>
            <a:r>
              <a:rPr lang="en-GB" sz="1800" dirty="0">
                <a:solidFill>
                  <a:srgbClr val="0070C0"/>
                </a:solidFill>
              </a:rPr>
              <a:t>(taking into consideration allergies and culture results etc. of the individual patient that the prescriber would have had access to at the time of prescribing) e.g. if </a:t>
            </a:r>
            <a:r>
              <a:rPr lang="en-GB" sz="1800" dirty="0" err="1">
                <a:solidFill>
                  <a:srgbClr val="0070C0"/>
                </a:solidFill>
              </a:rPr>
              <a:t>Pivmecillinam</a:t>
            </a:r>
            <a:r>
              <a:rPr lang="en-GB" sz="1800" dirty="0">
                <a:solidFill>
                  <a:srgbClr val="0070C0"/>
                </a:solidFill>
              </a:rPr>
              <a:t> (second-line choice) was prescribed for a female with uncomplicated UTI as patient had ADR to nitrofurantoin (first-line choice) and culture sensitivities showed that UTI was resistant to Trimethoprim (also first-line choice)</a:t>
            </a:r>
          </a:p>
          <a:p>
            <a:pPr lvl="1"/>
            <a:r>
              <a:rPr lang="en-GB" sz="1800" b="1" dirty="0">
                <a:solidFill>
                  <a:srgbClr val="0070C0"/>
                </a:solidFill>
              </a:rPr>
              <a:t>Sub-optimal: </a:t>
            </a:r>
            <a:r>
              <a:rPr lang="en-GB" sz="1800" dirty="0">
                <a:solidFill>
                  <a:srgbClr val="0070C0"/>
                </a:solidFill>
              </a:rPr>
              <a:t>The choice made was </a:t>
            </a:r>
            <a:r>
              <a:rPr lang="en-GB" sz="1800" b="1" dirty="0">
                <a:solidFill>
                  <a:srgbClr val="0070C0"/>
                </a:solidFill>
              </a:rPr>
              <a:t>not the most appropriate but was still a part of the guidelines </a:t>
            </a:r>
            <a:r>
              <a:rPr lang="en-GB" sz="1800" dirty="0">
                <a:solidFill>
                  <a:srgbClr val="0070C0"/>
                </a:solidFill>
              </a:rPr>
              <a:t>e.g. if </a:t>
            </a:r>
            <a:r>
              <a:rPr lang="en-GB" sz="1800" dirty="0" err="1">
                <a:solidFill>
                  <a:srgbClr val="0070C0"/>
                </a:solidFill>
              </a:rPr>
              <a:t>Pivmecillinam</a:t>
            </a:r>
            <a:r>
              <a:rPr lang="en-GB" sz="1800" dirty="0">
                <a:solidFill>
                  <a:srgbClr val="0070C0"/>
                </a:solidFill>
              </a:rPr>
              <a:t> (second-line choice) was prescribed for a female with uncomplicated UTI but there was no reason (e.g. allergies, culture sensitivities) that the patient couldn’t have had one of the first line choices of Nitrofurantoin or Trimethoprim.</a:t>
            </a:r>
          </a:p>
          <a:p>
            <a:pPr lvl="1"/>
            <a:r>
              <a:rPr lang="en-GB" sz="1800" b="1" dirty="0">
                <a:solidFill>
                  <a:srgbClr val="0070C0"/>
                </a:solidFill>
              </a:rPr>
              <a:t>Inappropriate: </a:t>
            </a:r>
            <a:r>
              <a:rPr lang="en-GB" sz="1800" dirty="0">
                <a:solidFill>
                  <a:srgbClr val="0070C0"/>
                </a:solidFill>
              </a:rPr>
              <a:t>When the choice made </a:t>
            </a:r>
            <a:r>
              <a:rPr lang="en-GB" sz="1800" b="1" dirty="0">
                <a:solidFill>
                  <a:srgbClr val="0070C0"/>
                </a:solidFill>
              </a:rPr>
              <a:t>did not follow any guidance </a:t>
            </a:r>
            <a:r>
              <a:rPr lang="en-GB" sz="1800" dirty="0">
                <a:solidFill>
                  <a:srgbClr val="0070C0"/>
                </a:solidFill>
              </a:rPr>
              <a:t>e.g. if Cefalexin was prescribed for a female with uncomplicated UTI with no documentation to show why the first four choices recommended by SCAN guidance or NICE CKS were not chose</a:t>
            </a:r>
          </a:p>
          <a:p>
            <a:pPr lvl="1"/>
            <a:endParaRPr lang="en-GB" sz="1800" dirty="0">
              <a:solidFill>
                <a:srgbClr val="0070C0"/>
              </a:solidFill>
            </a:endParaRPr>
          </a:p>
          <a:p>
            <a:pPr marL="319192" lvl="1" indent="0">
              <a:buNone/>
            </a:pPr>
            <a:r>
              <a:rPr lang="en-GB" sz="900" dirty="0">
                <a:solidFill>
                  <a:srgbClr val="0070C0"/>
                </a:solidFill>
              </a:rPr>
              <a:t>	</a:t>
            </a:r>
            <a:r>
              <a:rPr lang="en-GB" sz="1000" dirty="0">
                <a:solidFill>
                  <a:srgbClr val="0070C0"/>
                </a:solidFill>
              </a:rPr>
              <a:t>(1) McLellan L, Dornan T, Williams S, et al. Pharmacist-led feedback workshops increase appropriate prescribing of antimicrobials, </a:t>
            </a:r>
          </a:p>
          <a:p>
            <a:pPr marL="319192" lvl="1" indent="0">
              <a:buNone/>
            </a:pPr>
            <a:r>
              <a:rPr lang="en-GB" sz="1000" dirty="0">
                <a:solidFill>
                  <a:srgbClr val="0070C0"/>
                </a:solidFill>
              </a:rPr>
              <a:t>	Journal of Antimicrobials &amp; Chemotherapy, 2016;71(5): 1415-1425. https://doi.org/10.1093/jac/dkv482</a:t>
            </a:r>
          </a:p>
          <a:p>
            <a:endParaRPr lang="en-GB" sz="1600" dirty="0"/>
          </a:p>
        </p:txBody>
      </p:sp>
    </p:spTree>
    <p:extLst>
      <p:ext uri="{BB962C8B-B14F-4D97-AF65-F5344CB8AC3E}">
        <p14:creationId xmlns:p14="http://schemas.microsoft.com/office/powerpoint/2010/main" val="138235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000" y="1019175"/>
            <a:ext cx="10252800" cy="403225"/>
          </a:xfrm>
        </p:spPr>
        <p:txBody>
          <a:bodyPr>
            <a:normAutofit fontScale="90000"/>
          </a:bodyPr>
          <a:lstStyle/>
          <a:p>
            <a:r>
              <a:rPr lang="en-GB" dirty="0"/>
              <a:t>Initial findings</a:t>
            </a:r>
          </a:p>
        </p:txBody>
      </p:sp>
      <p:sp>
        <p:nvSpPr>
          <p:cNvPr id="3" name="Content Placeholder 2"/>
          <p:cNvSpPr>
            <a:spLocks noGrp="1"/>
          </p:cNvSpPr>
          <p:nvPr>
            <p:ph idx="1"/>
          </p:nvPr>
        </p:nvSpPr>
        <p:spPr/>
        <p:txBody>
          <a:bodyPr>
            <a:normAutofit fontScale="62500" lnSpcReduction="20000"/>
          </a:bodyPr>
          <a:lstStyle/>
          <a:p>
            <a:pPr>
              <a:buFont typeface="Wingdings" charset="2"/>
              <a:buChar char="Ø"/>
            </a:pPr>
            <a:r>
              <a:rPr lang="en-GB" dirty="0">
                <a:solidFill>
                  <a:srgbClr val="0070C0"/>
                </a:solidFill>
              </a:rPr>
              <a:t>Unclear guidelines for gynaecological issues across SCAN guidance, NICE CKS and RCOG (Royal College of Obstetricians and Gynaecologists)</a:t>
            </a:r>
          </a:p>
          <a:p>
            <a:pPr>
              <a:buFont typeface="Wingdings" charset="2"/>
              <a:buChar char="Ø"/>
            </a:pPr>
            <a:endParaRPr lang="en-GB" dirty="0">
              <a:solidFill>
                <a:srgbClr val="0070C0"/>
              </a:solidFill>
            </a:endParaRPr>
          </a:p>
          <a:p>
            <a:pPr>
              <a:buFont typeface="Wingdings" charset="2"/>
              <a:buChar char="Ø"/>
            </a:pPr>
            <a:r>
              <a:rPr lang="en-GB" dirty="0">
                <a:solidFill>
                  <a:srgbClr val="0070C0"/>
                </a:solidFill>
              </a:rPr>
              <a:t>Clear relationship between inappropriate Co-</a:t>
            </a:r>
            <a:r>
              <a:rPr lang="en-GB" dirty="0" err="1">
                <a:solidFill>
                  <a:srgbClr val="0070C0"/>
                </a:solidFill>
              </a:rPr>
              <a:t>amoxiclav</a:t>
            </a:r>
            <a:r>
              <a:rPr lang="en-GB" dirty="0">
                <a:solidFill>
                  <a:srgbClr val="0070C0"/>
                </a:solidFill>
              </a:rPr>
              <a:t> prescribing and skin infections</a:t>
            </a:r>
          </a:p>
          <a:p>
            <a:pPr>
              <a:buFont typeface="Wingdings" charset="2"/>
              <a:buChar char="Ø"/>
            </a:pPr>
            <a:endParaRPr lang="en-GB" dirty="0">
              <a:solidFill>
                <a:srgbClr val="0070C0"/>
              </a:solidFill>
            </a:endParaRPr>
          </a:p>
          <a:p>
            <a:pPr>
              <a:buFont typeface="Wingdings" charset="2"/>
              <a:buChar char="Ø"/>
            </a:pPr>
            <a:r>
              <a:rPr lang="en-GB" dirty="0">
                <a:solidFill>
                  <a:srgbClr val="0070C0"/>
                </a:solidFill>
              </a:rPr>
              <a:t>Clear relationship between inappropriate </a:t>
            </a:r>
            <a:r>
              <a:rPr lang="en-GB" dirty="0" err="1">
                <a:solidFill>
                  <a:srgbClr val="0070C0"/>
                </a:solidFill>
              </a:rPr>
              <a:t>Cefalexin</a:t>
            </a:r>
            <a:r>
              <a:rPr lang="en-GB" dirty="0">
                <a:solidFill>
                  <a:srgbClr val="0070C0"/>
                </a:solidFill>
              </a:rPr>
              <a:t> prescribing and urinary tract infections</a:t>
            </a:r>
          </a:p>
        </p:txBody>
      </p:sp>
    </p:spTree>
    <p:extLst>
      <p:ext uri="{BB962C8B-B14F-4D97-AF65-F5344CB8AC3E}">
        <p14:creationId xmlns:p14="http://schemas.microsoft.com/office/powerpoint/2010/main" val="360805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000" y="522514"/>
            <a:ext cx="10252800" cy="754743"/>
          </a:xfrm>
        </p:spPr>
        <p:txBody>
          <a:bodyPr/>
          <a:lstStyle/>
          <a:p>
            <a:r>
              <a:rPr lang="en-GB" dirty="0"/>
              <a:t>Next steps...</a:t>
            </a:r>
          </a:p>
        </p:txBody>
      </p:sp>
      <p:sp>
        <p:nvSpPr>
          <p:cNvPr id="3" name="Content Placeholder 2"/>
          <p:cNvSpPr>
            <a:spLocks noGrp="1"/>
          </p:cNvSpPr>
          <p:nvPr>
            <p:ph idx="1"/>
          </p:nvPr>
        </p:nvSpPr>
        <p:spPr>
          <a:xfrm>
            <a:off x="960000" y="1465943"/>
            <a:ext cx="10252800" cy="4049486"/>
          </a:xfrm>
        </p:spPr>
        <p:txBody>
          <a:bodyPr>
            <a:normAutofit fontScale="70000" lnSpcReduction="20000"/>
          </a:bodyPr>
          <a:lstStyle/>
          <a:p>
            <a:pPr marL="0" indent="0">
              <a:buNone/>
            </a:pPr>
            <a:endParaRPr lang="en-GB" dirty="0"/>
          </a:p>
          <a:p>
            <a:pPr>
              <a:buFont typeface="Wingdings" charset="2"/>
              <a:buChar char="Ø"/>
            </a:pPr>
            <a:r>
              <a:rPr lang="en-GB" dirty="0">
                <a:solidFill>
                  <a:srgbClr val="0070C0"/>
                </a:solidFill>
              </a:rPr>
              <a:t>Attempt to identify any further key issues as to when and why prescribers do not follow the most appropriate guidance</a:t>
            </a:r>
          </a:p>
          <a:p>
            <a:pPr>
              <a:buFont typeface="Wingdings" charset="2"/>
              <a:buChar char="Ø"/>
            </a:pPr>
            <a:endParaRPr lang="en-GB" dirty="0">
              <a:solidFill>
                <a:srgbClr val="0070C0"/>
              </a:solidFill>
            </a:endParaRPr>
          </a:p>
          <a:p>
            <a:pPr>
              <a:buFont typeface="Wingdings" charset="2"/>
              <a:buChar char="Ø"/>
            </a:pPr>
            <a:r>
              <a:rPr lang="en-GB" dirty="0">
                <a:solidFill>
                  <a:srgbClr val="0070C0"/>
                </a:solidFill>
              </a:rPr>
              <a:t>Give feedback to prescribers, individually and as a cohort, on how to improve prescribing adherence (BCW – Education) </a:t>
            </a:r>
          </a:p>
          <a:p>
            <a:pPr lvl="1">
              <a:buFont typeface="Wingdings" charset="2"/>
              <a:buChar char="Ø"/>
            </a:pPr>
            <a:r>
              <a:rPr lang="en-GB" dirty="0">
                <a:solidFill>
                  <a:srgbClr val="0070C0"/>
                </a:solidFill>
              </a:rPr>
              <a:t>Peer pressure (BCW – Modelling / Persuasion / Environmental restructuring or ? Coercion ? ) </a:t>
            </a:r>
          </a:p>
          <a:p>
            <a:pPr lvl="1">
              <a:buFont typeface="Wingdings" charset="2"/>
              <a:buChar char="Ø"/>
            </a:pPr>
            <a:r>
              <a:rPr lang="en-GB" dirty="0">
                <a:solidFill>
                  <a:srgbClr val="0070C0"/>
                </a:solidFill>
              </a:rPr>
              <a:t>Clinicians have asked to use own data for appraisal documentation (BCW – Incentivisation or Coercion ? ) </a:t>
            </a:r>
          </a:p>
        </p:txBody>
      </p:sp>
    </p:spTree>
    <p:extLst>
      <p:ext uri="{BB962C8B-B14F-4D97-AF65-F5344CB8AC3E}">
        <p14:creationId xmlns:p14="http://schemas.microsoft.com/office/powerpoint/2010/main" val="2267170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B2BE-9DAC-4EB8-96A0-5E7310EAD0B8}"/>
              </a:ext>
            </a:extLst>
          </p:cNvPr>
          <p:cNvSpPr>
            <a:spLocks noGrp="1"/>
          </p:cNvSpPr>
          <p:nvPr>
            <p:ph type="title"/>
          </p:nvPr>
        </p:nvSpPr>
        <p:spPr>
          <a:xfrm>
            <a:off x="960000" y="-145143"/>
            <a:ext cx="8938743" cy="1352645"/>
          </a:xfrm>
        </p:spPr>
        <p:txBody>
          <a:bodyPr>
            <a:normAutofit/>
          </a:bodyPr>
          <a:lstStyle/>
          <a:p>
            <a:r>
              <a:rPr lang="en-GB" dirty="0"/>
              <a:t>Plan to tackle Children’s Antibiotics  </a:t>
            </a:r>
          </a:p>
        </p:txBody>
      </p:sp>
      <p:sp>
        <p:nvSpPr>
          <p:cNvPr id="3" name="Content Placeholder 2">
            <a:extLst>
              <a:ext uri="{FF2B5EF4-FFF2-40B4-BE49-F238E27FC236}">
                <a16:creationId xmlns:a16="http://schemas.microsoft.com/office/drawing/2014/main" id="{3B22686D-5D71-4F77-9A83-245AC2282A6B}"/>
              </a:ext>
            </a:extLst>
          </p:cNvPr>
          <p:cNvSpPr>
            <a:spLocks noGrp="1"/>
          </p:cNvSpPr>
          <p:nvPr>
            <p:ph idx="1"/>
          </p:nvPr>
        </p:nvSpPr>
        <p:spPr>
          <a:xfrm>
            <a:off x="960000" y="1480457"/>
            <a:ext cx="10252800" cy="4963886"/>
          </a:xfrm>
        </p:spPr>
        <p:txBody>
          <a:bodyPr>
            <a:normAutofit fontScale="70000" lnSpcReduction="20000"/>
          </a:bodyPr>
          <a:lstStyle/>
          <a:p>
            <a:pPr>
              <a:lnSpc>
                <a:spcPct val="120000"/>
              </a:lnSpc>
            </a:pPr>
            <a:r>
              <a:rPr lang="en-US" sz="2900" dirty="0">
                <a:solidFill>
                  <a:srgbClr val="0070C0"/>
                </a:solidFill>
              </a:rPr>
              <a:t> A GP registrar Quality Improvement</a:t>
            </a:r>
          </a:p>
          <a:p>
            <a:pPr fontAlgn="base">
              <a:lnSpc>
                <a:spcPct val="120000"/>
              </a:lnSpc>
            </a:pPr>
            <a:r>
              <a:rPr lang="en-GB" sz="2900" dirty="0">
                <a:solidFill>
                  <a:srgbClr val="0070C0"/>
                </a:solidFill>
              </a:rPr>
              <a:t>Retrospective review of under 18s prescribed antibiotics acutely for sore throat/tonsillitis  Aug - Nov 2021 inclusive </a:t>
            </a:r>
          </a:p>
          <a:p>
            <a:pPr fontAlgn="base">
              <a:lnSpc>
                <a:spcPct val="120000"/>
              </a:lnSpc>
            </a:pPr>
            <a:r>
              <a:rPr lang="en-GB" sz="2900" dirty="0">
                <a:solidFill>
                  <a:srgbClr val="0070C0"/>
                </a:solidFill>
              </a:rPr>
              <a:t>Assessing if </a:t>
            </a:r>
          </a:p>
          <a:p>
            <a:pPr lvl="1" fontAlgn="base">
              <a:lnSpc>
                <a:spcPct val="120000"/>
              </a:lnSpc>
            </a:pPr>
            <a:r>
              <a:rPr lang="en-GB" sz="2600" dirty="0">
                <a:solidFill>
                  <a:srgbClr val="0070C0"/>
                </a:solidFill>
              </a:rPr>
              <a:t>Clinician used fever pain /</a:t>
            </a:r>
            <a:r>
              <a:rPr lang="en-GB" sz="2600" dirty="0" err="1">
                <a:solidFill>
                  <a:srgbClr val="0070C0"/>
                </a:solidFill>
              </a:rPr>
              <a:t>Centor</a:t>
            </a:r>
            <a:r>
              <a:rPr lang="en-GB" sz="2600" dirty="0">
                <a:solidFill>
                  <a:srgbClr val="0070C0"/>
                </a:solidFill>
              </a:rPr>
              <a:t> scores</a:t>
            </a:r>
          </a:p>
          <a:p>
            <a:pPr lvl="1" fontAlgn="base">
              <a:lnSpc>
                <a:spcPct val="120000"/>
              </a:lnSpc>
            </a:pPr>
            <a:r>
              <a:rPr lang="en-GB" sz="2600" dirty="0">
                <a:solidFill>
                  <a:srgbClr val="0070C0"/>
                </a:solidFill>
              </a:rPr>
              <a:t>Gave written safety netting advice</a:t>
            </a:r>
          </a:p>
          <a:p>
            <a:pPr lvl="1" fontAlgn="base">
              <a:lnSpc>
                <a:spcPct val="120000"/>
              </a:lnSpc>
            </a:pPr>
            <a:r>
              <a:rPr lang="en-GB" sz="2600" dirty="0">
                <a:solidFill>
                  <a:srgbClr val="0070C0"/>
                </a:solidFill>
              </a:rPr>
              <a:t>Prescribing matched NICE/SCAN guidance</a:t>
            </a:r>
          </a:p>
          <a:p>
            <a:pPr lvl="1" fontAlgn="base">
              <a:lnSpc>
                <a:spcPct val="120000"/>
              </a:lnSpc>
            </a:pPr>
            <a:r>
              <a:rPr lang="en-GB" sz="2600" dirty="0">
                <a:solidFill>
                  <a:srgbClr val="0070C0"/>
                </a:solidFill>
              </a:rPr>
              <a:t>Advised re delayed prescription</a:t>
            </a:r>
          </a:p>
          <a:p>
            <a:r>
              <a:rPr lang="en-US" sz="2900" dirty="0">
                <a:solidFill>
                  <a:srgbClr val="0070C0"/>
                </a:solidFill>
              </a:rPr>
              <a:t>Questionnaire to clinicians re approaches to prescribing Antibiotics for children</a:t>
            </a:r>
          </a:p>
          <a:p>
            <a:r>
              <a:rPr lang="en-GB" sz="2900" dirty="0">
                <a:solidFill>
                  <a:srgbClr val="0070C0"/>
                </a:solidFill>
              </a:rPr>
              <a:t>Aim to use BCW Modelling / Enablement (</a:t>
            </a:r>
            <a:r>
              <a:rPr lang="en-GB" sz="2900" dirty="0" err="1">
                <a:solidFill>
                  <a:srgbClr val="0070C0"/>
                </a:solidFill>
              </a:rPr>
              <a:t>AccuRx</a:t>
            </a:r>
            <a:r>
              <a:rPr lang="en-GB" sz="2900" dirty="0">
                <a:solidFill>
                  <a:srgbClr val="0070C0"/>
                </a:solidFill>
              </a:rPr>
              <a:t>) </a:t>
            </a:r>
            <a:endParaRPr lang="en-US" sz="2900" dirty="0">
              <a:solidFill>
                <a:srgbClr val="0070C0"/>
              </a:solidFill>
            </a:endParaRPr>
          </a:p>
          <a:p>
            <a:pPr marL="0" indent="0">
              <a:buNone/>
            </a:pPr>
            <a:endParaRPr lang="en-US" sz="2600" dirty="0">
              <a:solidFill>
                <a:srgbClr val="0070C0"/>
              </a:solidFill>
            </a:endParaRPr>
          </a:p>
          <a:p>
            <a:pPr marL="0" indent="0">
              <a:buNone/>
            </a:pPr>
            <a:endParaRPr lang="en-GB" dirty="0"/>
          </a:p>
        </p:txBody>
      </p:sp>
    </p:spTree>
    <p:extLst>
      <p:ext uri="{BB962C8B-B14F-4D97-AF65-F5344CB8AC3E}">
        <p14:creationId xmlns:p14="http://schemas.microsoft.com/office/powerpoint/2010/main" val="687173279"/>
      </p:ext>
    </p:extLst>
  </p:cSld>
  <p:clrMapOvr>
    <a:masterClrMapping/>
  </p:clrMapOvr>
</p:sld>
</file>

<file path=ppt/theme/theme1.xml><?xml version="1.0" encoding="utf-8"?>
<a:theme xmlns:a="http://schemas.openxmlformats.org/drawingml/2006/main" name="PrescQIPP powerpoint template 16.9">
  <a:themeElements>
    <a:clrScheme name="PQ Palette">
      <a:dk1>
        <a:srgbClr val="0072C6"/>
      </a:dk1>
      <a:lt1>
        <a:srgbClr val="FFFFFF"/>
      </a:lt1>
      <a:dk2>
        <a:srgbClr val="454545"/>
      </a:dk2>
      <a:lt2>
        <a:srgbClr val="FFFFFF"/>
      </a:lt2>
      <a:accent1>
        <a:srgbClr val="0072C6"/>
      </a:accent1>
      <a:accent2>
        <a:srgbClr val="009E49"/>
      </a:accent2>
      <a:accent3>
        <a:srgbClr val="00ADC6"/>
      </a:accent3>
      <a:accent4>
        <a:srgbClr val="F7E214"/>
      </a:accent4>
      <a:accent5>
        <a:srgbClr val="0072C6"/>
      </a:accent5>
      <a:accent6>
        <a:srgbClr val="009E49"/>
      </a:accent6>
      <a:hlink>
        <a:srgbClr val="0072C6"/>
      </a:hlink>
      <a:folHlink>
        <a:srgbClr val="F7E214"/>
      </a:folHlink>
    </a:clrScheme>
    <a:fontScheme name="PQ Fonts">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Q_Pres_1" id="{D57E4DE5-176D-4840-A848-10127AB1674D}" vid="{86B518F1-EFCD-46EC-8011-FCE4E08F72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3045</TotalTime>
  <Words>4900</Words>
  <Application>Microsoft Office PowerPoint</Application>
  <PresentationFormat>Widescreen</PresentationFormat>
  <Paragraphs>259</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Verdana</vt:lpstr>
      <vt:lpstr>Wingdings</vt:lpstr>
      <vt:lpstr>PrescQIPP powerpoint template 16.9</vt:lpstr>
      <vt:lpstr> Practice Plus Webinar  9th February  2022 </vt:lpstr>
      <vt:lpstr>Using Antibiotic data to influence change within a PCN </vt:lpstr>
      <vt:lpstr>PowerPoint Presentation</vt:lpstr>
      <vt:lpstr>PowerPoint Presentation</vt:lpstr>
      <vt:lpstr>Plan to tackle 3Cs Prescribing</vt:lpstr>
      <vt:lpstr>PowerPoint Presentation</vt:lpstr>
      <vt:lpstr>Initial findings</vt:lpstr>
      <vt:lpstr>Next steps...</vt:lpstr>
      <vt:lpstr>Plan to tackle Children’s Antibiotics  </vt:lpstr>
      <vt:lpstr>Analgesic reviews in practice</vt:lpstr>
      <vt:lpstr>Aim</vt:lpstr>
      <vt:lpstr>Pain management</vt:lpstr>
      <vt:lpstr>Analgesic stewardship</vt:lpstr>
      <vt:lpstr>Analgesic stewardship in context</vt:lpstr>
      <vt:lpstr>Regular Medicines</vt:lpstr>
      <vt:lpstr>    Stop      Think     Refocus</vt:lpstr>
      <vt:lpstr>What are you trying to achieve?</vt:lpstr>
      <vt:lpstr>PowerPoint Presentation</vt:lpstr>
      <vt:lpstr>PowerPoint Presentation</vt:lpstr>
      <vt:lpstr>PowerPoint Presentation</vt:lpstr>
      <vt:lpstr>Making reductions</vt:lpstr>
      <vt:lpstr>Summary</vt:lpstr>
      <vt:lpstr>Future Practice Plus Webinars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Plus Webinar  15th December 2021</dc:title>
  <dc:creator>Steve Williams</dc:creator>
  <cp:lastModifiedBy>Steve Williams</cp:lastModifiedBy>
  <cp:revision>26</cp:revision>
  <dcterms:created xsi:type="dcterms:W3CDTF">2021-11-17T15:26:44Z</dcterms:created>
  <dcterms:modified xsi:type="dcterms:W3CDTF">2022-02-09T10:21:54Z</dcterms:modified>
</cp:coreProperties>
</file>