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4"/>
  </p:notesMasterIdLst>
  <p:sldIdLst>
    <p:sldId id="1189" r:id="rId3"/>
    <p:sldId id="634" r:id="rId4"/>
    <p:sldId id="863" r:id="rId5"/>
    <p:sldId id="862" r:id="rId6"/>
    <p:sldId id="866" r:id="rId7"/>
    <p:sldId id="805" r:id="rId8"/>
    <p:sldId id="865" r:id="rId9"/>
    <p:sldId id="813" r:id="rId10"/>
    <p:sldId id="815" r:id="rId11"/>
    <p:sldId id="818" r:id="rId12"/>
    <p:sldId id="820" r:id="rId13"/>
    <p:sldId id="857" r:id="rId14"/>
    <p:sldId id="824" r:id="rId15"/>
    <p:sldId id="845" r:id="rId16"/>
    <p:sldId id="846" r:id="rId17"/>
    <p:sldId id="881" r:id="rId18"/>
    <p:sldId id="877" r:id="rId19"/>
    <p:sldId id="850" r:id="rId20"/>
    <p:sldId id="878" r:id="rId21"/>
    <p:sldId id="879" r:id="rId22"/>
    <p:sldId id="40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3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82046F-DDAE-47F1-97A4-B62874D8E0B5}" type="datetimeFigureOut">
              <a:rPr lang="en-GB" smtClean="0"/>
              <a:t>27/04/2022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003E9-2C50-439F-80F2-CE40F3CD4244}" type="slidenum">
              <a:rPr lang="en-GB" smtClean="0"/>
              <a:t>‹#›</a:t>
            </a:fld>
            <a:endParaRPr lang="en-GB"/>
          </a:p>
        </p:txBody>
      </p:sp>
    </p:spTree>
    <p:extLst>
      <p:ext uri="{BB962C8B-B14F-4D97-AF65-F5344CB8AC3E}">
        <p14:creationId xmlns:p14="http://schemas.microsoft.com/office/powerpoint/2010/main" val="24864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ice.org.uk/guidance/ng203/chapter/recommendations#reninangiotensin-system-antagonist"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nice.org.uk/guidance/ta623" TargetMode="External"/><Relationship Id="rId4" Type="http://schemas.openxmlformats.org/officeDocument/2006/relationships/hyperlink" Target="https://www.nice.org.uk/guidance/ta599"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ice.org.uk/guidance/ng203/chapter/recommendations#markers-of-kidney-damag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90488" y="744538"/>
            <a:ext cx="6616700" cy="3722687"/>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I was invited to come and present to you today to talk about chronic kidney disease and how to care for these patients practically in the primary care setting.</a:t>
            </a:r>
          </a:p>
          <a:p>
            <a:r>
              <a:rPr lang="en-GB" dirty="0"/>
              <a:t>I have not worked in primary care for a number of years now, I'm very hospital focused- so I’m treating this as a learning session as well where I can tell you how to care for our patients practically in the community and how to monitor, and you can feed back to me and see if we are being unrealistic! </a:t>
            </a:r>
          </a:p>
          <a:p>
            <a:endParaRPr lang="en-GB" dirty="0"/>
          </a:p>
          <a:p>
            <a:r>
              <a:rPr lang="en-GB" dirty="0"/>
              <a:t>So I can check background  background of audience-can people let me know if they are pharmacists/ techs? Prescribers? How many had renal experience? How many patients do you see with renal impairment? Do you check patients for renal impairment routinely?</a:t>
            </a:r>
          </a:p>
          <a:p>
            <a:endParaRPr lang="en-GB" dirty="0"/>
          </a:p>
          <a:p>
            <a:endParaRPr lang="en-GB" dirty="0"/>
          </a:p>
          <a:p>
            <a:r>
              <a:rPr lang="en-GB" dirty="0"/>
              <a:t>Typically, our renal patients are managed very closely by the hospital, especially in the later stages of CKD, and they have lots of contact with secondary care whether that’s being worked up for a renal transplant, moving towards dialysis, or supportive care if they chose. However, what I hope to gain from this session is to give you, our primary care colleagues, the confidence to help manage these patients more in the community, to understand why we have recommended certain medication, and also how to medically optimise these patients through medication reviews and SMR- unfortunately I see a lot of patients come to us with irreversible, and arguably preventable kidney damage, so you play a vital role in the prevention and slowing of kidney disease.</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214489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6981" y="4715907"/>
            <a:ext cx="6352339" cy="4467701"/>
          </a:xfrm>
        </p:spPr>
        <p:txBody>
          <a:bodyPr/>
          <a:lstStyle/>
          <a:p>
            <a:r>
              <a:rPr lang="en-GB" sz="800" b="1" dirty="0"/>
              <a:t>Renin–angiotensin system antagonists</a:t>
            </a:r>
          </a:p>
          <a:p>
            <a:r>
              <a:rPr lang="en-GB" sz="800" dirty="0"/>
              <a:t>1.6.13 Do not offer a combination of </a:t>
            </a:r>
            <a:r>
              <a:rPr lang="en-GB" sz="800" dirty="0">
                <a:hlinkClick r:id="rId3"/>
              </a:rPr>
              <a:t>renin–angiotensin system antagonists</a:t>
            </a:r>
            <a:r>
              <a:rPr lang="en-GB" sz="800" dirty="0"/>
              <a:t> to adults with CKD. </a:t>
            </a:r>
            <a:r>
              <a:rPr lang="en-GB" sz="800" b="1" dirty="0"/>
              <a:t>[2014]</a:t>
            </a:r>
            <a:endParaRPr lang="en-GB" sz="800" dirty="0"/>
          </a:p>
          <a:p>
            <a:r>
              <a:rPr lang="en-GB" sz="800" dirty="0"/>
              <a:t>1.6.14 Explain to adults with CKD (and their family members or carers, as appropriate) who are prescribed renin–angiotensin system antagonists about the importance of:</a:t>
            </a:r>
          </a:p>
          <a:p>
            <a:r>
              <a:rPr lang="en-GB" sz="800" dirty="0"/>
              <a:t>achieving the optimal tolerated dose of renin–angiotensin system antagonists </a:t>
            </a:r>
            <a:r>
              <a:rPr lang="en-GB" sz="800" b="1" dirty="0"/>
              <a:t>and</a:t>
            </a:r>
            <a:endParaRPr lang="en-GB" sz="800" dirty="0"/>
          </a:p>
          <a:p>
            <a:r>
              <a:rPr lang="en-GB" sz="800" dirty="0"/>
              <a:t>monitoring eGFR and serum potassium in achieving this safely. </a:t>
            </a:r>
            <a:r>
              <a:rPr lang="en-GB" sz="800" b="1" dirty="0"/>
              <a:t>[2008]</a:t>
            </a:r>
            <a:endParaRPr lang="en-GB" sz="800" dirty="0"/>
          </a:p>
          <a:p>
            <a:r>
              <a:rPr lang="en-GB" sz="800" dirty="0"/>
              <a:t>1.6.15 Measure serum potassium concentrations and estimate the GFR before starting renin–angiotensin system antagonists in people with CKD. Repeat these measurements between 1 and 2 weeks after starting renin–angiotensin system antagonists and after each dose increase. </a:t>
            </a:r>
            <a:r>
              <a:rPr lang="en-GB" sz="800" b="1" dirty="0"/>
              <a:t>[2008]</a:t>
            </a:r>
            <a:endParaRPr lang="en-GB" sz="800" dirty="0"/>
          </a:p>
          <a:p>
            <a:r>
              <a:rPr lang="en-GB" sz="800" dirty="0"/>
              <a:t>1.6.16 Do not routinely offer a renin–angiotensin system antagonist to adults with CKD if their </a:t>
            </a:r>
            <a:r>
              <a:rPr lang="en-GB" sz="800" dirty="0" err="1"/>
              <a:t>pretreatment</a:t>
            </a:r>
            <a:r>
              <a:rPr lang="en-GB" sz="800" dirty="0"/>
              <a:t> serum potassium concentration is greater than 5.0 </a:t>
            </a:r>
            <a:r>
              <a:rPr lang="en-GB" sz="800" dirty="0" err="1"/>
              <a:t>mmol</a:t>
            </a:r>
            <a:r>
              <a:rPr lang="en-GB" sz="800" dirty="0"/>
              <a:t>/litre. </a:t>
            </a:r>
            <a:r>
              <a:rPr lang="en-GB" sz="800" b="1" dirty="0"/>
              <a:t>[2008, amended 2014]</a:t>
            </a:r>
            <a:endParaRPr lang="en-GB" sz="800" dirty="0"/>
          </a:p>
          <a:p>
            <a:r>
              <a:rPr lang="en-GB" sz="800" dirty="0"/>
              <a:t>1.6.17 If an adult cannot use renin–angiotensin system antagonists because of hyperkalaemia:</a:t>
            </a:r>
          </a:p>
          <a:p>
            <a:r>
              <a:rPr lang="en-GB" sz="800" dirty="0"/>
              <a:t>assess for and treat any other factors that promote hyperkalaemia </a:t>
            </a:r>
            <a:r>
              <a:rPr lang="en-GB" sz="800" b="1" dirty="0"/>
              <a:t>and</a:t>
            </a:r>
            <a:endParaRPr lang="en-GB" sz="800" dirty="0"/>
          </a:p>
          <a:p>
            <a:r>
              <a:rPr lang="en-GB" sz="800" dirty="0"/>
              <a:t>recheck serum potassium concentration. </a:t>
            </a:r>
            <a:r>
              <a:rPr lang="en-GB" sz="800" b="1" dirty="0"/>
              <a:t>[2008]</a:t>
            </a:r>
            <a:endParaRPr lang="en-GB" sz="800" dirty="0"/>
          </a:p>
          <a:p>
            <a:r>
              <a:rPr lang="en-GB" sz="800" dirty="0"/>
              <a:t>1.6.18 Be aware that more frequent monitoring of serum potassium concentration may be needed if medicines known to promote hyperkalaemia are prescribed for use in people alongside renin–angiotensin system antagonists. </a:t>
            </a:r>
            <a:r>
              <a:rPr lang="en-GB" sz="800" b="1" dirty="0"/>
              <a:t>[2008]</a:t>
            </a:r>
            <a:endParaRPr lang="en-GB" sz="800" dirty="0"/>
          </a:p>
          <a:p>
            <a:r>
              <a:rPr lang="en-GB" sz="800" dirty="0"/>
              <a:t>1.6.19 Stop renin–angiotensin system antagonists in adults if the serum potassium concentration increases to 6.0 </a:t>
            </a:r>
            <a:r>
              <a:rPr lang="en-GB" sz="800" dirty="0" err="1"/>
              <a:t>mmol</a:t>
            </a:r>
            <a:r>
              <a:rPr lang="en-GB" sz="800" dirty="0"/>
              <a:t>/litre or more and other medicines known to promote hyperkalaemia have been discontinued. </a:t>
            </a:r>
            <a:r>
              <a:rPr lang="en-GB" sz="800" b="1" dirty="0"/>
              <a:t>[2008]</a:t>
            </a:r>
            <a:endParaRPr lang="en-GB" sz="800" dirty="0"/>
          </a:p>
          <a:p>
            <a:r>
              <a:rPr lang="en-GB" sz="800" dirty="0"/>
              <a:t>1.6.20 For recommendations on hyperkalaemia treatment in adults with categories G3b to G5 chronic kidney disease, see </a:t>
            </a:r>
            <a:r>
              <a:rPr lang="en-GB" sz="800" dirty="0">
                <a:hlinkClick r:id="rId4"/>
              </a:rPr>
              <a:t>NICE's technology appraisals on sodium zirconium </a:t>
            </a:r>
            <a:r>
              <a:rPr lang="en-GB" sz="800" dirty="0" err="1">
                <a:hlinkClick r:id="rId4"/>
              </a:rPr>
              <a:t>cyclosilicate</a:t>
            </a:r>
            <a:r>
              <a:rPr lang="en-GB" sz="800" dirty="0"/>
              <a:t> and </a:t>
            </a:r>
            <a:r>
              <a:rPr lang="en-GB" sz="800" dirty="0" err="1">
                <a:hlinkClick r:id="rId5"/>
              </a:rPr>
              <a:t>patiromer</a:t>
            </a:r>
            <a:r>
              <a:rPr lang="en-GB" sz="800" dirty="0"/>
              <a:t>. </a:t>
            </a:r>
            <a:r>
              <a:rPr lang="en-GB" sz="800" b="1" dirty="0"/>
              <a:t>[2021]</a:t>
            </a:r>
            <a:endParaRPr lang="en-GB" sz="800" dirty="0"/>
          </a:p>
          <a:p>
            <a:r>
              <a:rPr lang="en-GB" sz="800" dirty="0"/>
              <a:t>1.6.21 After introducing or increasing the dose of renin–angiotensin system antagonists in adults, do not modify the dose if either: </a:t>
            </a:r>
          </a:p>
          <a:p>
            <a:r>
              <a:rPr lang="en-GB" sz="800" dirty="0"/>
              <a:t>the GFR decrease from </a:t>
            </a:r>
            <a:r>
              <a:rPr lang="en-GB" sz="800" dirty="0" err="1"/>
              <a:t>pretreatment</a:t>
            </a:r>
            <a:r>
              <a:rPr lang="en-GB" sz="800" dirty="0"/>
              <a:t> baseline is less than 25% </a:t>
            </a:r>
            <a:r>
              <a:rPr lang="en-GB" sz="800" b="1" dirty="0"/>
              <a:t>or</a:t>
            </a:r>
            <a:endParaRPr lang="en-GB" sz="800" dirty="0"/>
          </a:p>
          <a:p>
            <a:r>
              <a:rPr lang="en-GB" sz="800" dirty="0"/>
              <a:t>the serum creatinine increase from baseline is less than 30%. </a:t>
            </a:r>
            <a:r>
              <a:rPr lang="en-GB" sz="800" b="1" dirty="0"/>
              <a:t>[2008]</a:t>
            </a:r>
            <a:endParaRPr lang="en-GB" sz="800" dirty="0"/>
          </a:p>
          <a:p>
            <a:r>
              <a:rPr lang="en-GB" sz="800" dirty="0"/>
              <a:t>1.6.22 If there is a decrease in eGFR or increase in serum creatinine after starting or increasing the dose of renin–angiotensin system antagonists, but it is less than 25% (eGFR) or 30% (serum creatinine) of baseline, repeat the test in 1 to 2 weeks. Do not modify the renin–angiotensin system antagonist dose if the change in eGFR is less than 25% or the change in serum creatinine is less than 30%. </a:t>
            </a:r>
            <a:r>
              <a:rPr lang="en-GB" sz="800" b="1" dirty="0"/>
              <a:t>[2008]</a:t>
            </a:r>
            <a:endParaRPr lang="en-GB" sz="800" dirty="0"/>
          </a:p>
          <a:p>
            <a:r>
              <a:rPr lang="en-GB" sz="800" dirty="0"/>
              <a:t>1.6.23 If an adult's eGFR change is 25% or more, or the change in serum creatinine is 30% or more: </a:t>
            </a:r>
          </a:p>
          <a:p>
            <a:r>
              <a:rPr lang="en-GB" sz="800" dirty="0"/>
              <a:t>investigate other causes of a deterioration in kidney function, such as volume depletion or concurrent medication (for example, NSAIDs) </a:t>
            </a:r>
          </a:p>
          <a:p>
            <a:r>
              <a:rPr lang="en-GB" sz="800" dirty="0"/>
              <a:t>if no other cause for the deterioration in kidney function is found, stop the renin–angiotensin system antagonist or reduce the dose to a previously tolerated lower dose, and add an alternative antihypertensive medication if needed. </a:t>
            </a:r>
            <a:r>
              <a:rPr lang="en-GB" sz="800" b="1" dirty="0"/>
              <a:t>[2008]</a:t>
            </a:r>
            <a:endParaRPr lang="en-GB" sz="800" dirty="0"/>
          </a:p>
          <a:p>
            <a:endParaRPr lang="en-GB" sz="8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9B0A9B-6E1B-468D-8095-C912E4A43FC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5388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pPr>
            <a:r>
              <a:rPr lang="en-GB" altLang="en-US" dirty="0"/>
              <a:t>Why do you have anaemia with CKD.. Multifactorial: reduced </a:t>
            </a:r>
            <a:r>
              <a:rPr lang="en-GB" altLang="en-US" dirty="0" err="1"/>
              <a:t>Epo</a:t>
            </a:r>
            <a:r>
              <a:rPr lang="en-GB" altLang="en-US" dirty="0"/>
              <a:t> production plus list here.</a:t>
            </a:r>
          </a:p>
          <a:p>
            <a:pPr lvl="1">
              <a:lnSpc>
                <a:spcPct val="90000"/>
              </a:lnSpc>
            </a:pPr>
            <a:r>
              <a:rPr lang="en-GB" altLang="en-US" dirty="0"/>
              <a:t>NICE guidance update here was to avoid </a:t>
            </a:r>
            <a:r>
              <a:rPr lang="en-GB" altLang="en-US" dirty="0" err="1"/>
              <a:t>unnessacary</a:t>
            </a:r>
            <a:r>
              <a:rPr lang="en-GB" altLang="en-US" dirty="0"/>
              <a:t> and invasive investigations, if CKD with GFR less than 30, likely to be CKD cause, once other causes ruled out.</a:t>
            </a:r>
          </a:p>
          <a:p>
            <a:pPr lvl="1">
              <a:lnSpc>
                <a:spcPct val="90000"/>
              </a:lnSpc>
            </a:pPr>
            <a:r>
              <a:rPr lang="en-GB" altLang="en-US" dirty="0"/>
              <a:t>reduced oxygen utilisation, increased CO and LVH, increased progression of CKD, reduced cognition and concentration, reduced libido and reduced immune responsiveness. </a:t>
            </a:r>
          </a:p>
          <a:p>
            <a:pPr lvl="1">
              <a:lnSpc>
                <a:spcPct val="90000"/>
              </a:lnSpc>
            </a:pPr>
            <a:r>
              <a:rPr lang="en-GB" altLang="en-US" dirty="0"/>
              <a:t>Lower </a:t>
            </a:r>
            <a:r>
              <a:rPr lang="en-GB" altLang="en-US" dirty="0" err="1"/>
              <a:t>Hb</a:t>
            </a:r>
            <a:r>
              <a:rPr lang="en-GB" altLang="en-US" dirty="0"/>
              <a:t> values associated with increased CV abnormalities/events, increased hospitalisation, increased mortality, increased transfusion requirements and reduced </a:t>
            </a:r>
            <a:r>
              <a:rPr lang="en-GB" altLang="en-US" dirty="0" err="1"/>
              <a:t>QoL</a:t>
            </a:r>
            <a:r>
              <a:rPr lang="en-GB" altLang="en-US" sz="2000" dirty="0"/>
              <a:t>. </a:t>
            </a:r>
          </a:p>
          <a:p>
            <a:r>
              <a:rPr lang="en-GB" dirty="0"/>
              <a:t>ESA given iv during dialysis or sub cut 3xweek to once a month- brand specific, only hospital prescribed, so you wont be involved in prescribing</a:t>
            </a:r>
          </a:p>
          <a:p>
            <a:r>
              <a:rPr lang="en-GB" altLang="en-US" sz="900" dirty="0"/>
              <a:t>ESAs are not as safe as we first thought</a:t>
            </a:r>
          </a:p>
          <a:p>
            <a:pPr lvl="1"/>
            <a:r>
              <a:rPr lang="en-GB" altLang="en-US" sz="900" dirty="0"/>
              <a:t>CHOIR</a:t>
            </a:r>
          </a:p>
          <a:p>
            <a:pPr lvl="1"/>
            <a:r>
              <a:rPr lang="en-GB" altLang="en-US" sz="900" dirty="0"/>
              <a:t>TREAT</a:t>
            </a:r>
          </a:p>
          <a:p>
            <a:pPr lvl="1"/>
            <a:r>
              <a:rPr lang="en-GB" altLang="en-US" sz="900" dirty="0"/>
              <a:t>Intensive correction not good</a:t>
            </a:r>
          </a:p>
          <a:p>
            <a:pPr lvl="1"/>
            <a:r>
              <a:rPr lang="en-GB" altLang="en-US" sz="900" dirty="0"/>
              <a:t>High </a:t>
            </a:r>
            <a:r>
              <a:rPr lang="en-GB" altLang="en-US" sz="900" dirty="0" err="1"/>
              <a:t>Hb</a:t>
            </a:r>
            <a:r>
              <a:rPr lang="en-GB" altLang="en-US" sz="900" dirty="0"/>
              <a:t> targets not good</a:t>
            </a:r>
          </a:p>
          <a:p>
            <a:pPr lvl="2"/>
            <a:r>
              <a:rPr lang="en-GB" altLang="en-US" sz="900" dirty="0"/>
              <a:t>?related to high doses</a:t>
            </a:r>
          </a:p>
          <a:p>
            <a:pPr lvl="1"/>
            <a:r>
              <a:rPr lang="en-GB" altLang="en-US" sz="900" dirty="0"/>
              <a:t>?</a:t>
            </a:r>
            <a:r>
              <a:rPr lang="en-GB" altLang="en-US" sz="900" dirty="0" err="1"/>
              <a:t>Angiogenic</a:t>
            </a:r>
            <a:r>
              <a:rPr lang="en-GB" altLang="en-US" sz="900" dirty="0"/>
              <a:t> effect of ESAs</a:t>
            </a:r>
          </a:p>
          <a:p>
            <a:r>
              <a:rPr lang="en-GB" altLang="en-US" sz="900" dirty="0"/>
              <a:t>Initiate Rx if </a:t>
            </a:r>
            <a:r>
              <a:rPr lang="en-GB" altLang="en-US" sz="900" dirty="0" err="1"/>
              <a:t>Hb</a:t>
            </a:r>
            <a:r>
              <a:rPr lang="en-GB" altLang="en-US" sz="900" dirty="0"/>
              <a:t> &lt;10.5g/</a:t>
            </a:r>
            <a:r>
              <a:rPr lang="en-GB" altLang="en-US" sz="900" dirty="0" err="1"/>
              <a:t>dL</a:t>
            </a:r>
            <a:r>
              <a:rPr lang="en-GB" altLang="en-US" sz="900" dirty="0"/>
              <a:t> AND </a:t>
            </a:r>
            <a:r>
              <a:rPr lang="en-GB" altLang="en-US" sz="900" u="sng" dirty="0"/>
              <a:t>symptomatic</a:t>
            </a:r>
          </a:p>
          <a:p>
            <a:pPr lvl="1"/>
            <a:r>
              <a:rPr lang="en-GB" altLang="en-US" sz="900" dirty="0"/>
              <a:t>Target = 10-12g/</a:t>
            </a:r>
            <a:r>
              <a:rPr lang="en-GB" altLang="en-US" sz="900" dirty="0" err="1"/>
              <a:t>dL</a:t>
            </a:r>
            <a:endParaRPr lang="en-GB" altLang="en-US" sz="900" dirty="0"/>
          </a:p>
          <a:p>
            <a:pPr lvl="1"/>
            <a:r>
              <a:rPr lang="en-GB" altLang="en-US" sz="900" dirty="0"/>
              <a:t>But avoid high doses if unresponsive</a:t>
            </a:r>
          </a:p>
          <a:p>
            <a:r>
              <a:rPr lang="en-GB" altLang="en-US" sz="900" dirty="0"/>
              <a:t>Relieve symptoms of anaemia don’t chase targets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9B0A9B-6E1B-468D-8095-C912E4A43FC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4697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90488" y="744538"/>
            <a:ext cx="6616700" cy="3722687"/>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rPr>
              <a:t>Reminder of why treatment of </a:t>
            </a:r>
            <a:r>
              <a:rPr lang="en-GB" altLang="en-US" dirty="0" err="1">
                <a:latin typeface="Arial" panose="020B0604020202020204" pitchFamily="34" charset="0"/>
              </a:rPr>
              <a:t>anemia</a:t>
            </a:r>
            <a:r>
              <a:rPr lang="en-GB" altLang="en-US" dirty="0">
                <a:latin typeface="Arial" panose="020B0604020202020204" pitchFamily="34" charset="0"/>
              </a:rPr>
              <a:t> is so important in our renal patients:</a:t>
            </a:r>
          </a:p>
          <a:p>
            <a:pPr eaLnBrk="1" hangingPunct="1"/>
            <a:r>
              <a:rPr lang="en-GB" altLang="en-US" dirty="0">
                <a:latin typeface="Arial" panose="020B0604020202020204" pitchFamily="34" charset="0"/>
              </a:rPr>
              <a:t>( refer to slide)</a:t>
            </a:r>
          </a:p>
          <a:p>
            <a:pPr eaLnBrk="1" hangingPunct="1"/>
            <a:r>
              <a:rPr lang="en-GB" altLang="en-US" dirty="0">
                <a:latin typeface="Arial" panose="020B0604020202020204" pitchFamily="34" charset="0"/>
              </a:rPr>
              <a:t>Most is managed in secondary care- monitoring wise </a:t>
            </a:r>
            <a:r>
              <a:rPr lang="en-GB" altLang="en-US" dirty="0" err="1">
                <a:latin typeface="Arial" panose="020B0604020202020204" pitchFamily="34" charset="0"/>
              </a:rPr>
              <a:t>etc</a:t>
            </a:r>
            <a:r>
              <a:rPr lang="en-GB" altLang="en-US" dirty="0">
                <a:latin typeface="Arial" panose="020B0604020202020204" pitchFamily="34" charset="0"/>
              </a:rPr>
              <a:t>, however FYI:</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We don’t recommend oral iron in </a:t>
            </a:r>
            <a:r>
              <a:rPr lang="en-GB" altLang="en-US" dirty="0" err="1">
                <a:latin typeface="Arial" panose="020B0604020202020204" pitchFamily="34" charset="0"/>
              </a:rPr>
              <a:t>ckd</a:t>
            </a:r>
            <a:r>
              <a:rPr lang="en-GB" altLang="en-US" dirty="0">
                <a:latin typeface="Arial" panose="020B0604020202020204" pitchFamily="34" charset="0"/>
              </a:rPr>
              <a:t> 4-5, get all the side effects without the benefits, lack of </a:t>
            </a:r>
            <a:r>
              <a:rPr lang="en-GB" altLang="en-US" dirty="0" err="1">
                <a:latin typeface="Arial" panose="020B0604020202020204" pitchFamily="34" charset="0"/>
              </a:rPr>
              <a:t>absorbption</a:t>
            </a:r>
            <a:r>
              <a:rPr lang="en-GB" altLang="en-US" dirty="0">
                <a:latin typeface="Arial" panose="020B0604020202020204" pitchFamily="34" charset="0"/>
              </a:rPr>
              <a:t> also problems with phosphate binders etc.</a:t>
            </a:r>
          </a:p>
          <a:p>
            <a:pPr eaLnBrk="1" hangingPunct="1"/>
            <a:r>
              <a:rPr lang="en-GB" altLang="en-US" dirty="0">
                <a:latin typeface="Arial" panose="020B0604020202020204" pitchFamily="34" charset="0"/>
              </a:rPr>
              <a:t>We may nee your help in administering the ESA </a:t>
            </a:r>
          </a:p>
          <a:p>
            <a:pPr eaLnBrk="1" hangingPunct="1"/>
            <a:r>
              <a:rPr lang="en-GB" altLang="en-US" dirty="0">
                <a:latin typeface="Arial" panose="020B0604020202020204" pitchFamily="34" charset="0"/>
              </a:rPr>
              <a:t>Local use of iron- we use </a:t>
            </a:r>
            <a:r>
              <a:rPr lang="en-GB" altLang="en-US" dirty="0" err="1">
                <a:latin typeface="Arial" panose="020B0604020202020204" pitchFamily="34" charset="0"/>
              </a:rPr>
              <a:t>ferrinject</a:t>
            </a:r>
            <a:r>
              <a:rPr lang="en-GB" altLang="en-US" dirty="0">
                <a:latin typeface="Arial" panose="020B0604020202020204" pitchFamily="34" charset="0"/>
              </a:rPr>
              <a:t> for our </a:t>
            </a:r>
            <a:r>
              <a:rPr lang="en-GB" altLang="en-US" dirty="0" err="1">
                <a:latin typeface="Arial" panose="020B0604020202020204" pitchFamily="34" charset="0"/>
              </a:rPr>
              <a:t>ckd</a:t>
            </a:r>
            <a:r>
              <a:rPr lang="en-GB" altLang="en-US" dirty="0">
                <a:latin typeface="Arial" panose="020B0604020202020204" pitchFamily="34" charset="0"/>
              </a:rPr>
              <a:t> patients, Venofer for our HD patients.</a:t>
            </a:r>
          </a:p>
          <a:p>
            <a:pPr eaLnBrk="1" hangingPunct="1"/>
            <a:r>
              <a:rPr lang="en-GB" altLang="en-US" dirty="0">
                <a:latin typeface="Arial" panose="020B0604020202020204" pitchFamily="34" charset="0"/>
              </a:rPr>
              <a:t> </a:t>
            </a:r>
          </a:p>
          <a:p>
            <a:pPr eaLnBrk="1" hangingPunct="1"/>
            <a:r>
              <a:rPr lang="en-GB" altLang="en-US" dirty="0">
                <a:latin typeface="Arial" panose="020B0604020202020204" pitchFamily="34" charset="0"/>
              </a:rPr>
              <a:t>-TDI with </a:t>
            </a:r>
            <a:r>
              <a:rPr lang="en-GB" altLang="en-US" dirty="0" err="1">
                <a:latin typeface="Arial" panose="020B0604020202020204" pitchFamily="34" charset="0"/>
              </a:rPr>
              <a:t>cosmofer</a:t>
            </a:r>
            <a:r>
              <a:rPr lang="en-GB" altLang="en-US" dirty="0">
                <a:latin typeface="Arial" panose="020B0604020202020204" pitchFamily="34" charset="0"/>
              </a:rPr>
              <a:t>, </a:t>
            </a:r>
            <a:r>
              <a:rPr lang="en-GB" altLang="en-US" dirty="0" err="1">
                <a:latin typeface="Arial" panose="020B0604020202020204" pitchFamily="34" charset="0"/>
              </a:rPr>
              <a:t>monofer</a:t>
            </a:r>
            <a:r>
              <a:rPr lang="en-GB" altLang="en-US" dirty="0">
                <a:latin typeface="Arial" panose="020B0604020202020204" pitchFamily="34" charset="0"/>
              </a:rPr>
              <a:t>, </a:t>
            </a:r>
            <a:r>
              <a:rPr lang="en-GB" altLang="en-US" dirty="0" err="1">
                <a:latin typeface="Arial" panose="020B0604020202020204" pitchFamily="34" charset="0"/>
              </a:rPr>
              <a:t>rienso</a:t>
            </a:r>
            <a:endParaRPr lang="en-GB" altLang="en-US" dirty="0">
              <a:latin typeface="Arial" panose="020B0604020202020204" pitchFamily="34" charset="0"/>
            </a:endParaRPr>
          </a:p>
          <a:p>
            <a:pPr eaLnBrk="1" hangingPunct="1"/>
            <a:r>
              <a:rPr lang="en-GB" altLang="en-US" dirty="0">
                <a:latin typeface="Arial" panose="020B0604020202020204" pitchFamily="34" charset="0"/>
              </a:rPr>
              <a:t>-</a:t>
            </a:r>
            <a:r>
              <a:rPr lang="en-GB" altLang="en-US" dirty="0" err="1">
                <a:latin typeface="Arial" panose="020B0604020202020204" pitchFamily="34" charset="0"/>
              </a:rPr>
              <a:t>Intermittant</a:t>
            </a:r>
            <a:r>
              <a:rPr lang="en-GB" altLang="en-US" dirty="0">
                <a:latin typeface="Arial" panose="020B0604020202020204" pitchFamily="34" charset="0"/>
              </a:rPr>
              <a:t> with </a:t>
            </a:r>
            <a:r>
              <a:rPr lang="en-GB" altLang="en-US" dirty="0" err="1">
                <a:latin typeface="Arial" panose="020B0604020202020204" pitchFamily="34" charset="0"/>
              </a:rPr>
              <a:t>venofer</a:t>
            </a:r>
            <a:endParaRPr lang="en-GB" altLang="en-US" dirty="0">
              <a:latin typeface="Arial" panose="020B0604020202020204" pitchFamily="34" charset="0"/>
            </a:endParaRPr>
          </a:p>
        </p:txBody>
      </p:sp>
      <p:sp>
        <p:nvSpPr>
          <p:cNvPr id="23556" name="Slide Number Placeholder 3"/>
          <p:cNvSpPr txBox="1">
            <a:spLocks noGrp="1"/>
          </p:cNvSpPr>
          <p:nvPr/>
        </p:nvSpPr>
        <p:spPr bwMode="auto">
          <a:xfrm>
            <a:off x="3850443" y="9430091"/>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594398-ECEC-4B64-855E-7E73D4EC5480}"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36765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50443" y="9430091"/>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21B86C-4F3E-4149-A828-DFCDF1BF9378}"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0723" name="Rectangle 2"/>
          <p:cNvSpPr>
            <a:spLocks noGrp="1" noRot="1" noChangeAspect="1" noChangeArrowheads="1" noTextEdit="1"/>
          </p:cNvSpPr>
          <p:nvPr>
            <p:ph type="sldImg"/>
          </p:nvPr>
        </p:nvSpPr>
        <p:spPr>
          <a:xfrm>
            <a:off x="92075" y="744538"/>
            <a:ext cx="6615113" cy="3722687"/>
          </a:xfrm>
          <a:ln/>
        </p:spPr>
      </p:sp>
      <p:sp>
        <p:nvSpPr>
          <p:cNvPr id="30724" name="Rectangle 3"/>
          <p:cNvSpPr>
            <a:spLocks noGrp="1" noChangeArrowheads="1"/>
          </p:cNvSpPr>
          <p:nvPr>
            <p:ph type="body" idx="1"/>
          </p:nvPr>
        </p:nvSpPr>
        <p:spPr>
          <a:xfrm>
            <a:off x="679768" y="4717631"/>
            <a:ext cx="5438140" cy="48549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pPr>
            <a:r>
              <a:rPr lang="en-GB" altLang="en-US" sz="1000" dirty="0">
                <a:latin typeface="Arial" panose="020B0604020202020204" pitchFamily="34" charset="0"/>
              </a:rPr>
              <a:t>Calcium and phosphate metabolism is affected with the failing kidney.  ( talk through slide)</a:t>
            </a:r>
          </a:p>
          <a:p>
            <a:pPr eaLnBrk="1" hangingPunct="1">
              <a:spcBef>
                <a:spcPts val="0"/>
              </a:spcBef>
            </a:pPr>
            <a:r>
              <a:rPr lang="en-GB" altLang="en-US" sz="1000" dirty="0">
                <a:latin typeface="Arial" panose="020B0604020202020204" pitchFamily="34" charset="0"/>
              </a:rPr>
              <a:t>Symptoms:</a:t>
            </a:r>
          </a:p>
          <a:p>
            <a:pPr eaLnBrk="1" hangingPunct="1">
              <a:spcBef>
                <a:spcPts val="0"/>
              </a:spcBef>
            </a:pPr>
            <a:r>
              <a:rPr lang="en-GB" altLang="en-US" sz="1000" dirty="0">
                <a:latin typeface="Arial" panose="020B0604020202020204" pitchFamily="34" charset="0"/>
              </a:rPr>
              <a:t>Itching - ?due to high phosphate and /or calcium phosphate deposits under skin</a:t>
            </a:r>
          </a:p>
          <a:p>
            <a:pPr eaLnBrk="1" hangingPunct="1">
              <a:spcBef>
                <a:spcPts val="0"/>
              </a:spcBef>
            </a:pPr>
            <a:r>
              <a:rPr lang="en-GB" altLang="en-US" sz="1000" dirty="0">
                <a:latin typeface="Arial" panose="020B0604020202020204" pitchFamily="34" charset="0"/>
              </a:rPr>
              <a:t>Lumps</a:t>
            </a:r>
          </a:p>
          <a:p>
            <a:pPr eaLnBrk="1" hangingPunct="1">
              <a:spcBef>
                <a:spcPts val="0"/>
              </a:spcBef>
            </a:pPr>
            <a:r>
              <a:rPr lang="en-GB" altLang="en-US" sz="1000" dirty="0">
                <a:latin typeface="Arial" panose="020B0604020202020204" pitchFamily="34" charset="0"/>
              </a:rPr>
              <a:t>Hypercalcaemia – vomiting, nausea, confusion</a:t>
            </a:r>
          </a:p>
          <a:p>
            <a:pPr eaLnBrk="1" hangingPunct="1">
              <a:spcBef>
                <a:spcPts val="0"/>
              </a:spcBef>
            </a:pPr>
            <a:endParaRPr lang="en-GB" altLang="en-US" sz="1000" dirty="0">
              <a:latin typeface="Arial" panose="020B0604020202020204" pitchFamily="34" charset="0"/>
            </a:endParaRPr>
          </a:p>
          <a:p>
            <a:pPr eaLnBrk="1" hangingPunct="1">
              <a:spcBef>
                <a:spcPts val="0"/>
              </a:spcBef>
            </a:pPr>
            <a:r>
              <a:rPr lang="en-GB" altLang="en-US" sz="1000" dirty="0">
                <a:latin typeface="Arial" panose="020B0604020202020204" pitchFamily="34" charset="0"/>
              </a:rPr>
              <a:t>Severe hyperparathyroidism ?Resistance to EPO</a:t>
            </a:r>
          </a:p>
          <a:p>
            <a:pPr eaLnBrk="1" hangingPunct="1">
              <a:spcBef>
                <a:spcPts val="0"/>
              </a:spcBef>
            </a:pPr>
            <a:r>
              <a:rPr lang="en-GB" altLang="en-US" sz="1000" dirty="0">
                <a:latin typeface="Arial" panose="020B0604020202020204" pitchFamily="34" charset="0"/>
              </a:rPr>
              <a:t>Increases calcification of blood vessels- increase in CV events</a:t>
            </a:r>
          </a:p>
          <a:p>
            <a:pPr eaLnBrk="1" hangingPunct="1">
              <a:spcBef>
                <a:spcPts val="0"/>
              </a:spcBef>
            </a:pPr>
            <a:endParaRPr lang="en-GB" altLang="en-US" sz="1000" dirty="0">
              <a:latin typeface="Arial" panose="020B0604020202020204" pitchFamily="34" charset="0"/>
            </a:endParaRPr>
          </a:p>
          <a:p>
            <a:pPr eaLnBrk="1" hangingPunct="1">
              <a:spcBef>
                <a:spcPts val="0"/>
              </a:spcBef>
            </a:pPr>
            <a:r>
              <a:rPr lang="en-GB" altLang="en-US" sz="1000" dirty="0">
                <a:latin typeface="Arial" panose="020B0604020202020204" pitchFamily="34" charset="0"/>
              </a:rPr>
              <a:t>Mention recent NEJM cinacalcet study- no effect on CV mortality</a:t>
            </a:r>
          </a:p>
          <a:p>
            <a:pPr eaLnBrk="1" hangingPunct="1">
              <a:spcBef>
                <a:spcPts val="0"/>
              </a:spcBef>
            </a:pPr>
            <a:endParaRPr lang="en-GB" altLang="en-US" sz="1000" dirty="0">
              <a:latin typeface="Arial" panose="020B0604020202020204" pitchFamily="34" charset="0"/>
            </a:endParaRPr>
          </a:p>
          <a:p>
            <a:pPr eaLnBrk="1" hangingPunct="1">
              <a:spcBef>
                <a:spcPts val="0"/>
              </a:spcBef>
            </a:pPr>
            <a:r>
              <a:rPr lang="en-GB" altLang="en-US" sz="1000" dirty="0">
                <a:latin typeface="Arial" panose="020B0604020202020204" pitchFamily="34" charset="0"/>
              </a:rPr>
              <a:t>Activated Vitamin D inhibits production of PTH</a:t>
            </a:r>
          </a:p>
          <a:p>
            <a:pPr eaLnBrk="1" hangingPunct="1">
              <a:spcBef>
                <a:spcPts val="0"/>
              </a:spcBef>
            </a:pPr>
            <a:endParaRPr lang="en-GB" altLang="en-US" sz="1000" dirty="0">
              <a:latin typeface="Arial" panose="020B0604020202020204" pitchFamily="34" charset="0"/>
            </a:endParaRPr>
          </a:p>
          <a:p>
            <a:pPr eaLnBrk="1" hangingPunct="1">
              <a:spcBef>
                <a:spcPts val="0"/>
              </a:spcBef>
            </a:pPr>
            <a:r>
              <a:rPr lang="en-GB" altLang="en-US" sz="1000" dirty="0">
                <a:latin typeface="Arial" panose="020B0604020202020204" pitchFamily="34" charset="0"/>
              </a:rPr>
              <a:t>Phosphate retention </a:t>
            </a:r>
          </a:p>
          <a:p>
            <a:pPr eaLnBrk="1" hangingPunct="1">
              <a:spcBef>
                <a:spcPts val="0"/>
              </a:spcBef>
            </a:pPr>
            <a:r>
              <a:rPr lang="en-GB" altLang="en-US" sz="1000" dirty="0">
                <a:latin typeface="Arial" panose="020B0604020202020204" pitchFamily="34" charset="0"/>
              </a:rPr>
              <a:t>	reduces formation of activated </a:t>
            </a:r>
            <a:r>
              <a:rPr lang="en-GB" altLang="en-US" sz="1000" dirty="0" err="1">
                <a:latin typeface="Arial" panose="020B0604020202020204" pitchFamily="34" charset="0"/>
              </a:rPr>
              <a:t>vitmain</a:t>
            </a:r>
            <a:r>
              <a:rPr lang="en-GB" altLang="en-US" sz="1000" dirty="0">
                <a:latin typeface="Arial" panose="020B0604020202020204" pitchFamily="34" charset="0"/>
              </a:rPr>
              <a:t> D by enzymatic inhibition (more important in early RF)</a:t>
            </a:r>
          </a:p>
          <a:p>
            <a:pPr eaLnBrk="1" hangingPunct="1">
              <a:spcBef>
                <a:spcPts val="0"/>
              </a:spcBef>
            </a:pPr>
            <a:r>
              <a:rPr lang="en-GB" altLang="en-US" sz="1000" dirty="0">
                <a:latin typeface="Arial" panose="020B0604020202020204" pitchFamily="34" charset="0"/>
              </a:rPr>
              <a:t>	Directly reduces sensitivity of the parathyroid gland to hypercalcaemia (i.e. raised calcium causes less inhibition of PTH synthesis)</a:t>
            </a:r>
          </a:p>
          <a:p>
            <a:pPr eaLnBrk="1" hangingPunct="1">
              <a:spcBef>
                <a:spcPts val="0"/>
              </a:spcBef>
            </a:pPr>
            <a:endParaRPr lang="en-GB" altLang="en-US" sz="1000" dirty="0">
              <a:latin typeface="Arial" panose="020B0604020202020204" pitchFamily="34" charset="0"/>
            </a:endParaRPr>
          </a:p>
          <a:p>
            <a:pPr eaLnBrk="1" hangingPunct="1">
              <a:spcBef>
                <a:spcPts val="0"/>
              </a:spcBef>
            </a:pPr>
            <a:r>
              <a:rPr lang="en-GB" altLang="en-US" sz="1000" dirty="0">
                <a:latin typeface="Arial" panose="020B0604020202020204" pitchFamily="34" charset="0"/>
              </a:rPr>
              <a:t>Target PTH range 150-250 </a:t>
            </a:r>
            <a:r>
              <a:rPr lang="en-GB" altLang="en-US" sz="1000" dirty="0" err="1">
                <a:latin typeface="Arial" panose="020B0604020202020204" pitchFamily="34" charset="0"/>
              </a:rPr>
              <a:t>pg</a:t>
            </a:r>
            <a:r>
              <a:rPr lang="en-GB" altLang="en-US" sz="1000" dirty="0">
                <a:latin typeface="Arial" panose="020B0604020202020204" pitchFamily="34" charset="0"/>
              </a:rPr>
              <a:t>/ml</a:t>
            </a:r>
          </a:p>
          <a:p>
            <a:pPr eaLnBrk="1" hangingPunct="1">
              <a:spcBef>
                <a:spcPts val="0"/>
              </a:spcBef>
            </a:pPr>
            <a:endParaRPr lang="en-GB" altLang="en-US" sz="1000" dirty="0">
              <a:latin typeface="Arial" panose="020B0604020202020204" pitchFamily="34" charset="0"/>
            </a:endParaRPr>
          </a:p>
          <a:p>
            <a:pPr eaLnBrk="1" hangingPunct="1">
              <a:spcBef>
                <a:spcPts val="0"/>
              </a:spcBef>
            </a:pPr>
            <a:r>
              <a:rPr lang="en-GB" altLang="en-US" sz="1000" dirty="0">
                <a:latin typeface="Arial" panose="020B0604020202020204" pitchFamily="34" charset="0"/>
              </a:rPr>
              <a:t>Growing evidence to use native vitamin D in renal patients – Check literature</a:t>
            </a:r>
          </a:p>
          <a:p>
            <a:pPr eaLnBrk="1" hangingPunct="1">
              <a:spcBef>
                <a:spcPts val="0"/>
              </a:spcBef>
            </a:pPr>
            <a:endParaRPr lang="en-GB" altLang="en-US" sz="1000" dirty="0">
              <a:latin typeface="Arial" panose="020B0604020202020204" pitchFamily="34" charset="0"/>
            </a:endParaRPr>
          </a:p>
          <a:p>
            <a:pPr eaLnBrk="1" hangingPunct="1">
              <a:lnSpc>
                <a:spcPct val="90000"/>
              </a:lnSpc>
              <a:spcBef>
                <a:spcPts val="0"/>
              </a:spcBef>
            </a:pPr>
            <a:r>
              <a:rPr lang="en-GB" altLang="en-US" sz="1000" dirty="0">
                <a:latin typeface="Arial" panose="020B0604020202020204" pitchFamily="34" charset="0"/>
              </a:rPr>
              <a:t>Bind Phosphate in the gut – </a:t>
            </a:r>
            <a:r>
              <a:rPr lang="en-GB" altLang="en-US" sz="1000" b="1" dirty="0">
                <a:latin typeface="Arial" panose="020B0604020202020204" pitchFamily="34" charset="0"/>
              </a:rPr>
              <a:t>Take with food</a:t>
            </a:r>
          </a:p>
          <a:p>
            <a:pPr eaLnBrk="1" hangingPunct="1">
              <a:lnSpc>
                <a:spcPct val="90000"/>
              </a:lnSpc>
              <a:spcBef>
                <a:spcPts val="0"/>
              </a:spcBef>
            </a:pPr>
            <a:r>
              <a:rPr lang="en-GB" altLang="en-US" sz="1000" dirty="0">
                <a:latin typeface="Arial" panose="020B0604020202020204" pitchFamily="34" charset="0"/>
              </a:rPr>
              <a:t>Aluminium hydroxide (</a:t>
            </a:r>
            <a:r>
              <a:rPr lang="en-GB" altLang="en-US" sz="1000" dirty="0" err="1">
                <a:latin typeface="Arial" panose="020B0604020202020204" pitchFamily="34" charset="0"/>
              </a:rPr>
              <a:t>Alucaps</a:t>
            </a:r>
            <a:r>
              <a:rPr lang="en-GB" altLang="en-US" sz="1000" dirty="0">
                <a:latin typeface="Arial" panose="020B0604020202020204" pitchFamily="34" charset="0"/>
              </a:rPr>
              <a:t>)</a:t>
            </a:r>
          </a:p>
          <a:p>
            <a:pPr lvl="1" eaLnBrk="1" hangingPunct="1">
              <a:lnSpc>
                <a:spcPct val="90000"/>
              </a:lnSpc>
              <a:spcBef>
                <a:spcPts val="0"/>
              </a:spcBef>
            </a:pPr>
            <a:r>
              <a:rPr lang="en-GB" altLang="en-US" sz="1000" dirty="0">
                <a:latin typeface="Arial" panose="020B0604020202020204" pitchFamily="34" charset="0"/>
              </a:rPr>
              <a:t>??Aluminium accumulation Calcium carbonate (</a:t>
            </a:r>
            <a:r>
              <a:rPr lang="en-GB" altLang="en-US" sz="1000" dirty="0" err="1">
                <a:latin typeface="Arial" panose="020B0604020202020204" pitchFamily="34" charset="0"/>
              </a:rPr>
              <a:t>Calcichew</a:t>
            </a:r>
            <a:r>
              <a:rPr lang="en-GB" altLang="en-US" sz="1000" dirty="0">
                <a:latin typeface="Arial" panose="020B0604020202020204" pitchFamily="34" charset="0"/>
              </a:rPr>
              <a:t>)</a:t>
            </a:r>
          </a:p>
          <a:p>
            <a:pPr lvl="1" eaLnBrk="1" hangingPunct="1">
              <a:lnSpc>
                <a:spcPct val="90000"/>
              </a:lnSpc>
              <a:spcBef>
                <a:spcPts val="0"/>
              </a:spcBef>
            </a:pPr>
            <a:r>
              <a:rPr lang="en-GB" altLang="en-US" sz="1000" dirty="0">
                <a:latin typeface="Arial" panose="020B0604020202020204" pitchFamily="34" charset="0"/>
              </a:rPr>
              <a:t>Less effective, may cause hypercalcaemia</a:t>
            </a:r>
          </a:p>
          <a:p>
            <a:pPr eaLnBrk="1" hangingPunct="1">
              <a:lnSpc>
                <a:spcPct val="90000"/>
              </a:lnSpc>
              <a:spcBef>
                <a:spcPts val="0"/>
              </a:spcBef>
            </a:pPr>
            <a:r>
              <a:rPr lang="en-GB" altLang="en-US" sz="1000" dirty="0">
                <a:latin typeface="Arial" panose="020B0604020202020204" pitchFamily="34" charset="0"/>
              </a:rPr>
              <a:t>Calcium Acetate (Phosex)</a:t>
            </a:r>
          </a:p>
          <a:p>
            <a:pPr lvl="1" eaLnBrk="1" hangingPunct="1">
              <a:lnSpc>
                <a:spcPct val="90000"/>
              </a:lnSpc>
              <a:spcBef>
                <a:spcPts val="0"/>
              </a:spcBef>
            </a:pPr>
            <a:r>
              <a:rPr lang="en-GB" altLang="en-US" sz="1000" dirty="0">
                <a:latin typeface="Arial" panose="020B0604020202020204" pitchFamily="34" charset="0"/>
              </a:rPr>
              <a:t>Less likely to cause hypercalcaemia</a:t>
            </a:r>
          </a:p>
          <a:p>
            <a:pPr eaLnBrk="1" hangingPunct="1">
              <a:lnSpc>
                <a:spcPct val="90000"/>
              </a:lnSpc>
              <a:spcBef>
                <a:spcPts val="0"/>
              </a:spcBef>
            </a:pPr>
            <a:r>
              <a:rPr lang="en-GB" altLang="en-US" sz="1000" dirty="0" err="1">
                <a:latin typeface="Arial" panose="020B0604020202020204" pitchFamily="34" charset="0"/>
              </a:rPr>
              <a:t>Sevelamer</a:t>
            </a:r>
            <a:r>
              <a:rPr lang="en-GB" altLang="en-US" sz="1000" dirty="0">
                <a:latin typeface="Arial" panose="020B0604020202020204" pitchFamily="34" charset="0"/>
              </a:rPr>
              <a:t> (</a:t>
            </a:r>
            <a:r>
              <a:rPr lang="en-GB" altLang="en-US" sz="1000" dirty="0" err="1">
                <a:latin typeface="Arial" panose="020B0604020202020204" pitchFamily="34" charset="0"/>
              </a:rPr>
              <a:t>Renagel</a:t>
            </a:r>
            <a:r>
              <a:rPr lang="en-GB" altLang="en-US" sz="1000" dirty="0">
                <a:latin typeface="Arial" panose="020B0604020202020204" pitchFamily="34" charset="0"/>
              </a:rPr>
              <a:t> Does not cause hypercalcaemia</a:t>
            </a:r>
          </a:p>
          <a:p>
            <a:pPr eaLnBrk="1" hangingPunct="1">
              <a:lnSpc>
                <a:spcPct val="90000"/>
              </a:lnSpc>
              <a:spcBef>
                <a:spcPts val="0"/>
              </a:spcBef>
            </a:pPr>
            <a:r>
              <a:rPr lang="en-US" altLang="en-US" sz="1000" dirty="0">
                <a:latin typeface="Arial" panose="020B0604020202020204" pitchFamily="34" charset="0"/>
              </a:rPr>
              <a:t>Lanthanum carbonate (</a:t>
            </a:r>
            <a:r>
              <a:rPr lang="en-US" altLang="en-US" sz="1000" dirty="0" err="1">
                <a:latin typeface="Arial" panose="020B0604020202020204" pitchFamily="34" charset="0"/>
              </a:rPr>
              <a:t>fosrenal</a:t>
            </a:r>
            <a:r>
              <a:rPr lang="en-US" altLang="en-US" sz="1000" dirty="0">
                <a:latin typeface="Arial" panose="020B0604020202020204" pitchFamily="34" charset="0"/>
              </a:rPr>
              <a:t>)</a:t>
            </a: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1351225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0488" y="744538"/>
            <a:ext cx="6616700" cy="3722687"/>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r>
              <a:rPr lang="en-GB" altLang="en-US" b="1">
                <a:solidFill>
                  <a:srgbClr val="FF0000"/>
                </a:solidFill>
                <a:latin typeface="Arial" panose="020B0604020202020204" pitchFamily="34" charset="0"/>
              </a:rPr>
              <a:t>Quinolones, tetracyclines – Reduced absorption of antibiotics</a:t>
            </a:r>
          </a:p>
          <a:p>
            <a:pPr marL="0" lvl="1" eaLnBrk="1" hangingPunct="1"/>
            <a:endParaRPr lang="en-GB" altLang="en-US" b="1">
              <a:solidFill>
                <a:srgbClr val="FF0000"/>
              </a:solidFill>
              <a:latin typeface="Arial" panose="020B0604020202020204" pitchFamily="34" charset="0"/>
            </a:endParaRPr>
          </a:p>
          <a:p>
            <a:pPr eaLnBrk="1" hangingPunct="1"/>
            <a:endParaRPr lang="en-GB" altLang="en-US">
              <a:latin typeface="Arial" panose="020B0604020202020204" pitchFamily="34" charset="0"/>
            </a:endParaRPr>
          </a:p>
        </p:txBody>
      </p:sp>
      <p:sp>
        <p:nvSpPr>
          <p:cNvPr id="32772" name="Slide Number Placeholder 3"/>
          <p:cNvSpPr txBox="1">
            <a:spLocks noGrp="1"/>
          </p:cNvSpPr>
          <p:nvPr/>
        </p:nvSpPr>
        <p:spPr bwMode="auto">
          <a:xfrm>
            <a:off x="3850443" y="9430091"/>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6D2071-C114-490B-A7F6-46C27C59276F}"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0922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DAPA-CKD trial ( see appendix) showed benefits of using Dapagliflozin to slow decline in CKD progression ( and reduce other end points such as death) in patient with or without diabetes. 39% reduction in combined risk of kidney function getting worse,, ESKD, KD or CV related death.</a:t>
            </a:r>
          </a:p>
          <a:p>
            <a:endParaRPr lang="en-GB" dirty="0"/>
          </a:p>
          <a:p>
            <a:r>
              <a:rPr lang="en-GB" dirty="0"/>
              <a:t>Have to follow strict criteria at the moment, ( see about)</a:t>
            </a:r>
          </a:p>
          <a:p>
            <a:r>
              <a:rPr lang="en-GB" dirty="0"/>
              <a:t>MOA:</a:t>
            </a:r>
          </a:p>
          <a:p>
            <a:r>
              <a:rPr lang="en-GB" dirty="0"/>
              <a:t> works by blocking SGLT2 transporter, removing extra glucose through the urine.</a:t>
            </a:r>
          </a:p>
          <a:p>
            <a:r>
              <a:rPr lang="en-GB" dirty="0"/>
              <a:t>Negative side effects:</a:t>
            </a:r>
          </a:p>
          <a:p>
            <a:endParaRPr lang="en-GB" dirty="0"/>
          </a:p>
          <a:p>
            <a:r>
              <a:rPr lang="en-GB" dirty="0"/>
              <a:t>Genital yeast infections: </a:t>
            </a:r>
          </a:p>
          <a:p>
            <a:r>
              <a:rPr lang="en-GB" dirty="0"/>
              <a:t>Ketoacidosis</a:t>
            </a:r>
          </a:p>
          <a:p>
            <a:r>
              <a:rPr lang="en-GB" dirty="0"/>
              <a:t>Volume depletion</a:t>
            </a:r>
          </a:p>
          <a:p>
            <a:r>
              <a:rPr lang="en-GB" dirty="0"/>
              <a:t>Positive side effects- lower potassium, decreased chance of AKI, heart protection.</a:t>
            </a:r>
          </a:p>
          <a:p>
            <a:r>
              <a:rPr lang="en-GB" dirty="0"/>
              <a:t>Would we start </a:t>
            </a:r>
            <a:r>
              <a:rPr lang="en-GB" dirty="0" err="1"/>
              <a:t>llyod</a:t>
            </a:r>
            <a:r>
              <a:rPr lang="en-GB" dirty="0"/>
              <a:t>? Unfortunately too late most likely- this is why need to get it out to community prescribing to catch people at the early stages</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9B0A9B-6E1B-468D-8095-C912E4A43FC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3164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9B0A9B-6E1B-468D-8095-C912E4A43FC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64039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9B0A9B-6E1B-468D-8095-C912E4A43FC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728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9B0A9B-6E1B-468D-8095-C912E4A43FC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4973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9B0A9B-6E1B-468D-8095-C912E4A43FC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51362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6981" y="4715907"/>
            <a:ext cx="6423714" cy="4467701"/>
          </a:xfrm>
        </p:spPr>
        <p:txBody>
          <a:bodyPr/>
          <a:lstStyle/>
          <a:p>
            <a:r>
              <a:rPr lang="en-US" sz="800" b="1" dirty="0"/>
              <a:t>Basic question isn’t it? And our patients know- don’t they??- but when the general public were asked questions as part of </a:t>
            </a:r>
            <a:r>
              <a:rPr lang="en-GB" sz="800" b="1" dirty="0"/>
              <a:t>“think kidneys” project showed that only 51% of our patients know that the kidneys make urine! </a:t>
            </a:r>
          </a:p>
          <a:p>
            <a:endParaRPr lang="en-GB" sz="800" b="1" dirty="0"/>
          </a:p>
          <a:p>
            <a:r>
              <a:rPr lang="en-GB" sz="800" b="1" dirty="0"/>
              <a:t>So a take away message here is don’t assume your patients know- and if they don’t know the basics of what the kidneys do, they are less likely to know all the other work they perform, and therefore all the different effects having Chronic kidney disease can have on many parts of the body- not just renal impairment. </a:t>
            </a:r>
          </a:p>
          <a:p>
            <a:endParaRPr lang="en-GB" sz="800" b="1" dirty="0"/>
          </a:p>
          <a:p>
            <a:r>
              <a:rPr lang="en-GB" sz="800" b="1" dirty="0"/>
              <a:t>As you can see from the diagram above, the kidneys  have many far reaching effects on the body, so they don’t just make urine! Did you all know all of theses?</a:t>
            </a:r>
          </a:p>
          <a:p>
            <a:br>
              <a:rPr lang="en-GB" sz="800" b="1" dirty="0"/>
            </a:br>
            <a:r>
              <a:rPr lang="en-GB" sz="800" dirty="0"/>
              <a:t>Chronic kidney disease is defined as having some type of kidney abnormality, or "marker", such as protein in the urine and having decreased kidney function for </a:t>
            </a:r>
            <a:r>
              <a:rPr lang="en-GB" sz="800" b="1" dirty="0"/>
              <a:t>three months </a:t>
            </a:r>
            <a:r>
              <a:rPr lang="en-GB" sz="800" dirty="0"/>
              <a:t>or longer. Leading cause is diabetes, followed by HTN. Prevention begins in primary care!</a:t>
            </a:r>
          </a:p>
          <a:p>
            <a:endParaRPr lang="en-GB" sz="800" b="1" dirty="0"/>
          </a:p>
          <a:p>
            <a:endParaRPr lang="en-GB" sz="800" b="1" dirty="0"/>
          </a:p>
          <a:p>
            <a:r>
              <a:rPr lang="en-GB" sz="800" b="1" dirty="0"/>
              <a:t>. I run patient education sessions for our patients who are later stage CKD. A lot of the education session is about the changes to expect- a lot of patients blame the medication for the tiredness/ itching/ nausea, not realising that it is difficult to distinguish between side effects from medication vs progression of CKD.</a:t>
            </a:r>
          </a:p>
          <a:p>
            <a:endParaRPr lang="en-GB" sz="800" b="1" dirty="0"/>
          </a:p>
          <a:p>
            <a:endParaRPr lang="en-GB" sz="800"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9B0A9B-6E1B-468D-8095-C912E4A43FC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352" y="1411455"/>
            <a:ext cx="4996222" cy="2418900"/>
          </a:xfrm>
          <a:prstGeom prst="rect">
            <a:avLst/>
          </a:prstGeom>
        </p:spPr>
      </p:pic>
    </p:spTree>
    <p:extLst>
      <p:ext uri="{BB962C8B-B14F-4D97-AF65-F5344CB8AC3E}">
        <p14:creationId xmlns:p14="http://schemas.microsoft.com/office/powerpoint/2010/main" val="672169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AC3D3C-8F35-4DCC-A14D-E083B585A0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950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Big overhaul, lots of changes to the guidance- I'm going to talk about the main ones that you will see in practice, however there's not enough time to cover all of the areas to day in lots of detail.</a:t>
            </a:r>
          </a:p>
          <a:p>
            <a:endParaRPr lang="en-GB" dirty="0"/>
          </a:p>
          <a:p>
            <a:r>
              <a:rPr lang="en-GB" dirty="0"/>
              <a:t>I've added hyperlinks to the headings and subheadings so if you get a copy of theses slides you can just click on them to find the guidance.</a:t>
            </a:r>
          </a:p>
          <a:p>
            <a:endParaRPr lang="en-GB" dirty="0"/>
          </a:p>
          <a:p>
            <a:endParaRPr lang="en-GB" dirty="0"/>
          </a:p>
          <a:p>
            <a:r>
              <a:rPr lang="en-GB" dirty="0"/>
              <a:t>The update in November shortly after the original update in August was to update the guidance on or those with markers of kidney damage in the urine.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9B0A9B-6E1B-468D-8095-C912E4A43FC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6313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488" y="4714807"/>
            <a:ext cx="6616700" cy="4467701"/>
          </a:xfrm>
        </p:spPr>
        <p:txBody>
          <a:bodyPr/>
          <a:lstStyle/>
          <a:p>
            <a:pPr>
              <a:spcBef>
                <a:spcPts val="0"/>
              </a:spcBef>
            </a:pPr>
            <a:r>
              <a:rPr lang="en-GB" dirty="0"/>
              <a:t>First update </a:t>
            </a:r>
            <a:r>
              <a:rPr lang="en-GB" dirty="0" err="1"/>
              <a:t>im</a:t>
            </a:r>
            <a:r>
              <a:rPr lang="en-GB" dirty="0"/>
              <a:t> going to talk to you about is the “investigations for CKD”</a:t>
            </a:r>
          </a:p>
          <a:p>
            <a:pPr>
              <a:spcBef>
                <a:spcPts val="0"/>
              </a:spcBef>
            </a:pPr>
            <a:endParaRPr lang="en-GB" dirty="0"/>
          </a:p>
          <a:p>
            <a:pPr>
              <a:spcBef>
                <a:spcPts val="0"/>
              </a:spcBef>
            </a:pPr>
            <a:r>
              <a:rPr lang="en-GB" dirty="0"/>
              <a:t>Brief reminder of why/who and how we measure renal function as revision:</a:t>
            </a:r>
          </a:p>
          <a:p>
            <a:pPr>
              <a:spcBef>
                <a:spcPts val="0"/>
              </a:spcBef>
            </a:pPr>
            <a:r>
              <a:rPr lang="en-GB" dirty="0"/>
              <a:t>Why?</a:t>
            </a:r>
          </a:p>
          <a:p>
            <a:pPr lvl="1">
              <a:lnSpc>
                <a:spcPct val="150000"/>
              </a:lnSpc>
              <a:spcBef>
                <a:spcPts val="0"/>
              </a:spcBef>
              <a:buFont typeface="Arial" charset="0"/>
              <a:buChar char="•"/>
            </a:pPr>
            <a:r>
              <a:rPr lang="en-US" dirty="0"/>
              <a:t>Early detection of renal impairment to prevent progression</a:t>
            </a:r>
          </a:p>
          <a:p>
            <a:pPr lvl="1">
              <a:lnSpc>
                <a:spcPct val="150000"/>
              </a:lnSpc>
              <a:spcBef>
                <a:spcPts val="0"/>
              </a:spcBef>
              <a:buFont typeface="Arial" charset="0"/>
              <a:buChar char="•"/>
            </a:pPr>
            <a:r>
              <a:rPr lang="en-US" dirty="0"/>
              <a:t>Identify the cause of renal disease</a:t>
            </a:r>
          </a:p>
          <a:p>
            <a:pPr lvl="1">
              <a:lnSpc>
                <a:spcPct val="150000"/>
              </a:lnSpc>
              <a:spcBef>
                <a:spcPts val="0"/>
              </a:spcBef>
              <a:buFont typeface="Arial" charset="0"/>
              <a:buChar char="•"/>
            </a:pPr>
            <a:r>
              <a:rPr lang="en-US" dirty="0"/>
              <a:t>Measure/monitor disease progression</a:t>
            </a:r>
          </a:p>
          <a:p>
            <a:pPr lvl="1">
              <a:lnSpc>
                <a:spcPct val="150000"/>
              </a:lnSpc>
              <a:spcBef>
                <a:spcPts val="0"/>
              </a:spcBef>
              <a:buFont typeface="Arial" charset="0"/>
              <a:buChar char="•"/>
            </a:pPr>
            <a:r>
              <a:rPr lang="en-US" dirty="0"/>
              <a:t>Inform appropriate drug choices</a:t>
            </a:r>
          </a:p>
          <a:p>
            <a:pPr lvl="1">
              <a:lnSpc>
                <a:spcPct val="150000"/>
              </a:lnSpc>
              <a:spcBef>
                <a:spcPts val="0"/>
              </a:spcBef>
              <a:buFont typeface="Arial" charset="0"/>
              <a:buChar char="•"/>
            </a:pPr>
            <a:r>
              <a:rPr lang="en-US" dirty="0"/>
              <a:t>Calculate appropriate drug dosing</a:t>
            </a:r>
          </a:p>
          <a:p>
            <a:pPr>
              <a:spcBef>
                <a:spcPts val="0"/>
              </a:spcBef>
            </a:pPr>
            <a:r>
              <a:rPr lang="en-GB" altLang="en-US" dirty="0"/>
              <a:t>Reduced renal excretion of a drug or its metabolites may cause toxicity</a:t>
            </a:r>
          </a:p>
          <a:p>
            <a:pPr lvl="1">
              <a:spcBef>
                <a:spcPts val="0"/>
              </a:spcBef>
            </a:pPr>
            <a:r>
              <a:rPr lang="en-GB" altLang="en-US" dirty="0"/>
              <a:t>Sensitivity to some medicines is increased</a:t>
            </a:r>
          </a:p>
          <a:p>
            <a:pPr lvl="1">
              <a:spcBef>
                <a:spcPts val="0"/>
              </a:spcBef>
            </a:pPr>
            <a:r>
              <a:rPr lang="en-GB" altLang="en-US" dirty="0"/>
              <a:t>Many side-effects are poorly tolerated by this group</a:t>
            </a:r>
          </a:p>
          <a:p>
            <a:pPr>
              <a:spcBef>
                <a:spcPts val="0"/>
              </a:spcBef>
            </a:pPr>
            <a:r>
              <a:rPr lang="en-GB" altLang="en-US" dirty="0"/>
              <a:t>Some medicines are not effective when renal function is reduced e.g. nitrofurantoin</a:t>
            </a:r>
          </a:p>
          <a:p>
            <a:pPr>
              <a:spcBef>
                <a:spcPts val="0"/>
              </a:spcBef>
            </a:pPr>
            <a:r>
              <a:rPr lang="en-GB" altLang="en-US" dirty="0"/>
              <a:t>Many of these problems can be avoided by:</a:t>
            </a:r>
          </a:p>
          <a:p>
            <a:pPr lvl="1">
              <a:spcBef>
                <a:spcPts val="0"/>
              </a:spcBef>
            </a:pPr>
            <a:r>
              <a:rPr lang="en-GB" altLang="en-US" dirty="0"/>
              <a:t>Reducing the dose or frequency of dosing</a:t>
            </a:r>
          </a:p>
          <a:p>
            <a:pPr lvl="1">
              <a:spcBef>
                <a:spcPts val="0"/>
              </a:spcBef>
            </a:pPr>
            <a:r>
              <a:rPr lang="en-GB" altLang="en-US" dirty="0"/>
              <a:t>Using alternative medicines</a:t>
            </a:r>
          </a:p>
          <a:p>
            <a:pPr lvl="2">
              <a:lnSpc>
                <a:spcPct val="80000"/>
              </a:lnSpc>
              <a:spcBef>
                <a:spcPts val="0"/>
              </a:spcBef>
              <a:buFont typeface="Arial" charset="0"/>
              <a:buChar char="•"/>
            </a:pPr>
            <a:endParaRPr lang="en-GB" dirty="0">
              <a:latin typeface="Arial" panose="020B0604020202020204" pitchFamily="34" charset="0"/>
              <a:cs typeface="Arial" panose="020B0604020202020204" pitchFamily="34" charset="0"/>
            </a:endParaRPr>
          </a:p>
          <a:p>
            <a:pPr lvl="1">
              <a:lnSpc>
                <a:spcPct val="80000"/>
              </a:lnSpc>
              <a:spcBef>
                <a:spcPts val="0"/>
              </a:spcBef>
              <a:buFont typeface="Arial" charset="0"/>
              <a:buChar char="•"/>
            </a:pPr>
            <a:r>
              <a:rPr lang="en-GB" dirty="0">
                <a:latin typeface="Arial" panose="020B0604020202020204" pitchFamily="34" charset="0"/>
                <a:cs typeface="Arial" panose="020B0604020202020204" pitchFamily="34" charset="0"/>
              </a:rPr>
              <a:t>Daily weight</a:t>
            </a:r>
          </a:p>
          <a:p>
            <a:pPr lvl="1">
              <a:lnSpc>
                <a:spcPct val="80000"/>
              </a:lnSpc>
              <a:spcBef>
                <a:spcPts val="0"/>
              </a:spcBef>
              <a:buFont typeface="Arial" charset="0"/>
              <a:buChar char="•"/>
            </a:pPr>
            <a:r>
              <a:rPr lang="en-GB" dirty="0">
                <a:latin typeface="Arial" panose="020B0604020202020204" pitchFamily="34" charset="0"/>
                <a:cs typeface="Arial" panose="020B0604020202020204" pitchFamily="34" charset="0"/>
              </a:rPr>
              <a:t>Urea</a:t>
            </a:r>
          </a:p>
          <a:p>
            <a:pPr lvl="1">
              <a:lnSpc>
                <a:spcPct val="80000"/>
              </a:lnSpc>
              <a:buFont typeface="Arial" charset="0"/>
              <a:buChar char="•"/>
            </a:pPr>
            <a:r>
              <a:rPr lang="en-GB" dirty="0">
                <a:latin typeface="Arial" panose="020B0604020202020204" pitchFamily="34" charset="0"/>
                <a:cs typeface="Arial" panose="020B0604020202020204" pitchFamily="34" charset="0"/>
              </a:rPr>
              <a:t>Potassium, calcium, phosphate</a:t>
            </a:r>
          </a:p>
          <a:p>
            <a:pPr>
              <a:buFont typeface="Arial" charset="0"/>
              <a:buChar char="•"/>
            </a:pPr>
            <a:endParaRPr lang="en-US" dirty="0"/>
          </a:p>
          <a:p>
            <a:pPr>
              <a:lnSpc>
                <a:spcPct val="150000"/>
              </a:lnSpc>
              <a:buFont typeface="Arial" charset="0"/>
              <a:buChar char="•"/>
            </a:pPr>
            <a:endParaRPr lang="en-US" sz="1000" dirty="0"/>
          </a:p>
          <a:p>
            <a:pPr lvl="1">
              <a:lnSpc>
                <a:spcPct val="150000"/>
              </a:lnSpc>
              <a:buFont typeface="Arial" charset="0"/>
              <a:buChar char="•"/>
            </a:pPr>
            <a:endParaRPr lang="en-US" sz="100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9B0A9B-6E1B-468D-8095-C912E4A43FC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261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90488" y="744538"/>
            <a:ext cx="6616700" cy="3722687"/>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solidFill>
                <a:srgbClr val="0070C0"/>
              </a:solidFill>
              <a:latin typeface="Arial" panose="020B0604020202020204" pitchFamily="34" charset="0"/>
            </a:endParaRPr>
          </a:p>
          <a:p>
            <a:pPr eaLnBrk="1" hangingPunct="1"/>
            <a:r>
              <a:rPr lang="en-GB" altLang="en-US" dirty="0">
                <a:latin typeface="Arial" panose="020B0604020202020204" pitchFamily="34" charset="0"/>
              </a:rPr>
              <a:t>Actual GFR is measured by injecting a small amount of radioactive substance and then monitoring the rate of travel trough the kidney- </a:t>
            </a:r>
            <a:r>
              <a:rPr lang="en-GB" altLang="en-US" dirty="0" err="1">
                <a:latin typeface="Arial" panose="020B0604020202020204" pitchFamily="34" charset="0"/>
              </a:rPr>
              <a:t>eg</a:t>
            </a:r>
            <a:r>
              <a:rPr lang="en-GB" altLang="en-US" dirty="0">
                <a:latin typeface="Arial" panose="020B0604020202020204" pitchFamily="34" charset="0"/>
              </a:rPr>
              <a:t> inulin clearance. Very rarely used! Only really in clinical trial settings when accurate GFR needs to be measured.</a:t>
            </a:r>
          </a:p>
          <a:p>
            <a:pPr eaLnBrk="1" hangingPunct="1"/>
            <a:r>
              <a:rPr lang="en-GB" altLang="en-US" dirty="0">
                <a:latin typeface="Arial" panose="020B0604020202020204" pitchFamily="34" charset="0"/>
              </a:rPr>
              <a:t>Instead we need a bedside method of calculation that can be done quickly to estimate the renal function. So we use serum creatinine </a:t>
            </a:r>
          </a:p>
          <a:p>
            <a:pPr eaLnBrk="1" hangingPunct="1"/>
            <a:r>
              <a:rPr lang="en-GB" altLang="en-US" dirty="0">
                <a:latin typeface="Arial" panose="020B0604020202020204" pitchFamily="34" charset="0"/>
              </a:rPr>
              <a:t>Creatinine muscle breakdown product, freely filtered by kidneys so therefore the rate of excretion related to renal function BUT there is an element of </a:t>
            </a:r>
            <a:r>
              <a:rPr lang="en-GB" altLang="en-US" dirty="0" err="1">
                <a:latin typeface="Arial" panose="020B0604020202020204" pitchFamily="34" charset="0"/>
              </a:rPr>
              <a:t>promimal</a:t>
            </a:r>
            <a:r>
              <a:rPr lang="en-GB" altLang="en-US" dirty="0">
                <a:latin typeface="Arial" panose="020B0604020202020204" pitchFamily="34" charset="0"/>
              </a:rPr>
              <a:t> tubular secretion.</a:t>
            </a:r>
          </a:p>
          <a:p>
            <a:pPr eaLnBrk="1" hangingPunct="1"/>
            <a:r>
              <a:rPr lang="en-GB" altLang="en-US" dirty="0">
                <a:latin typeface="Arial" panose="020B0604020202020204" pitchFamily="34" charset="0"/>
              </a:rPr>
              <a:t>-is affected by protein intake an 8oz steak can raise creatinine by unto 30%</a:t>
            </a:r>
          </a:p>
          <a:p>
            <a:pPr eaLnBrk="1" hangingPunct="1"/>
            <a:r>
              <a:rPr lang="en-GB" altLang="en-US" dirty="0">
                <a:latin typeface="Arial" panose="020B0604020202020204" pitchFamily="34" charset="0"/>
              </a:rPr>
              <a:t>-at very low GFR may over estimate by 10-20% due to (proximal tubular secretion of creatinine)</a:t>
            </a:r>
          </a:p>
          <a:p>
            <a:pPr eaLnBrk="1" hangingPunct="1"/>
            <a:r>
              <a:rPr lang="en-GB" altLang="en-US" dirty="0">
                <a:latin typeface="Arial" panose="020B0604020202020204" pitchFamily="34" charset="0"/>
              </a:rPr>
              <a:t>-body builders</a:t>
            </a:r>
          </a:p>
          <a:p>
            <a:pPr>
              <a:lnSpc>
                <a:spcPct val="100000"/>
              </a:lnSpc>
              <a:spcBef>
                <a:spcPct val="0"/>
              </a:spcBef>
              <a:buClrTx/>
              <a:buNone/>
            </a:pPr>
            <a:r>
              <a:rPr lang="en-GB" altLang="en-US" dirty="0"/>
              <a:t>e-GFR may be used for majority of drugs, but those with a narrow </a:t>
            </a:r>
          </a:p>
          <a:p>
            <a:pPr>
              <a:lnSpc>
                <a:spcPct val="100000"/>
              </a:lnSpc>
              <a:spcBef>
                <a:spcPct val="0"/>
              </a:spcBef>
              <a:buClrTx/>
              <a:buNone/>
            </a:pPr>
            <a:r>
              <a:rPr lang="en-GB" altLang="en-US" dirty="0"/>
              <a:t>therapeutic window should not  be adjusted according e-GFR</a:t>
            </a:r>
          </a:p>
          <a:p>
            <a:pPr>
              <a:lnSpc>
                <a:spcPct val="100000"/>
              </a:lnSpc>
              <a:spcBef>
                <a:spcPct val="0"/>
              </a:spcBef>
              <a:buClrTx/>
              <a:buNone/>
            </a:pPr>
            <a:endParaRPr lang="en-GB" altLang="en-US" dirty="0"/>
          </a:p>
          <a:p>
            <a:pPr>
              <a:lnSpc>
                <a:spcPct val="100000"/>
              </a:lnSpc>
              <a:spcBef>
                <a:spcPct val="0"/>
              </a:spcBef>
              <a:buClrTx/>
              <a:buNone/>
            </a:pPr>
            <a:r>
              <a:rPr lang="en-GB" altLang="en-US" dirty="0"/>
              <a:t>New guidance removes ethnicity adjustment in these calculations- recognises that it is about looking at the individuals age/weight muscle mass </a:t>
            </a:r>
            <a:r>
              <a:rPr lang="en-GB" altLang="en-US" dirty="0" err="1"/>
              <a:t>etc</a:t>
            </a:r>
            <a:r>
              <a:rPr lang="en-GB" altLang="en-US" dirty="0"/>
              <a:t> rather than blanket adjustment for ethnicity, which can overestimate kidney function in ethnic groups and reduce the likelihood of CKD being recognised, to  further increasing the   health inequality these groups face. </a:t>
            </a:r>
          </a:p>
          <a:p>
            <a:pPr>
              <a:lnSpc>
                <a:spcPct val="100000"/>
              </a:lnSpc>
              <a:spcBef>
                <a:spcPct val="0"/>
              </a:spcBef>
              <a:buClrTx/>
              <a:buNone/>
            </a:pPr>
            <a:endParaRPr lang="en-GB" altLang="en-US" dirty="0">
              <a:solidFill>
                <a:srgbClr val="0070C0"/>
              </a:solidFill>
            </a:endParaRPr>
          </a:p>
          <a:p>
            <a:pPr>
              <a:lnSpc>
                <a:spcPct val="100000"/>
              </a:lnSpc>
              <a:spcBef>
                <a:spcPct val="0"/>
              </a:spcBef>
              <a:buClrTx/>
              <a:buNone/>
            </a:pPr>
            <a:endParaRPr lang="en-GB" altLang="en-US" dirty="0">
              <a:solidFill>
                <a:srgbClr val="0070C0"/>
              </a:solidFill>
            </a:endParaRPr>
          </a:p>
          <a:p>
            <a:pPr eaLnBrk="1" hangingPunct="1"/>
            <a:endParaRPr lang="en-GB" altLang="en-US" dirty="0">
              <a:solidFill>
                <a:srgbClr val="0070C0"/>
              </a:solidFill>
              <a:latin typeface="Arial" panose="020B0604020202020204" pitchFamily="34" charset="0"/>
            </a:endParaRPr>
          </a:p>
        </p:txBody>
      </p:sp>
      <p:sp>
        <p:nvSpPr>
          <p:cNvPr id="9220" name="Slide Number Placeholder 3"/>
          <p:cNvSpPr txBox="1">
            <a:spLocks noGrp="1"/>
          </p:cNvSpPr>
          <p:nvPr/>
        </p:nvSpPr>
        <p:spPr bwMode="auto">
          <a:xfrm>
            <a:off x="3850443" y="9430091"/>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9E17C9-7902-4295-937B-CA8D98A785DD}"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6953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907"/>
            <a:ext cx="5438140" cy="4928725"/>
          </a:xfrm>
        </p:spPr>
        <p:txBody>
          <a:bodyPr/>
          <a:lstStyle/>
          <a:p>
            <a:r>
              <a:rPr lang="en-GB" dirty="0"/>
              <a:t>So which calculation do we use??</a:t>
            </a:r>
          </a:p>
          <a:p>
            <a:endParaRPr lang="en-GB" dirty="0"/>
          </a:p>
          <a:p>
            <a:r>
              <a:rPr lang="en-GB" dirty="0"/>
              <a:t>Need to look at patient as a whole- and also it is all about </a:t>
            </a:r>
            <a:r>
              <a:rPr lang="en-GB" b="1" dirty="0"/>
              <a:t>trends </a:t>
            </a:r>
            <a:endParaRPr lang="en-GB" dirty="0"/>
          </a:p>
          <a:p>
            <a:r>
              <a:rPr lang="en-GB" dirty="0"/>
              <a:t>Thank you to </a:t>
            </a:r>
            <a:r>
              <a:rPr lang="en-GB" dirty="0" err="1"/>
              <a:t>steve</a:t>
            </a:r>
            <a:r>
              <a:rPr lang="en-GB" dirty="0"/>
              <a:t> Williams who provided this slide</a:t>
            </a:r>
          </a:p>
          <a:p>
            <a:endParaRPr lang="en-GB" dirty="0"/>
          </a:p>
          <a:p>
            <a:r>
              <a:rPr lang="en-GB" dirty="0"/>
              <a:t>See the rise in creatinine is highlighted but the patient is “green” even though her renal function is………</a:t>
            </a:r>
          </a:p>
          <a:p>
            <a:endParaRPr lang="en-GB" dirty="0"/>
          </a:p>
          <a:p>
            <a:r>
              <a:rPr lang="en-GB" dirty="0"/>
              <a:t>Warnings: look at patient as a whole!</a:t>
            </a:r>
          </a:p>
          <a:p>
            <a:endParaRPr lang="en-GB" dirty="0"/>
          </a:p>
          <a:p>
            <a:r>
              <a:rPr lang="en-GB" dirty="0"/>
              <a:t>Patient is 93! Lots not validated for this extreme of age, however.. Also look at the patients weight and height. </a:t>
            </a:r>
          </a:p>
          <a:p>
            <a:endParaRPr lang="en-GB" dirty="0"/>
          </a:p>
          <a:p>
            <a:r>
              <a:rPr lang="en-GB" dirty="0"/>
              <a:t>Her IBW is 45.5kg</a:t>
            </a:r>
          </a:p>
          <a:p>
            <a:r>
              <a:rPr lang="en-GB" dirty="0"/>
              <a:t>CKD-EPI 49mls/min/1.73m2</a:t>
            </a:r>
          </a:p>
          <a:p>
            <a:r>
              <a:rPr lang="en-GB" dirty="0"/>
              <a:t>But her BSA is 1.57m2</a:t>
            </a:r>
          </a:p>
          <a:p>
            <a:r>
              <a:rPr lang="en-GB" dirty="0"/>
              <a:t>eGFR with CKD epi is 44.46mls/min</a:t>
            </a:r>
          </a:p>
          <a:p>
            <a:endParaRPr lang="en-GB" dirty="0"/>
          </a:p>
          <a:p>
            <a:r>
              <a:rPr lang="en-GB" dirty="0"/>
              <a:t>Using C+G – using actual weight gives 30mls/min, Ideal weight = 24mls/min</a:t>
            </a:r>
          </a:p>
          <a:p>
            <a:r>
              <a:rPr lang="en-GB" dirty="0"/>
              <a:t>See the range of results you can get for the same patient so which one?! I would say it depends on the drug and what you are trying to </a:t>
            </a:r>
            <a:r>
              <a:rPr lang="en-GB" dirty="0" err="1"/>
              <a:t>treaT</a:t>
            </a:r>
            <a:r>
              <a:rPr lang="en-GB" dirty="0"/>
              <a: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9B0A9B-6E1B-468D-8095-C912E4A43FC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6684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90488" y="744538"/>
            <a:ext cx="6616700" cy="3722687"/>
          </a:xfrm>
          <a:ln/>
        </p:spPr>
      </p:sp>
      <p:sp>
        <p:nvSpPr>
          <p:cNvPr id="13315" name="Notes Placeholder 2"/>
          <p:cNvSpPr>
            <a:spLocks noGrp="1"/>
          </p:cNvSpPr>
          <p:nvPr>
            <p:ph type="body" idx="1"/>
          </p:nvPr>
        </p:nvSpPr>
        <p:spPr>
          <a:xfrm>
            <a:off x="258355" y="4715907"/>
            <a:ext cx="6161671"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000" dirty="0"/>
              <a:t>Classification of CKD places emphasis on the increased risk of adverse outcomes</a:t>
            </a:r>
          </a:p>
          <a:p>
            <a:r>
              <a:rPr lang="en-GB" sz="1000" dirty="0"/>
              <a:t>We still use categories 1-5  ( 1 being the least decline in kidney function, 5 being the worse kidney function- and moving towards needing dialysis/ transplant.</a:t>
            </a:r>
          </a:p>
          <a:p>
            <a:r>
              <a:rPr lang="en-GB" sz="1000" dirty="0"/>
              <a:t>increased ACR is associated with increased risk of adverse outcomes </a:t>
            </a:r>
          </a:p>
          <a:p>
            <a:r>
              <a:rPr lang="en-GB" sz="1000" dirty="0"/>
              <a:t>decreased GFR is associated with increased risk of adverse outcomes </a:t>
            </a:r>
          </a:p>
          <a:p>
            <a:r>
              <a:rPr lang="en-GB" sz="1000" dirty="0"/>
              <a:t>increased ACR and decreased GFR in combination multiply the risk of adverse outcomes</a:t>
            </a:r>
          </a:p>
          <a:p>
            <a:r>
              <a:rPr lang="en-GB" sz="1000" b="1" dirty="0"/>
              <a:t>Chronic kidney disease (CKD)</a:t>
            </a:r>
          </a:p>
          <a:p>
            <a:r>
              <a:rPr lang="en-GB" sz="1000" dirty="0"/>
              <a:t>Abnormalities of kidney function or structure present for more than 3 months, with implications for health. This includes all people with </a:t>
            </a:r>
            <a:r>
              <a:rPr lang="en-GB" sz="1000" dirty="0">
                <a:hlinkClick r:id="rId3"/>
              </a:rPr>
              <a:t>markers of kidney damage</a:t>
            </a:r>
            <a:r>
              <a:rPr lang="en-GB" sz="1000" dirty="0"/>
              <a:t> and those with a glomerular filtration rate (GFR) of less than 60 ml/min/1.73 m</a:t>
            </a:r>
            <a:r>
              <a:rPr lang="en-GB" sz="1000" baseline="30000" dirty="0"/>
              <a:t>2</a:t>
            </a:r>
            <a:r>
              <a:rPr lang="en-GB" sz="1000" dirty="0"/>
              <a:t> on at least 2 occasions separated by a period of at least 90 days (with or without markers of kidney damage).</a:t>
            </a:r>
          </a:p>
          <a:p>
            <a:r>
              <a:rPr lang="en-GB" sz="1000" b="1" dirty="0"/>
              <a:t>Classification of CKD</a:t>
            </a:r>
          </a:p>
          <a:p>
            <a:r>
              <a:rPr lang="en-GB" sz="1000" dirty="0"/>
              <a:t>CKD is classified according to estimated GFR (eGFR) and </a:t>
            </a:r>
            <a:r>
              <a:rPr lang="en-GB" sz="1000" dirty="0" err="1"/>
              <a:t>albumin:creatinine</a:t>
            </a:r>
            <a:r>
              <a:rPr lang="en-GB" sz="1000" dirty="0"/>
              <a:t> ratio (ACR) (see table 1), using 'G' to denote the GFR category (G1 to G5, which have the same GFR thresholds as the CKD stages 1 to 5 recommended previously) and 'A' for the ACR category (A1 to A3), for example: </a:t>
            </a:r>
          </a:p>
          <a:p>
            <a:r>
              <a:rPr lang="en-GB" sz="1000" dirty="0"/>
              <a:t>A person with an eGFR of 25 ml/min/1.73 m</a:t>
            </a:r>
            <a:r>
              <a:rPr lang="en-GB" sz="1000" baseline="30000" dirty="0"/>
              <a:t>2</a:t>
            </a:r>
            <a:r>
              <a:rPr lang="en-GB" sz="1000" dirty="0"/>
              <a:t> and an ACR of 15 mg/</a:t>
            </a:r>
            <a:r>
              <a:rPr lang="en-GB" sz="1000" dirty="0" err="1"/>
              <a:t>mmol</a:t>
            </a:r>
            <a:r>
              <a:rPr lang="en-GB" sz="1000" dirty="0"/>
              <a:t> has CKD G4A2. </a:t>
            </a:r>
          </a:p>
          <a:p>
            <a:r>
              <a:rPr lang="en-GB" sz="1000" dirty="0"/>
              <a:t>A person with an eGFR of 50 ml/min/1.73 m</a:t>
            </a:r>
            <a:r>
              <a:rPr lang="en-GB" sz="1000" baseline="30000" dirty="0"/>
              <a:t>2</a:t>
            </a:r>
            <a:r>
              <a:rPr lang="en-GB" sz="1000" dirty="0"/>
              <a:t> and an ACR of 35 mg/</a:t>
            </a:r>
            <a:r>
              <a:rPr lang="en-GB" sz="1000" dirty="0" err="1"/>
              <a:t>mmol</a:t>
            </a:r>
            <a:r>
              <a:rPr lang="en-GB" sz="1000" dirty="0"/>
              <a:t> has CKD G3aA3. </a:t>
            </a:r>
          </a:p>
          <a:p>
            <a:r>
              <a:rPr lang="en-GB" sz="1000" dirty="0"/>
              <a:t>An eGFR of less than 15 ml/min/1.73 m</a:t>
            </a:r>
            <a:r>
              <a:rPr lang="en-GB" sz="1000" baseline="30000" dirty="0"/>
              <a:t>2</a:t>
            </a:r>
            <a:r>
              <a:rPr lang="en-GB" sz="1000" dirty="0"/>
              <a:t> (GFR category G5) is referred to as kidney failure.</a:t>
            </a:r>
          </a:p>
          <a:p>
            <a:r>
              <a:rPr lang="en-GB" sz="1000" b="1" dirty="0"/>
              <a:t>Glomerular filtration rate (GFR)</a:t>
            </a:r>
          </a:p>
          <a:p>
            <a:r>
              <a:rPr lang="en-GB" sz="1000" dirty="0"/>
              <a:t>This is abbreviated in the following way in this guideline: </a:t>
            </a:r>
          </a:p>
          <a:p>
            <a:r>
              <a:rPr lang="en-GB" sz="1000" dirty="0"/>
              <a:t>GFR: either a measured or an estimated GFR </a:t>
            </a:r>
          </a:p>
          <a:p>
            <a:r>
              <a:rPr lang="en-GB" sz="1000" dirty="0"/>
              <a:t>eGFR: estimated GFR (without indicating the method of estimation)</a:t>
            </a:r>
          </a:p>
          <a:p>
            <a:r>
              <a:rPr lang="en-GB" sz="1000" dirty="0" err="1"/>
              <a:t>eGFRcreatinine</a:t>
            </a:r>
            <a:r>
              <a:rPr lang="en-GB" sz="1000" dirty="0"/>
              <a:t>: an estimation of GFR using serum creatinine </a:t>
            </a:r>
          </a:p>
          <a:p>
            <a:endParaRPr lang="en-GB" dirty="0"/>
          </a:p>
        </p:txBody>
      </p:sp>
      <p:sp>
        <p:nvSpPr>
          <p:cNvPr id="13316" name="Slide Number Placeholder 3"/>
          <p:cNvSpPr txBox="1">
            <a:spLocks noGrp="1"/>
          </p:cNvSpPr>
          <p:nvPr/>
        </p:nvSpPr>
        <p:spPr bwMode="auto">
          <a:xfrm>
            <a:off x="3850443" y="9430091"/>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3BE2D2-FD4A-4C47-B247-54E5FA96C8CF}"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05195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90488" y="744538"/>
            <a:ext cx="6616700" cy="3722687"/>
          </a:xfrm>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2000"/>
              </a:spcBef>
            </a:pPr>
            <a:r>
              <a:rPr lang="en-US" altLang="en-US" dirty="0">
                <a:latin typeface="Arial" panose="020B0604020202020204" pitchFamily="34" charset="0"/>
              </a:rPr>
              <a:t>As you can see, the lower the </a:t>
            </a:r>
            <a:r>
              <a:rPr lang="en-US" altLang="en-US" dirty="0" err="1">
                <a:latin typeface="Arial" panose="020B0604020202020204" pitchFamily="34" charset="0"/>
              </a:rPr>
              <a:t>egfr</a:t>
            </a:r>
            <a:r>
              <a:rPr lang="en-US" altLang="en-US" dirty="0">
                <a:latin typeface="Arial" panose="020B0604020202020204" pitchFamily="34" charset="0"/>
              </a:rPr>
              <a:t>, the greater the chances of dying from any cause.</a:t>
            </a:r>
          </a:p>
          <a:p>
            <a:pPr eaLnBrk="1" hangingPunct="1">
              <a:lnSpc>
                <a:spcPct val="90000"/>
              </a:lnSpc>
              <a:spcBef>
                <a:spcPct val="2000"/>
              </a:spcBef>
            </a:pPr>
            <a:endParaRPr lang="en-US" altLang="en-US" dirty="0">
              <a:latin typeface="Arial" panose="020B0604020202020204" pitchFamily="34" charset="0"/>
            </a:endParaRPr>
          </a:p>
          <a:p>
            <a:pPr eaLnBrk="1" hangingPunct="1">
              <a:lnSpc>
                <a:spcPct val="90000"/>
              </a:lnSpc>
              <a:spcBef>
                <a:spcPct val="2000"/>
              </a:spcBef>
            </a:pPr>
            <a:r>
              <a:rPr lang="en-US" altLang="en-US" dirty="0">
                <a:latin typeface="Arial" panose="020B0604020202020204" pitchFamily="34" charset="0"/>
              </a:rPr>
              <a:t>And your risk of experiencing a Cardiovascular events is inversely proportional to the eGFR.</a:t>
            </a:r>
          </a:p>
          <a:p>
            <a:pPr eaLnBrk="1" hangingPunct="1">
              <a:lnSpc>
                <a:spcPct val="90000"/>
              </a:lnSpc>
              <a:spcBef>
                <a:spcPct val="2000"/>
              </a:spcBef>
            </a:pPr>
            <a:r>
              <a:rPr lang="en-US" altLang="en-US" dirty="0">
                <a:latin typeface="Arial" panose="020B0604020202020204" pitchFamily="34" charset="0"/>
              </a:rPr>
              <a:t>( these graphs are standardized for age.</a:t>
            </a:r>
          </a:p>
          <a:p>
            <a:pPr eaLnBrk="1" hangingPunct="1">
              <a:lnSpc>
                <a:spcPct val="90000"/>
              </a:lnSpc>
              <a:spcBef>
                <a:spcPct val="2000"/>
              </a:spcBef>
            </a:pPr>
            <a:endParaRPr lang="en-US" altLang="en-US" dirty="0">
              <a:latin typeface="Arial" panose="020B0604020202020204" pitchFamily="34" charset="0"/>
            </a:endParaRPr>
          </a:p>
          <a:p>
            <a:pPr eaLnBrk="1" hangingPunct="1">
              <a:lnSpc>
                <a:spcPct val="90000"/>
              </a:lnSpc>
              <a:spcBef>
                <a:spcPct val="2000"/>
              </a:spcBef>
            </a:pPr>
            <a:r>
              <a:rPr lang="en-US" altLang="en-US" sz="1100" dirty="0">
                <a:latin typeface="Arial" panose="020B0604020202020204" pitchFamily="34" charset="0"/>
              </a:rPr>
              <a:t>This is where you come in: prevention!</a:t>
            </a:r>
          </a:p>
          <a:p>
            <a:pPr eaLnBrk="1" hangingPunct="1">
              <a:lnSpc>
                <a:spcPct val="90000"/>
              </a:lnSpc>
              <a:spcBef>
                <a:spcPct val="2000"/>
              </a:spcBef>
            </a:pPr>
            <a:endParaRPr lang="en-US" altLang="en-US" sz="1100" dirty="0">
              <a:latin typeface="Arial" panose="020B0604020202020204" pitchFamily="34" charset="0"/>
            </a:endParaRPr>
          </a:p>
          <a:p>
            <a:pPr>
              <a:lnSpc>
                <a:spcPct val="80000"/>
              </a:lnSpc>
            </a:pPr>
            <a:r>
              <a:rPr lang="en-GB" altLang="en-US" sz="1600" dirty="0"/>
              <a:t>Renal Association Guideline</a:t>
            </a:r>
          </a:p>
          <a:p>
            <a:pPr lvl="1">
              <a:lnSpc>
                <a:spcPct val="80000"/>
              </a:lnSpc>
            </a:pPr>
            <a:r>
              <a:rPr lang="en-GB" altLang="en-US" sz="1600" dirty="0"/>
              <a:t>Cardiovascular risk in CKD</a:t>
            </a:r>
          </a:p>
          <a:p>
            <a:pPr lvl="2">
              <a:lnSpc>
                <a:spcPct val="80000"/>
              </a:lnSpc>
            </a:pPr>
            <a:r>
              <a:rPr lang="en-GB" altLang="en-US" sz="1600" dirty="0"/>
              <a:t>Prevention (primary &amp; secondary) </a:t>
            </a:r>
          </a:p>
          <a:p>
            <a:pPr lvl="2">
              <a:lnSpc>
                <a:spcPct val="80000"/>
              </a:lnSpc>
            </a:pPr>
            <a:r>
              <a:rPr lang="en-GB" altLang="en-US" sz="1600" dirty="0"/>
              <a:t>In line with NICE guidance</a:t>
            </a:r>
          </a:p>
          <a:p>
            <a:pPr lvl="1">
              <a:lnSpc>
                <a:spcPct val="80000"/>
              </a:lnSpc>
            </a:pPr>
            <a:r>
              <a:rPr lang="en-GB" altLang="en-US" sz="1600" dirty="0"/>
              <a:t>Exercise</a:t>
            </a:r>
          </a:p>
          <a:p>
            <a:pPr lvl="1">
              <a:lnSpc>
                <a:spcPct val="80000"/>
              </a:lnSpc>
            </a:pPr>
            <a:r>
              <a:rPr lang="en-GB" altLang="en-US" sz="1600" dirty="0"/>
              <a:t>Smoking cessation</a:t>
            </a:r>
          </a:p>
          <a:p>
            <a:pPr lvl="1">
              <a:lnSpc>
                <a:spcPct val="80000"/>
              </a:lnSpc>
            </a:pPr>
            <a:r>
              <a:rPr lang="en-GB" altLang="en-US" sz="1600" dirty="0"/>
              <a:t>Diabetic control</a:t>
            </a:r>
          </a:p>
          <a:p>
            <a:pPr lvl="1">
              <a:lnSpc>
                <a:spcPct val="80000"/>
              </a:lnSpc>
            </a:pPr>
            <a:r>
              <a:rPr lang="en-GB" altLang="en-US" sz="1600" dirty="0"/>
              <a:t>Blood pressure control</a:t>
            </a:r>
          </a:p>
          <a:p>
            <a:pPr lvl="1">
              <a:lnSpc>
                <a:spcPct val="80000"/>
              </a:lnSpc>
            </a:pPr>
            <a:r>
              <a:rPr lang="en-GB" altLang="en-US" sz="1600" dirty="0"/>
              <a:t>Cholesterol/statins</a:t>
            </a:r>
          </a:p>
          <a:p>
            <a:pPr eaLnBrk="1" hangingPunct="1">
              <a:lnSpc>
                <a:spcPct val="90000"/>
              </a:lnSpc>
              <a:spcBef>
                <a:spcPct val="2000"/>
              </a:spcBef>
            </a:pPr>
            <a:endParaRPr lang="en-US" altLang="en-US" dirty="0">
              <a:latin typeface="Arial" panose="020B0604020202020204" pitchFamily="34" charset="0"/>
            </a:endParaRPr>
          </a:p>
          <a:p>
            <a:pPr eaLnBrk="1" hangingPunct="1">
              <a:lnSpc>
                <a:spcPct val="90000"/>
              </a:lnSpc>
              <a:spcBef>
                <a:spcPct val="2000"/>
              </a:spcBef>
            </a:pPr>
            <a:r>
              <a:rPr lang="en-US" altLang="en-US" dirty="0">
                <a:latin typeface="Arial" panose="020B0604020202020204" pitchFamily="34" charset="0"/>
              </a:rPr>
              <a:t>N = 1,120,295 adults. </a:t>
            </a:r>
            <a:br>
              <a:rPr lang="en-US" altLang="en-US" dirty="0">
                <a:latin typeface="Arial" panose="020B0604020202020204" pitchFamily="34" charset="0"/>
              </a:rPr>
            </a:br>
            <a:r>
              <a:rPr lang="en-US" altLang="en-US" dirty="0">
                <a:latin typeface="Arial" panose="020B0604020202020204" pitchFamily="34" charset="0"/>
              </a:rPr>
              <a:t>CV = cardiovascular.</a:t>
            </a:r>
            <a:br>
              <a:rPr lang="en-US" altLang="en-US" dirty="0">
                <a:latin typeface="Arial" panose="020B0604020202020204" pitchFamily="34" charset="0"/>
              </a:rPr>
            </a:br>
            <a:r>
              <a:rPr lang="en-US" altLang="en-US" dirty="0">
                <a:latin typeface="Arial" panose="020B0604020202020204" pitchFamily="34" charset="0"/>
              </a:rPr>
              <a:t>*Age-standardized rates per 100 person-years; </a:t>
            </a:r>
            <a:r>
              <a:rPr lang="en-US" altLang="en-US" baseline="30000" dirty="0">
                <a:latin typeface="Arial" panose="020B0604020202020204" pitchFamily="34" charset="0"/>
              </a:rPr>
              <a:t>†</a:t>
            </a:r>
            <a:r>
              <a:rPr lang="en-US" altLang="en-US" dirty="0">
                <a:latin typeface="Arial" panose="020B0604020202020204" pitchFamily="34" charset="0"/>
              </a:rPr>
              <a:t>CV event defined as hospitalization for coronary heart disease, heart failure, ischemic stroke, and peripheral arterial disease per 100 person-years. </a:t>
            </a:r>
          </a:p>
          <a:p>
            <a:pPr eaLnBrk="1" hangingPunct="1">
              <a:lnSpc>
                <a:spcPct val="90000"/>
              </a:lnSpc>
              <a:spcBef>
                <a:spcPct val="2000"/>
              </a:spcBef>
            </a:pPr>
            <a:r>
              <a:rPr lang="en-US" altLang="en-US" sz="1100" dirty="0">
                <a:latin typeface="Arial" panose="020B0604020202020204" pitchFamily="34" charset="0"/>
              </a:rPr>
              <a:t>Go et al. </a:t>
            </a:r>
            <a:r>
              <a:rPr lang="en-US" altLang="en-US" sz="1100" i="1" dirty="0">
                <a:latin typeface="Arial" panose="020B0604020202020204" pitchFamily="34" charset="0"/>
              </a:rPr>
              <a:t>N </a:t>
            </a:r>
            <a:r>
              <a:rPr lang="en-US" altLang="en-US" sz="1100" i="1" dirty="0" err="1">
                <a:latin typeface="Arial" panose="020B0604020202020204" pitchFamily="34" charset="0"/>
              </a:rPr>
              <a:t>Engl</a:t>
            </a:r>
            <a:r>
              <a:rPr lang="en-US" altLang="en-US" sz="1100" i="1" dirty="0">
                <a:latin typeface="Arial" panose="020B0604020202020204" pitchFamily="34" charset="0"/>
              </a:rPr>
              <a:t> J Med.</a:t>
            </a:r>
            <a:r>
              <a:rPr lang="en-US" altLang="en-US" sz="1100" dirty="0">
                <a:latin typeface="Arial" panose="020B0604020202020204" pitchFamily="34" charset="0"/>
              </a:rPr>
              <a:t> 2004;351:1296-1305.</a:t>
            </a:r>
          </a:p>
          <a:p>
            <a:pPr eaLnBrk="1" hangingPunct="1">
              <a:lnSpc>
                <a:spcPct val="90000"/>
              </a:lnSpc>
              <a:spcBef>
                <a:spcPct val="2000"/>
              </a:spcBef>
            </a:pPr>
            <a:endParaRPr lang="en-US" altLang="en-US" sz="1100" dirty="0">
              <a:latin typeface="Arial" panose="020B0604020202020204" pitchFamily="34" charset="0"/>
            </a:endParaRPr>
          </a:p>
          <a:p>
            <a:pPr eaLnBrk="1" hangingPunct="1">
              <a:lnSpc>
                <a:spcPct val="90000"/>
              </a:lnSpc>
              <a:spcBef>
                <a:spcPct val="2000"/>
              </a:spcBef>
            </a:pPr>
            <a:r>
              <a:rPr lang="en-US" altLang="en-US" sz="1100" dirty="0">
                <a:latin typeface="Arial" panose="020B0604020202020204" pitchFamily="34" charset="0"/>
              </a:rPr>
              <a:t>This is where you come in: prevention!</a:t>
            </a:r>
          </a:p>
          <a:p>
            <a:pPr eaLnBrk="1" hangingPunct="1">
              <a:lnSpc>
                <a:spcPct val="90000"/>
              </a:lnSpc>
              <a:spcBef>
                <a:spcPct val="2000"/>
              </a:spcBef>
            </a:pPr>
            <a:endParaRPr lang="en-US" altLang="en-US" sz="1100" dirty="0">
              <a:latin typeface="Arial" panose="020B0604020202020204" pitchFamily="34" charset="0"/>
            </a:endParaRPr>
          </a:p>
          <a:p>
            <a:pPr>
              <a:lnSpc>
                <a:spcPct val="80000"/>
              </a:lnSpc>
            </a:pPr>
            <a:r>
              <a:rPr lang="en-GB" altLang="en-US" sz="1600" dirty="0"/>
              <a:t>Renal Association Guideline</a:t>
            </a:r>
          </a:p>
          <a:p>
            <a:pPr lvl="1">
              <a:lnSpc>
                <a:spcPct val="80000"/>
              </a:lnSpc>
            </a:pPr>
            <a:r>
              <a:rPr lang="en-GB" altLang="en-US" sz="1600" dirty="0"/>
              <a:t>Cardiovascular risk in CKD</a:t>
            </a:r>
          </a:p>
          <a:p>
            <a:pPr lvl="2">
              <a:lnSpc>
                <a:spcPct val="80000"/>
              </a:lnSpc>
            </a:pPr>
            <a:r>
              <a:rPr lang="en-GB" altLang="en-US" sz="1600" dirty="0"/>
              <a:t>Prevention (primary &amp; secondary) </a:t>
            </a:r>
          </a:p>
          <a:p>
            <a:pPr lvl="2">
              <a:lnSpc>
                <a:spcPct val="80000"/>
              </a:lnSpc>
            </a:pPr>
            <a:r>
              <a:rPr lang="en-GB" altLang="en-US" sz="1600" dirty="0"/>
              <a:t>In line with NICE guidance</a:t>
            </a:r>
          </a:p>
          <a:p>
            <a:pPr lvl="1">
              <a:lnSpc>
                <a:spcPct val="80000"/>
              </a:lnSpc>
            </a:pPr>
            <a:r>
              <a:rPr lang="en-GB" altLang="en-US" sz="1600" dirty="0"/>
              <a:t>Exercise</a:t>
            </a:r>
          </a:p>
          <a:p>
            <a:pPr lvl="1">
              <a:lnSpc>
                <a:spcPct val="80000"/>
              </a:lnSpc>
            </a:pPr>
            <a:r>
              <a:rPr lang="en-GB" altLang="en-US" sz="1600" dirty="0"/>
              <a:t>Smoking cessation</a:t>
            </a:r>
          </a:p>
          <a:p>
            <a:pPr lvl="1">
              <a:lnSpc>
                <a:spcPct val="80000"/>
              </a:lnSpc>
            </a:pPr>
            <a:r>
              <a:rPr lang="en-GB" altLang="en-US" sz="1600" dirty="0"/>
              <a:t>Diabetic control</a:t>
            </a:r>
          </a:p>
          <a:p>
            <a:pPr lvl="1">
              <a:lnSpc>
                <a:spcPct val="80000"/>
              </a:lnSpc>
            </a:pPr>
            <a:r>
              <a:rPr lang="en-GB" altLang="en-US" sz="1600" dirty="0"/>
              <a:t>Blood pressure control</a:t>
            </a:r>
          </a:p>
          <a:p>
            <a:pPr lvl="1">
              <a:lnSpc>
                <a:spcPct val="80000"/>
              </a:lnSpc>
            </a:pPr>
            <a:r>
              <a:rPr lang="en-GB" altLang="en-US" sz="1600" dirty="0"/>
              <a:t>Cholesterol/statins</a:t>
            </a:r>
          </a:p>
          <a:p>
            <a:pPr eaLnBrk="1" hangingPunct="1">
              <a:lnSpc>
                <a:spcPct val="90000"/>
              </a:lnSpc>
              <a:spcBef>
                <a:spcPct val="2000"/>
              </a:spcBef>
            </a:pPr>
            <a:endParaRPr lang="en-US" altLang="en-US" sz="1100" dirty="0">
              <a:latin typeface="Arial" panose="020B0604020202020204" pitchFamily="34" charset="0"/>
            </a:endParaRPr>
          </a:p>
          <a:p>
            <a:pPr eaLnBrk="1" hangingPunct="1"/>
            <a:endParaRPr lang="en-GB" altLang="en-US" dirty="0">
              <a:latin typeface="Arial" panose="020B0604020202020204" pitchFamily="34" charset="0"/>
            </a:endParaRPr>
          </a:p>
        </p:txBody>
      </p:sp>
      <p:sp>
        <p:nvSpPr>
          <p:cNvPr id="15364" name="Slide Number Placeholder 3"/>
          <p:cNvSpPr txBox="1">
            <a:spLocks noGrp="1"/>
          </p:cNvSpPr>
          <p:nvPr/>
        </p:nvSpPr>
        <p:spPr bwMode="auto">
          <a:xfrm>
            <a:off x="3850443" y="9430091"/>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481F5A-F271-486B-8A50-AA351414779C}"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56331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90488" y="744538"/>
            <a:ext cx="6616700" cy="3722687"/>
          </a:xfrm>
          <a:ln/>
        </p:spPr>
      </p:sp>
      <p:sp>
        <p:nvSpPr>
          <p:cNvPr id="19459" name="Notes Placeholder 2"/>
          <p:cNvSpPr>
            <a:spLocks noGrp="1"/>
          </p:cNvSpPr>
          <p:nvPr>
            <p:ph type="body" idx="1"/>
          </p:nvPr>
        </p:nvSpPr>
        <p:spPr>
          <a:xfrm>
            <a:off x="356269" y="4714898"/>
            <a:ext cx="618305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rPr>
              <a:t>The new guidelines, no real changes in practice with targets, but </a:t>
            </a:r>
            <a:r>
              <a:rPr lang="en-GB" altLang="en-US" dirty="0" err="1">
                <a:latin typeface="Arial" panose="020B0604020202020204" pitchFamily="34" charset="0"/>
              </a:rPr>
              <a:t>emphasisi</a:t>
            </a:r>
            <a:r>
              <a:rPr lang="en-GB" altLang="en-US" dirty="0">
                <a:latin typeface="Arial" panose="020B0604020202020204" pitchFamily="34" charset="0"/>
              </a:rPr>
              <a:t> on starting ACE and ARBs in those patients it would be </a:t>
            </a:r>
            <a:r>
              <a:rPr lang="en-GB" altLang="en-US" dirty="0" err="1">
                <a:latin typeface="Arial" panose="020B0604020202020204" pitchFamily="34" charset="0"/>
              </a:rPr>
              <a:t>benefitical</a:t>
            </a:r>
            <a:r>
              <a:rPr lang="en-GB" altLang="en-US" dirty="0">
                <a:latin typeface="Arial" panose="020B0604020202020204" pitchFamily="34" charset="0"/>
              </a:rPr>
              <a:t> for. There is a big reluctance to start ACE?ARBS in this population group as </a:t>
            </a:r>
            <a:r>
              <a:rPr lang="en-GB" altLang="en-US" dirty="0" err="1">
                <a:latin typeface="Arial" panose="020B0604020202020204" pitchFamily="34" charset="0"/>
              </a:rPr>
              <a:t>precribers</a:t>
            </a:r>
            <a:r>
              <a:rPr lang="en-GB" altLang="en-US" dirty="0">
                <a:latin typeface="Arial" panose="020B0604020202020204" pitchFamily="34" charset="0"/>
              </a:rPr>
              <a:t> are worried </a:t>
            </a:r>
            <a:r>
              <a:rPr lang="en-GB" altLang="en-US" dirty="0" err="1">
                <a:latin typeface="Arial" panose="020B0604020202020204" pitchFamily="34" charset="0"/>
              </a:rPr>
              <a:t>aboutaffecting</a:t>
            </a:r>
            <a:r>
              <a:rPr lang="en-GB" altLang="en-US" dirty="0">
                <a:latin typeface="Arial" panose="020B0604020202020204" pitchFamily="34" charset="0"/>
              </a:rPr>
              <a:t> kidney function/ raising potassium.</a:t>
            </a:r>
          </a:p>
          <a:p>
            <a:pPr eaLnBrk="1" hangingPunct="1"/>
            <a:r>
              <a:rPr lang="en-GB" altLang="en-US" dirty="0">
                <a:latin typeface="Arial" panose="020B0604020202020204" pitchFamily="34" charset="0"/>
              </a:rPr>
              <a:t>We measure the amount of protein in the urine using </a:t>
            </a:r>
            <a:r>
              <a:rPr lang="en-GB" altLang="en-US" dirty="0" err="1">
                <a:latin typeface="Arial" panose="020B0604020202020204" pitchFamily="34" charset="0"/>
              </a:rPr>
              <a:t>uACR</a:t>
            </a:r>
            <a:r>
              <a:rPr lang="en-GB" altLang="en-US" dirty="0">
                <a:latin typeface="Arial" panose="020B0604020202020204" pitchFamily="34" charset="0"/>
              </a:rPr>
              <a:t>- and treat accordingly.</a:t>
            </a:r>
          </a:p>
          <a:p>
            <a:pPr eaLnBrk="1" hangingPunct="1"/>
            <a:r>
              <a:rPr lang="en-GB" altLang="en-US" dirty="0">
                <a:latin typeface="Arial" panose="020B0604020202020204" pitchFamily="34" charset="0"/>
              </a:rPr>
              <a:t>PCR or ACR favoured over proteinuria (measured in g/day)</a:t>
            </a:r>
          </a:p>
          <a:p>
            <a:pPr eaLnBrk="1" hangingPunct="1"/>
            <a:r>
              <a:rPr lang="en-GB" altLang="en-US" dirty="0">
                <a:latin typeface="Arial" panose="020B0604020202020204" pitchFamily="34" charset="0"/>
              </a:rPr>
              <a:t>Microalbuminuria is &lt;30mg/dl (not detectable on a urine dipstick test)</a:t>
            </a:r>
          </a:p>
          <a:p>
            <a:pPr eaLnBrk="1" hangingPunct="1"/>
            <a:r>
              <a:rPr lang="en-GB" altLang="en-US" dirty="0">
                <a:latin typeface="Arial" panose="020B0604020202020204" pitchFamily="34" charset="0"/>
              </a:rPr>
              <a:t>Higher the PCR the lower the target BP</a:t>
            </a:r>
          </a:p>
          <a:p>
            <a:pPr eaLnBrk="1" hangingPunct="1"/>
            <a:r>
              <a:rPr lang="en-GB" altLang="en-US" dirty="0">
                <a:latin typeface="Arial" panose="020B0604020202020204" pitchFamily="34" charset="0"/>
              </a:rPr>
              <a:t>Albumin creatinine ratio (ACR)</a:t>
            </a:r>
          </a:p>
          <a:p>
            <a:pPr eaLnBrk="1" hangingPunct="1"/>
            <a:r>
              <a:rPr lang="en-GB" altLang="en-US" dirty="0">
                <a:latin typeface="Arial" panose="020B0604020202020204" pitchFamily="34" charset="0"/>
              </a:rPr>
              <a:t>Protein creatinine ratio (PCR)</a:t>
            </a:r>
          </a:p>
          <a:p>
            <a:r>
              <a:rPr lang="en-GB" dirty="0"/>
              <a:t>Results from a meta-analysis (including the SPRINT trial) showed no meaningful difference between standard and more intensive blood pressure targets for adults with CKD. The 2014 guideline recommended maintaining systolic blood pressure below 140 mmHg and diastolic blood pressure below 90 mmHg. This is consistent with clinical practice and with the NICE guideline on managing hypertension. The committee noted that although there is limited evidence on blood pressure targets in people with CKD and proteinuria, it is important to maintain a systolic blood pressure below 130 mmHg and a diastolic pressure below 80 mmHg. </a:t>
            </a:r>
          </a:p>
          <a:p>
            <a:r>
              <a:rPr lang="en-GB" dirty="0"/>
              <a:t>The committee agreed that none of the evidence they had seen warranted changing the recommendations. They also noted that intensive blood pressure targets only result in a marginal reduction in stroke and kidney failure, but put a large burden on patients in terms of polypharmacy and associated risks and side effects (such as falls).</a:t>
            </a:r>
          </a:p>
          <a:p>
            <a:r>
              <a:rPr lang="en-GB" dirty="0"/>
              <a:t>The committee agreed that a useful target for blood pressure in children and young people with CKD and proteinuria is a systolic blood pressure below the 50th percentile for height.</a:t>
            </a:r>
          </a:p>
          <a:p>
            <a:r>
              <a:rPr lang="en-GB" dirty="0"/>
              <a:t>The committee agreed that particular care had to be taken with people who were frail or who had multiple morbidities. However, the NICE guideline on hypertension already covers this group, so the committee did not make new recommendations.</a:t>
            </a:r>
          </a:p>
          <a:p>
            <a:pPr eaLnBrk="1" hangingPunct="1"/>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p:txBody>
      </p:sp>
      <p:sp>
        <p:nvSpPr>
          <p:cNvPr id="19460" name="Slide Number Placeholder 3"/>
          <p:cNvSpPr txBox="1">
            <a:spLocks noGrp="1"/>
          </p:cNvSpPr>
          <p:nvPr/>
        </p:nvSpPr>
        <p:spPr bwMode="auto">
          <a:xfrm>
            <a:off x="3850443" y="9430091"/>
            <a:ext cx="2945659" cy="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25046A-1EBD-4CC6-A065-7C483ABCEF48}" type="slidenum">
              <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46419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0000" y="650789"/>
            <a:ext cx="6355200" cy="1958067"/>
          </a:xfrm>
        </p:spPr>
        <p:txBody>
          <a:bodyPr anchor="b">
            <a:normAutofit/>
          </a:bodyPr>
          <a:lstStyle>
            <a:lvl1pPr algn="l">
              <a:defRPr sz="5067" b="1"/>
            </a:lvl1pPr>
          </a:lstStyle>
          <a:p>
            <a:r>
              <a:rPr lang="en-GB"/>
              <a:t>Click to edit Master title style</a:t>
            </a:r>
            <a:endParaRPr lang="en-US" dirty="0"/>
          </a:p>
        </p:txBody>
      </p:sp>
      <p:sp>
        <p:nvSpPr>
          <p:cNvPr id="3" name="Subtitle 2"/>
          <p:cNvSpPr>
            <a:spLocks noGrp="1"/>
          </p:cNvSpPr>
          <p:nvPr>
            <p:ph type="subTitle" idx="1"/>
          </p:nvPr>
        </p:nvSpPr>
        <p:spPr>
          <a:xfrm>
            <a:off x="960005" y="2712353"/>
            <a:ext cx="5580500" cy="1655763"/>
          </a:xfrm>
        </p:spPr>
        <p:txBody>
          <a:bodyPr>
            <a:normAutofit/>
          </a:bodyPr>
          <a:lstStyle>
            <a:lvl1pPr marL="0" indent="0" algn="l">
              <a:buNone/>
              <a:defRPr sz="266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a:t>Click to edit Master subtitle style</a:t>
            </a:r>
            <a:endParaRPr lang="en-US" dirty="0"/>
          </a:p>
        </p:txBody>
      </p:sp>
      <p:sp>
        <p:nvSpPr>
          <p:cNvPr id="4" name="Rectangle 3"/>
          <p:cNvSpPr/>
          <p:nvPr userDrawn="1"/>
        </p:nvSpPr>
        <p:spPr>
          <a:xfrm>
            <a:off x="7112000" y="5384800"/>
            <a:ext cx="4944533" cy="11853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5" name="Picture 4"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890" y="5384801"/>
            <a:ext cx="3986111" cy="1168031"/>
          </a:xfrm>
          <a:prstGeom prst="rect">
            <a:avLst/>
          </a:prstGeom>
        </p:spPr>
      </p:pic>
    </p:spTree>
    <p:extLst>
      <p:ext uri="{BB962C8B-B14F-4D97-AF65-F5344CB8AC3E}">
        <p14:creationId xmlns:p14="http://schemas.microsoft.com/office/powerpoint/2010/main" val="87251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0268" y="908050"/>
            <a:ext cx="11319933" cy="1296988"/>
          </a:xfrm>
        </p:spPr>
        <p:txBody>
          <a:bodyPr/>
          <a:lstStyle/>
          <a:p>
            <a:r>
              <a:rPr lang="en-US"/>
              <a:t>Click to edit Master title style</a:t>
            </a:r>
          </a:p>
        </p:txBody>
      </p:sp>
      <p:sp>
        <p:nvSpPr>
          <p:cNvPr id="3" name="Table Placeholder 2"/>
          <p:cNvSpPr>
            <a:spLocks noGrp="1"/>
          </p:cNvSpPr>
          <p:nvPr>
            <p:ph type="tbl" idx="1"/>
          </p:nvPr>
        </p:nvSpPr>
        <p:spPr>
          <a:xfrm>
            <a:off x="440268" y="2708278"/>
            <a:ext cx="11319933" cy="3457575"/>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06DFD2A6-1E51-4A39-BA5A-FD3EE8234009}" type="slidenum">
              <a:rPr lang="en-US"/>
              <a:pPr>
                <a:defRPr/>
              </a:pPr>
              <a:t>‹#›</a:t>
            </a:fld>
            <a:endParaRPr lang="en-US"/>
          </a:p>
        </p:txBody>
      </p:sp>
    </p:spTree>
    <p:extLst>
      <p:ext uri="{BB962C8B-B14F-4D97-AF65-F5344CB8AC3E}">
        <p14:creationId xmlns:p14="http://schemas.microsoft.com/office/powerpoint/2010/main" val="366461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with footer">
    <p:spTree>
      <p:nvGrpSpPr>
        <p:cNvPr id="1" name=""/>
        <p:cNvGrpSpPr/>
        <p:nvPr/>
      </p:nvGrpSpPr>
      <p:grpSpPr>
        <a:xfrm>
          <a:off x="0" y="0"/>
          <a:ext cx="0" cy="0"/>
          <a:chOff x="0" y="0"/>
          <a:chExt cx="0" cy="0"/>
        </a:xfrm>
      </p:grpSpPr>
      <p:sp>
        <p:nvSpPr>
          <p:cNvPr id="6" name="Title 3"/>
          <p:cNvSpPr>
            <a:spLocks noGrp="1"/>
          </p:cNvSpPr>
          <p:nvPr>
            <p:ph type="title"/>
          </p:nvPr>
        </p:nvSpPr>
        <p:spPr>
          <a:xfrm>
            <a:off x="340166" y="731921"/>
            <a:ext cx="7241000" cy="519963"/>
          </a:xfrm>
          <a:prstGeom prst="rect">
            <a:avLst/>
          </a:prstGeom>
        </p:spPr>
        <p:txBody>
          <a:bodyPr/>
          <a:lstStyle>
            <a:lvl1pPr algn="l">
              <a:defRPr sz="2250" b="1">
                <a:solidFill>
                  <a:schemeClr val="bg1"/>
                </a:solidFill>
              </a:defRPr>
            </a:lvl1pPr>
          </a:lstStyle>
          <a:p>
            <a:r>
              <a:rPr lang="en-US" dirty="0"/>
              <a:t>Click to edit Master title style</a:t>
            </a:r>
            <a:endParaRPr lang="en-GB" dirty="0"/>
          </a:p>
        </p:txBody>
      </p:sp>
      <p:sp>
        <p:nvSpPr>
          <p:cNvPr id="8" name="Text Placeholder 5"/>
          <p:cNvSpPr>
            <a:spLocks noGrp="1"/>
          </p:cNvSpPr>
          <p:nvPr>
            <p:ph type="body" sz="quarter" idx="10"/>
          </p:nvPr>
        </p:nvSpPr>
        <p:spPr>
          <a:xfrm>
            <a:off x="695400" y="1656928"/>
            <a:ext cx="10868708" cy="1518919"/>
          </a:xfrm>
          <a:prstGeom prst="rect">
            <a:avLst/>
          </a:prstGeom>
        </p:spPr>
        <p:txBody>
          <a:bodyPr/>
          <a:lstStyle>
            <a:lvl1pPr algn="l">
              <a:defRPr sz="2039">
                <a:latin typeface="Calibri" panose="020F0502020204030204" pitchFamily="34" charset="0"/>
              </a:defRPr>
            </a:lvl1pPr>
            <a:lvl2pPr marL="723279" indent="-401822" algn="l">
              <a:buClr>
                <a:srgbClr val="0072C6"/>
              </a:buClr>
              <a:buFont typeface="Arial" panose="020B0604020202020204" pitchFamily="34" charset="0"/>
              <a:buChar char="•"/>
              <a:defRPr sz="2039">
                <a:latin typeface="Calibri" panose="020F0502020204030204" pitchFamily="34" charset="0"/>
              </a:defRPr>
            </a:lvl2pPr>
            <a:lvl3pPr marL="1044736" indent="-401822" algn="l">
              <a:buFont typeface="Arial" panose="020B0604020202020204" pitchFamily="34" charset="0"/>
              <a:buChar char="•"/>
              <a:defRPr>
                <a:latin typeface="Calibri" panose="020F0502020204030204" pitchFamily="34" charset="0"/>
              </a:defRPr>
            </a:lvl3pPr>
            <a:lvl4pPr marL="1366194" indent="-401822" algn="l">
              <a:buFont typeface="Courier New" panose="02070309020205020404" pitchFamily="49" charset="0"/>
              <a:buChar char="o"/>
              <a:defRPr sz="2039">
                <a:latin typeface="Calibri" panose="020F0502020204030204" pitchFamily="34" charset="0"/>
              </a:defRPr>
            </a:lvl4pPr>
            <a:lvl5pPr marL="1687651" indent="-401822" algn="l">
              <a:buFont typeface="Wingdings" panose="05000000000000000000" pitchFamily="2" charset="2"/>
              <a:buChar char="§"/>
              <a:defRPr sz="2039">
                <a:latin typeface="Calibri" panose="020F050202020403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2670858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620184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5285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446655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00225"/>
            <a:ext cx="5268384"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1251" y="1800225"/>
            <a:ext cx="5270500"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221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55203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60735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326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93189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C15E8CC-CBA3-476E-A737-F2451AD7FD05}" type="slidenum">
              <a:rPr lang="en-GB" smtClean="0"/>
              <a:pPr/>
              <a:t>‹#›</a:t>
            </a:fld>
            <a:endParaRPr lang="en-GB" dirty="0"/>
          </a:p>
        </p:txBody>
      </p:sp>
      <p:sp>
        <p:nvSpPr>
          <p:cNvPr id="5" name="Title 1"/>
          <p:cNvSpPr>
            <a:spLocks noGrp="1"/>
          </p:cNvSpPr>
          <p:nvPr>
            <p:ph type="ctrTitle"/>
          </p:nvPr>
        </p:nvSpPr>
        <p:spPr>
          <a:xfrm>
            <a:off x="435067" y="2641600"/>
            <a:ext cx="11401333" cy="1262656"/>
          </a:xfrm>
        </p:spPr>
        <p:txBody>
          <a:bodyPr anchor="b">
            <a:normAutofit/>
          </a:bodyPr>
          <a:lstStyle>
            <a:lvl1pPr algn="l">
              <a:defRPr sz="4267" b="1"/>
            </a:lvl1pPr>
          </a:lstStyle>
          <a:p>
            <a:r>
              <a:rPr lang="en-GB"/>
              <a:t>Click to edit Master title style</a:t>
            </a:r>
            <a:endParaRPr lang="en-US" dirty="0"/>
          </a:p>
        </p:txBody>
      </p:sp>
      <p:sp>
        <p:nvSpPr>
          <p:cNvPr id="7" name="Rectangle 6"/>
          <p:cNvSpPr/>
          <p:nvPr userDrawn="1"/>
        </p:nvSpPr>
        <p:spPr>
          <a:xfrm>
            <a:off x="7112000" y="5384800"/>
            <a:ext cx="4944533" cy="11853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Subtitle 2"/>
          <p:cNvSpPr>
            <a:spLocks noGrp="1"/>
          </p:cNvSpPr>
          <p:nvPr>
            <p:ph type="subTitle" idx="1"/>
          </p:nvPr>
        </p:nvSpPr>
        <p:spPr>
          <a:xfrm>
            <a:off x="468933" y="4007753"/>
            <a:ext cx="8827467" cy="1655763"/>
          </a:xfrm>
        </p:spPr>
        <p:txBody>
          <a:bodyPr>
            <a:normAutofit/>
          </a:bodyPr>
          <a:lstStyle>
            <a:lvl1pPr marL="0" indent="0" algn="l">
              <a:buNone/>
              <a:defRPr sz="266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a:t>Click to edit Master subtitle style</a:t>
            </a:r>
            <a:endParaRPr lang="en-US" dirty="0"/>
          </a:p>
        </p:txBody>
      </p:sp>
      <p:pic>
        <p:nvPicPr>
          <p:cNvPr id="8" name="Picture 7"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3067" y="5761291"/>
            <a:ext cx="3048000" cy="893140"/>
          </a:xfrm>
          <a:prstGeom prst="rect">
            <a:avLst/>
          </a:prstGeom>
        </p:spPr>
      </p:pic>
    </p:spTree>
    <p:extLst>
      <p:ext uri="{BB962C8B-B14F-4D97-AF65-F5344CB8AC3E}">
        <p14:creationId xmlns:p14="http://schemas.microsoft.com/office/powerpoint/2010/main" val="277983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57958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5927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4167" y="539751"/>
            <a:ext cx="2688167" cy="53371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539751"/>
            <a:ext cx="7861300" cy="533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4602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5" y="1600202"/>
            <a:ext cx="6337300" cy="2790825"/>
          </a:xfrm>
          <a:prstGeom prst="rect">
            <a:avLst/>
          </a:prstGeom>
          <a:solidFill>
            <a:schemeClr val="bg1"/>
          </a:solidFill>
          <a:ln w="3175">
            <a:solidFill>
              <a:schemeClr val="bg1">
                <a:lumMod val="95000"/>
              </a:schemeClr>
            </a:solidFill>
          </a:ln>
          <a:effectLst>
            <a:outerShdw blurRad="50800" dist="38100" dir="2700000" algn="tl" rotWithShape="0">
              <a:schemeClr val="tx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ctrTitle"/>
          </p:nvPr>
        </p:nvSpPr>
        <p:spPr>
          <a:xfrm>
            <a:off x="960005" y="2388503"/>
            <a:ext cx="5021700" cy="1031064"/>
          </a:xfrm>
        </p:spPr>
        <p:txBody>
          <a:bodyPr anchor="ctr" anchorCtr="0">
            <a:normAutofit/>
          </a:bodyPr>
          <a:lstStyle>
            <a:lvl1pPr algn="l">
              <a:defRPr sz="3733" b="1"/>
            </a:lvl1pPr>
          </a:lstStyle>
          <a:p>
            <a:r>
              <a:rPr lang="en-GB"/>
              <a:t>Click to edit Master title style</a:t>
            </a:r>
            <a:endParaRPr lang="en-US" dirty="0"/>
          </a:p>
        </p:txBody>
      </p:sp>
      <p:sp>
        <p:nvSpPr>
          <p:cNvPr id="3" name="Subtitle 2"/>
          <p:cNvSpPr>
            <a:spLocks noGrp="1"/>
          </p:cNvSpPr>
          <p:nvPr>
            <p:ph type="subTitle" idx="1"/>
          </p:nvPr>
        </p:nvSpPr>
        <p:spPr>
          <a:xfrm>
            <a:off x="960005" y="3491848"/>
            <a:ext cx="5021700" cy="696973"/>
          </a:xfrm>
        </p:spPr>
        <p:txBody>
          <a:bodyPr>
            <a:normAutofit/>
          </a:bodyPr>
          <a:lstStyle>
            <a:lvl1pPr marL="0" indent="0" algn="l">
              <a:buNone/>
              <a:defRPr sz="266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a:t>Click to edit Master subtitle style</a:t>
            </a:r>
            <a:endParaRPr lang="en-US" dirty="0"/>
          </a:p>
        </p:txBody>
      </p:sp>
      <p:sp>
        <p:nvSpPr>
          <p:cNvPr id="10" name="Text Placeholder 9"/>
          <p:cNvSpPr>
            <a:spLocks noGrp="1"/>
          </p:cNvSpPr>
          <p:nvPr>
            <p:ph type="body" sz="quarter" idx="12" hasCustomPrompt="1"/>
          </p:nvPr>
        </p:nvSpPr>
        <p:spPr>
          <a:xfrm>
            <a:off x="960005" y="1842436"/>
            <a:ext cx="4178300" cy="253064"/>
          </a:xfrm>
        </p:spPr>
        <p:txBody>
          <a:bodyPr>
            <a:normAutofit/>
          </a:bodyPr>
          <a:lstStyle>
            <a:lvl1pPr marL="0" indent="0">
              <a:buNone/>
              <a:defRPr sz="1867" b="1" cap="all" baseline="0"/>
            </a:lvl1pPr>
            <a:lvl2pPr marL="609585" indent="0">
              <a:buNone/>
              <a:defRPr/>
            </a:lvl2pPr>
            <a:lvl3pPr marL="1219170" indent="0">
              <a:buNone/>
              <a:defRPr/>
            </a:lvl3pPr>
            <a:lvl4pPr marL="1828754" indent="0">
              <a:buNone/>
              <a:defRPr/>
            </a:lvl4pPr>
          </a:lstStyle>
          <a:p>
            <a:pPr lvl="0"/>
            <a:r>
              <a:rPr lang="en-US" dirty="0"/>
              <a:t>Section 1</a:t>
            </a:r>
          </a:p>
        </p:txBody>
      </p:sp>
      <p:cxnSp>
        <p:nvCxnSpPr>
          <p:cNvPr id="14" name="Straight Connector 13"/>
          <p:cNvCxnSpPr/>
          <p:nvPr userDrawn="1"/>
        </p:nvCxnSpPr>
        <p:spPr>
          <a:xfrm>
            <a:off x="1079500" y="2190749"/>
            <a:ext cx="49022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112000" y="5384800"/>
            <a:ext cx="4944533" cy="11853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3067" y="5761291"/>
            <a:ext cx="3048000" cy="893140"/>
          </a:xfrm>
          <a:prstGeom prst="rect">
            <a:avLst/>
          </a:prstGeom>
        </p:spPr>
      </p:pic>
    </p:spTree>
    <p:extLst>
      <p:ext uri="{BB962C8B-B14F-4D97-AF65-F5344CB8AC3E}">
        <p14:creationId xmlns:p14="http://schemas.microsoft.com/office/powerpoint/2010/main" val="374224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e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7112000" y="5384800"/>
            <a:ext cx="4944533" cy="11853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60000" y="1019175"/>
            <a:ext cx="10252800" cy="942976"/>
          </a:xfrm>
        </p:spPr>
        <p:txBody>
          <a:bodyPr anchor="b" anchorCtr="0">
            <a:normAutofit/>
          </a:bodyPr>
          <a:lstStyle>
            <a:lvl1pPr>
              <a:defRPr sz="3733"/>
            </a:lvl1pPr>
          </a:lstStyle>
          <a:p>
            <a:r>
              <a:rPr lang="en-GB"/>
              <a:t>Click to edit Master title style</a:t>
            </a:r>
            <a:endParaRPr lang="en-US" dirty="0"/>
          </a:p>
        </p:txBody>
      </p:sp>
      <p:sp>
        <p:nvSpPr>
          <p:cNvPr id="3" name="Content Placeholder 2"/>
          <p:cNvSpPr>
            <a:spLocks noGrp="1"/>
          </p:cNvSpPr>
          <p:nvPr>
            <p:ph idx="1"/>
          </p:nvPr>
        </p:nvSpPr>
        <p:spPr>
          <a:xfrm>
            <a:off x="960000" y="2209801"/>
            <a:ext cx="10252800" cy="3657600"/>
          </a:xfrm>
        </p:spPr>
        <p:txBody>
          <a:bodyPr/>
          <a:lstStyle>
            <a:lvl1pPr marL="304792" indent="-304792">
              <a:lnSpc>
                <a:spcPct val="100000"/>
              </a:lnSpc>
              <a:spcAft>
                <a:spcPts val="800"/>
              </a:spcAft>
              <a:buFont typeface="Verdana" panose="020B0604030504040204" pitchFamily="34" charset="0"/>
              <a:buChar char="–"/>
              <a:defRPr sz="3467">
                <a:solidFill>
                  <a:schemeClr val="tx2"/>
                </a:solidFill>
              </a:defRPr>
            </a:lvl1pPr>
            <a:lvl2pPr marL="623984">
              <a:defRPr sz="2933">
                <a:solidFill>
                  <a:schemeClr val="tx2"/>
                </a:solidFill>
              </a:defRPr>
            </a:lvl2pPr>
            <a:lvl3pPr marL="1295968">
              <a:defRPr sz="2133">
                <a:solidFill>
                  <a:schemeClr val="tx2"/>
                </a:solidFill>
              </a:defRPr>
            </a:lvl3pPr>
            <a:lvl4pPr marL="1871953">
              <a:defRPr sz="2133" i="1">
                <a:solidFill>
                  <a:schemeClr val="tx2"/>
                </a:solidFill>
              </a:defRPr>
            </a:lvl4pPr>
            <a:lvl5pPr marL="2303942">
              <a:defRPr sz="1867">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8" name="Picture 7"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2800" y="6004425"/>
            <a:ext cx="2218267" cy="650007"/>
          </a:xfrm>
          <a:prstGeom prst="rect">
            <a:avLst/>
          </a:prstGeom>
        </p:spPr>
      </p:pic>
    </p:spTree>
    <p:extLst>
      <p:ext uri="{BB962C8B-B14F-4D97-AF65-F5344CB8AC3E}">
        <p14:creationId xmlns:p14="http://schemas.microsoft.com/office/powerpoint/2010/main" val="136058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Bullete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7112000" y="5384800"/>
            <a:ext cx="4944533" cy="11853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59998" y="885827"/>
            <a:ext cx="10431901" cy="847725"/>
          </a:xfrm>
        </p:spPr>
        <p:txBody>
          <a:bodyPr anchor="b" anchorCtr="0">
            <a:normAutofit/>
          </a:bodyPr>
          <a:lstStyle>
            <a:lvl1pPr>
              <a:defRPr sz="3733"/>
            </a:lvl1pPr>
          </a:lstStyle>
          <a:p>
            <a:r>
              <a:rPr lang="en-GB"/>
              <a:t>Click to edit Master title style</a:t>
            </a:r>
            <a:endParaRPr lang="en-US" dirty="0"/>
          </a:p>
        </p:txBody>
      </p:sp>
      <p:sp>
        <p:nvSpPr>
          <p:cNvPr id="3" name="Content Placeholder 2"/>
          <p:cNvSpPr>
            <a:spLocks noGrp="1"/>
          </p:cNvSpPr>
          <p:nvPr>
            <p:ph idx="1"/>
          </p:nvPr>
        </p:nvSpPr>
        <p:spPr>
          <a:xfrm>
            <a:off x="959999" y="1885952"/>
            <a:ext cx="10431901" cy="4019551"/>
          </a:xfrm>
        </p:spPr>
        <p:txBody>
          <a:bodyPr/>
          <a:lstStyle>
            <a:lvl1pPr marL="0" indent="0">
              <a:lnSpc>
                <a:spcPct val="100000"/>
              </a:lnSpc>
              <a:spcAft>
                <a:spcPts val="1600"/>
              </a:spcAft>
              <a:buFont typeface="Verdana" panose="020B0604030504040204" pitchFamily="34" charset="0"/>
              <a:buNone/>
              <a:defRPr sz="1867">
                <a:solidFill>
                  <a:schemeClr val="tx2"/>
                </a:solidFill>
              </a:defRPr>
            </a:lvl1pPr>
            <a:lvl2pPr marL="479988" indent="0">
              <a:buNone/>
              <a:defRPr sz="2667" b="0" i="1">
                <a:solidFill>
                  <a:schemeClr val="tx1"/>
                </a:solidFill>
              </a:defRPr>
            </a:lvl2pPr>
            <a:lvl3pPr marL="991175" indent="0">
              <a:buNone/>
              <a:defRPr sz="2133">
                <a:solidFill>
                  <a:schemeClr val="tx2"/>
                </a:solidFill>
              </a:defRPr>
            </a:lvl3pPr>
            <a:lvl4pPr marL="1567161" indent="0">
              <a:buNone/>
              <a:defRPr sz="2133" i="1">
                <a:solidFill>
                  <a:schemeClr val="tx2"/>
                </a:solidFill>
              </a:defRPr>
            </a:lvl4pPr>
            <a:lvl5pPr marL="1999150" indent="0">
              <a:buNone/>
              <a:defRPr sz="1867">
                <a:solidFill>
                  <a:schemeClr val="tx1"/>
                </a:solidFill>
              </a:defRPr>
            </a:lvl5pPr>
          </a:lstStyle>
          <a:p>
            <a:pPr lvl="0"/>
            <a:r>
              <a:rPr lang="en-GB"/>
              <a:t>Click to edit Master text styles</a:t>
            </a:r>
          </a:p>
          <a:p>
            <a:pPr lvl="1"/>
            <a:r>
              <a:rPr lang="en-GB"/>
              <a:t>Second level</a:t>
            </a:r>
          </a:p>
        </p:txBody>
      </p:sp>
      <p:pic>
        <p:nvPicPr>
          <p:cNvPr id="7" name="Picture 6"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2800" y="6004425"/>
            <a:ext cx="2218267" cy="650007"/>
          </a:xfrm>
          <a:prstGeom prst="rect">
            <a:avLst/>
          </a:prstGeom>
        </p:spPr>
      </p:pic>
    </p:spTree>
    <p:extLst>
      <p:ext uri="{BB962C8B-B14F-4D97-AF65-F5344CB8AC3E}">
        <p14:creationId xmlns:p14="http://schemas.microsoft.com/office/powerpoint/2010/main" val="28594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Bullete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7112000" y="5384800"/>
            <a:ext cx="4944533" cy="11853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60003" y="1019176"/>
            <a:ext cx="3777100" cy="1190627"/>
          </a:xfrm>
        </p:spPr>
        <p:txBody>
          <a:bodyPr anchor="b" anchorCtr="0">
            <a:noAutofit/>
          </a:bodyPr>
          <a:lstStyle>
            <a:lvl1pPr>
              <a:defRPr sz="3733"/>
            </a:lvl1pPr>
          </a:lstStyle>
          <a:p>
            <a:r>
              <a:rPr lang="en-GB"/>
              <a:t>Click to edit Master title style</a:t>
            </a:r>
            <a:endParaRPr lang="en-US" dirty="0"/>
          </a:p>
        </p:txBody>
      </p:sp>
      <p:sp>
        <p:nvSpPr>
          <p:cNvPr id="3" name="Content Placeholder 2"/>
          <p:cNvSpPr>
            <a:spLocks noGrp="1"/>
          </p:cNvSpPr>
          <p:nvPr>
            <p:ph idx="1"/>
          </p:nvPr>
        </p:nvSpPr>
        <p:spPr>
          <a:xfrm>
            <a:off x="960003" y="2409827"/>
            <a:ext cx="3777100" cy="3495676"/>
          </a:xfrm>
        </p:spPr>
        <p:txBody>
          <a:bodyPr/>
          <a:lstStyle>
            <a:lvl1pPr marL="0" indent="0">
              <a:lnSpc>
                <a:spcPct val="100000"/>
              </a:lnSpc>
              <a:spcAft>
                <a:spcPts val="1600"/>
              </a:spcAft>
              <a:buFont typeface="Verdana" panose="020B0604030504040204" pitchFamily="34" charset="0"/>
              <a:buNone/>
              <a:defRPr sz="2133">
                <a:solidFill>
                  <a:schemeClr val="tx2"/>
                </a:solidFill>
              </a:defRPr>
            </a:lvl1pPr>
            <a:lvl2pPr marL="575986" indent="0">
              <a:buNone/>
              <a:defRPr sz="3200" b="0" i="1">
                <a:solidFill>
                  <a:schemeClr val="tx1"/>
                </a:solidFill>
              </a:defRPr>
            </a:lvl2pPr>
            <a:lvl3pPr marL="991175" indent="0">
              <a:buNone/>
              <a:defRPr sz="2133">
                <a:solidFill>
                  <a:schemeClr val="tx2"/>
                </a:solidFill>
              </a:defRPr>
            </a:lvl3pPr>
            <a:lvl4pPr marL="1567161" indent="0">
              <a:buNone/>
              <a:defRPr sz="2133" i="1">
                <a:solidFill>
                  <a:schemeClr val="tx2"/>
                </a:solidFill>
              </a:defRPr>
            </a:lvl4pPr>
            <a:lvl5pPr marL="1999150" indent="0">
              <a:buNone/>
              <a:defRPr sz="1867">
                <a:solidFill>
                  <a:schemeClr val="tx1"/>
                </a:solidFill>
              </a:defRPr>
            </a:lvl5pPr>
          </a:lstStyle>
          <a:p>
            <a:pPr lvl="0"/>
            <a:r>
              <a:rPr lang="en-GB"/>
              <a:t>Click to edit Master text styles</a:t>
            </a:r>
          </a:p>
        </p:txBody>
      </p:sp>
      <p:sp>
        <p:nvSpPr>
          <p:cNvPr id="6" name="Picture Placeholder 6"/>
          <p:cNvSpPr>
            <a:spLocks noGrp="1"/>
          </p:cNvSpPr>
          <p:nvPr>
            <p:ph type="pic" sz="quarter" idx="13"/>
          </p:nvPr>
        </p:nvSpPr>
        <p:spPr>
          <a:xfrm>
            <a:off x="5074800" y="1019178"/>
            <a:ext cx="7117200" cy="4295775"/>
          </a:xfrm>
        </p:spPr>
        <p:txBody>
          <a:bodyPr/>
          <a:lstStyle/>
          <a:p>
            <a:r>
              <a:rPr lang="en-GB"/>
              <a:t>Drag picture to placeholder or click icon to add</a:t>
            </a:r>
          </a:p>
        </p:txBody>
      </p:sp>
      <p:sp>
        <p:nvSpPr>
          <p:cNvPr id="7" name="Text Placeholder 8"/>
          <p:cNvSpPr>
            <a:spLocks noGrp="1"/>
          </p:cNvSpPr>
          <p:nvPr>
            <p:ph type="body" sz="quarter" idx="14"/>
          </p:nvPr>
        </p:nvSpPr>
        <p:spPr>
          <a:xfrm>
            <a:off x="5074800" y="5410201"/>
            <a:ext cx="3866000" cy="476251"/>
          </a:xfrm>
        </p:spPr>
        <p:txBody>
          <a:bodyPr lIns="0">
            <a:normAutofit/>
          </a:bodyPr>
          <a:lstStyle>
            <a:lvl1pPr marL="0" indent="0">
              <a:lnSpc>
                <a:spcPct val="100000"/>
              </a:lnSpc>
              <a:buNone/>
              <a:defRPr sz="1200" cap="all" baseline="0"/>
            </a:lvl1pPr>
          </a:lstStyle>
          <a:p>
            <a:pPr lvl="0"/>
            <a:r>
              <a:rPr lang="en-GB"/>
              <a:t>Click to edit Master text styles</a:t>
            </a:r>
          </a:p>
        </p:txBody>
      </p:sp>
      <p:pic>
        <p:nvPicPr>
          <p:cNvPr id="9" name="Picture 8"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2800" y="6004425"/>
            <a:ext cx="2218267" cy="650007"/>
          </a:xfrm>
          <a:prstGeom prst="rect">
            <a:avLst/>
          </a:prstGeom>
        </p:spPr>
      </p:pic>
    </p:spTree>
    <p:extLst>
      <p:ext uri="{BB962C8B-B14F-4D97-AF65-F5344CB8AC3E}">
        <p14:creationId xmlns:p14="http://schemas.microsoft.com/office/powerpoint/2010/main" val="1900286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ullete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7112000" y="5384800"/>
            <a:ext cx="4944533" cy="11853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Picture Placeholder 6"/>
          <p:cNvSpPr>
            <a:spLocks noGrp="1"/>
          </p:cNvSpPr>
          <p:nvPr>
            <p:ph type="pic" sz="quarter" idx="13"/>
          </p:nvPr>
        </p:nvSpPr>
        <p:spPr>
          <a:xfrm>
            <a:off x="0" y="1023941"/>
            <a:ext cx="7117200" cy="4295775"/>
          </a:xfrm>
        </p:spPr>
        <p:txBody>
          <a:bodyPr/>
          <a:lstStyle/>
          <a:p>
            <a:r>
              <a:rPr lang="en-GB"/>
              <a:t>Drag picture to placeholder or click icon to add</a:t>
            </a:r>
          </a:p>
        </p:txBody>
      </p:sp>
      <p:sp>
        <p:nvSpPr>
          <p:cNvPr id="3" name="Title 1"/>
          <p:cNvSpPr>
            <a:spLocks noGrp="1"/>
          </p:cNvSpPr>
          <p:nvPr>
            <p:ph type="title"/>
          </p:nvPr>
        </p:nvSpPr>
        <p:spPr>
          <a:xfrm>
            <a:off x="7411603" y="1023937"/>
            <a:ext cx="3777100" cy="1190627"/>
          </a:xfrm>
        </p:spPr>
        <p:txBody>
          <a:bodyPr anchor="b" anchorCtr="0">
            <a:normAutofit/>
          </a:bodyPr>
          <a:lstStyle>
            <a:lvl1pPr>
              <a:defRPr sz="3467"/>
            </a:lvl1pPr>
          </a:lstStyle>
          <a:p>
            <a:r>
              <a:rPr lang="en-GB"/>
              <a:t>Click to edit Master title style</a:t>
            </a:r>
            <a:endParaRPr lang="en-US" dirty="0"/>
          </a:p>
        </p:txBody>
      </p:sp>
      <p:sp>
        <p:nvSpPr>
          <p:cNvPr id="4" name="Content Placeholder 2"/>
          <p:cNvSpPr>
            <a:spLocks noGrp="1"/>
          </p:cNvSpPr>
          <p:nvPr>
            <p:ph idx="1"/>
          </p:nvPr>
        </p:nvSpPr>
        <p:spPr>
          <a:xfrm>
            <a:off x="7411603" y="2414588"/>
            <a:ext cx="3777100" cy="2905125"/>
          </a:xfrm>
        </p:spPr>
        <p:txBody>
          <a:bodyPr/>
          <a:lstStyle>
            <a:lvl1pPr marL="0" indent="0">
              <a:lnSpc>
                <a:spcPct val="100000"/>
              </a:lnSpc>
              <a:spcAft>
                <a:spcPts val="1600"/>
              </a:spcAft>
              <a:buFont typeface="Verdana" panose="020B0604030504040204" pitchFamily="34" charset="0"/>
              <a:buNone/>
              <a:defRPr sz="2133">
                <a:solidFill>
                  <a:schemeClr val="tx2"/>
                </a:solidFill>
              </a:defRPr>
            </a:lvl1pPr>
            <a:lvl2pPr marL="575986" indent="0">
              <a:buNone/>
              <a:defRPr sz="3200" b="0" i="1">
                <a:solidFill>
                  <a:schemeClr val="tx1"/>
                </a:solidFill>
              </a:defRPr>
            </a:lvl2pPr>
            <a:lvl3pPr marL="991175" indent="0">
              <a:buNone/>
              <a:defRPr sz="2133">
                <a:solidFill>
                  <a:schemeClr val="tx2"/>
                </a:solidFill>
              </a:defRPr>
            </a:lvl3pPr>
            <a:lvl4pPr marL="1567161" indent="0">
              <a:buNone/>
              <a:defRPr sz="2133" i="1">
                <a:solidFill>
                  <a:schemeClr val="tx2"/>
                </a:solidFill>
              </a:defRPr>
            </a:lvl4pPr>
            <a:lvl5pPr marL="1999150" indent="0">
              <a:buNone/>
              <a:defRPr sz="1867">
                <a:solidFill>
                  <a:schemeClr val="tx1"/>
                </a:solidFill>
              </a:defRPr>
            </a:lvl5pPr>
          </a:lstStyle>
          <a:p>
            <a:pPr lvl="0"/>
            <a:r>
              <a:rPr lang="en-GB"/>
              <a:t>Click to edit Master text styles</a:t>
            </a:r>
          </a:p>
        </p:txBody>
      </p:sp>
      <p:sp>
        <p:nvSpPr>
          <p:cNvPr id="5" name="Footer Placeholder 4"/>
          <p:cNvSpPr>
            <a:spLocks noGrp="1"/>
          </p:cNvSpPr>
          <p:nvPr>
            <p:ph type="ftr" sz="quarter" idx="11"/>
          </p:nvPr>
        </p:nvSpPr>
        <p:spPr>
          <a:xfrm>
            <a:off x="960000" y="165103"/>
            <a:ext cx="4800000" cy="365125"/>
          </a:xfrm>
          <a:prstGeom prst="rect">
            <a:avLst/>
          </a:prstGeom>
        </p:spPr>
        <p:txBody>
          <a:bodyPr/>
          <a:lstStyle>
            <a:lvl1pPr>
              <a:defRPr sz="1200"/>
            </a:lvl1pPr>
          </a:lstStyle>
          <a:p>
            <a:endParaRPr lang="en-GB" dirty="0"/>
          </a:p>
        </p:txBody>
      </p:sp>
      <p:sp>
        <p:nvSpPr>
          <p:cNvPr id="6" name="Slide Number Placeholder 5"/>
          <p:cNvSpPr>
            <a:spLocks noGrp="1"/>
          </p:cNvSpPr>
          <p:nvPr>
            <p:ph type="sldNum" sz="quarter" idx="12"/>
          </p:nvPr>
        </p:nvSpPr>
        <p:spPr>
          <a:xfrm>
            <a:off x="838200" y="6165852"/>
            <a:ext cx="2743200" cy="365125"/>
          </a:xfrm>
        </p:spPr>
        <p:txBody>
          <a:bodyPr/>
          <a:lstStyle/>
          <a:p>
            <a:fld id="{3C15E8CC-CBA3-476E-A737-F2451AD7FD05}" type="slidenum">
              <a:rPr lang="en-GB" smtClean="0"/>
              <a:t>‹#›</a:t>
            </a:fld>
            <a:endParaRPr lang="en-GB"/>
          </a:p>
        </p:txBody>
      </p:sp>
      <p:sp>
        <p:nvSpPr>
          <p:cNvPr id="7" name="Text Placeholder 8"/>
          <p:cNvSpPr>
            <a:spLocks noGrp="1"/>
          </p:cNvSpPr>
          <p:nvPr>
            <p:ph type="body" sz="quarter" idx="14"/>
          </p:nvPr>
        </p:nvSpPr>
        <p:spPr>
          <a:xfrm>
            <a:off x="838200" y="5410201"/>
            <a:ext cx="3866000" cy="476251"/>
          </a:xfrm>
        </p:spPr>
        <p:txBody>
          <a:bodyPr lIns="90000">
            <a:normAutofit/>
          </a:bodyPr>
          <a:lstStyle>
            <a:lvl1pPr marL="0" indent="0">
              <a:lnSpc>
                <a:spcPct val="100000"/>
              </a:lnSpc>
              <a:buNone/>
              <a:defRPr sz="1200" cap="all" baseline="0"/>
            </a:lvl1pPr>
          </a:lstStyle>
          <a:p>
            <a:pPr lvl="0"/>
            <a:r>
              <a:rPr lang="en-GB"/>
              <a:t>Click to edit Master text styles</a:t>
            </a:r>
          </a:p>
        </p:txBody>
      </p:sp>
      <p:pic>
        <p:nvPicPr>
          <p:cNvPr id="9" name="Picture 8"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2800" y="6004425"/>
            <a:ext cx="2218267" cy="650007"/>
          </a:xfrm>
          <a:prstGeom prst="rect">
            <a:avLst/>
          </a:prstGeom>
        </p:spPr>
      </p:pic>
    </p:spTree>
    <p:extLst>
      <p:ext uri="{BB962C8B-B14F-4D97-AF65-F5344CB8AC3E}">
        <p14:creationId xmlns:p14="http://schemas.microsoft.com/office/powerpoint/2010/main" val="3724784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ullete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7112000" y="5384800"/>
            <a:ext cx="4944533" cy="11853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Picture Placeholder 6"/>
          <p:cNvSpPr>
            <a:spLocks noGrp="1"/>
          </p:cNvSpPr>
          <p:nvPr>
            <p:ph type="pic" sz="quarter" idx="13"/>
          </p:nvPr>
        </p:nvSpPr>
        <p:spPr>
          <a:xfrm>
            <a:off x="0" y="-4761"/>
            <a:ext cx="12192000" cy="3814761"/>
          </a:xfrm>
        </p:spPr>
        <p:txBody>
          <a:bodyPr/>
          <a:lstStyle/>
          <a:p>
            <a:r>
              <a:rPr lang="en-GB"/>
              <a:t>Drag picture to placeholder or click icon to add</a:t>
            </a:r>
            <a:endParaRPr lang="en-GB" dirty="0"/>
          </a:p>
        </p:txBody>
      </p:sp>
      <p:sp>
        <p:nvSpPr>
          <p:cNvPr id="3" name="Title 1"/>
          <p:cNvSpPr>
            <a:spLocks noGrp="1"/>
          </p:cNvSpPr>
          <p:nvPr>
            <p:ph type="title"/>
          </p:nvPr>
        </p:nvSpPr>
        <p:spPr>
          <a:xfrm>
            <a:off x="838200" y="4171950"/>
            <a:ext cx="9931400" cy="561977"/>
          </a:xfrm>
        </p:spPr>
        <p:txBody>
          <a:bodyPr anchor="b" anchorCtr="0">
            <a:normAutofit/>
          </a:bodyPr>
          <a:lstStyle>
            <a:lvl1pPr>
              <a:defRPr sz="3733"/>
            </a:lvl1pPr>
          </a:lstStyle>
          <a:p>
            <a:r>
              <a:rPr lang="en-GB"/>
              <a:t>Click to edit Master title style</a:t>
            </a:r>
            <a:endParaRPr lang="en-US" dirty="0"/>
          </a:p>
        </p:txBody>
      </p:sp>
      <p:sp>
        <p:nvSpPr>
          <p:cNvPr id="4" name="Content Placeholder 2"/>
          <p:cNvSpPr>
            <a:spLocks noGrp="1"/>
          </p:cNvSpPr>
          <p:nvPr>
            <p:ph idx="1"/>
          </p:nvPr>
        </p:nvSpPr>
        <p:spPr>
          <a:xfrm>
            <a:off x="838200" y="4897439"/>
            <a:ext cx="9931400" cy="950912"/>
          </a:xfrm>
        </p:spPr>
        <p:txBody>
          <a:bodyPr/>
          <a:lstStyle>
            <a:lvl1pPr marL="0" indent="0">
              <a:lnSpc>
                <a:spcPct val="100000"/>
              </a:lnSpc>
              <a:spcAft>
                <a:spcPts val="1600"/>
              </a:spcAft>
              <a:buFont typeface="Verdana" panose="020B0604030504040204" pitchFamily="34" charset="0"/>
              <a:buNone/>
              <a:defRPr sz="2133">
                <a:solidFill>
                  <a:schemeClr val="tx2"/>
                </a:solidFill>
              </a:defRPr>
            </a:lvl1pPr>
            <a:lvl2pPr marL="575986" indent="0">
              <a:buNone/>
              <a:defRPr sz="3200" b="0" i="1">
                <a:solidFill>
                  <a:schemeClr val="tx1"/>
                </a:solidFill>
              </a:defRPr>
            </a:lvl2pPr>
            <a:lvl3pPr marL="991175" indent="0">
              <a:buNone/>
              <a:defRPr sz="2133">
                <a:solidFill>
                  <a:schemeClr val="tx2"/>
                </a:solidFill>
              </a:defRPr>
            </a:lvl3pPr>
            <a:lvl4pPr marL="1567161" indent="0">
              <a:buNone/>
              <a:defRPr sz="2133" i="1">
                <a:solidFill>
                  <a:schemeClr val="tx2"/>
                </a:solidFill>
              </a:defRPr>
            </a:lvl4pPr>
            <a:lvl5pPr marL="1999150" indent="0">
              <a:buNone/>
              <a:defRPr sz="1867">
                <a:solidFill>
                  <a:schemeClr val="tx1"/>
                </a:solidFill>
              </a:defRPr>
            </a:lvl5pPr>
          </a:lstStyle>
          <a:p>
            <a:pPr lvl="0"/>
            <a:r>
              <a:rPr lang="en-GB"/>
              <a:t>Click to edit Master text styles</a:t>
            </a:r>
          </a:p>
        </p:txBody>
      </p:sp>
      <p:sp>
        <p:nvSpPr>
          <p:cNvPr id="5" name="Slide Number Placeholder 5"/>
          <p:cNvSpPr>
            <a:spLocks noGrp="1"/>
          </p:cNvSpPr>
          <p:nvPr>
            <p:ph type="sldNum" sz="quarter" idx="12"/>
          </p:nvPr>
        </p:nvSpPr>
        <p:spPr>
          <a:xfrm>
            <a:off x="838200" y="6165852"/>
            <a:ext cx="2743200" cy="365125"/>
          </a:xfrm>
        </p:spPr>
        <p:txBody>
          <a:bodyPr/>
          <a:lstStyle/>
          <a:p>
            <a:fld id="{3C15E8CC-CBA3-476E-A737-F2451AD7FD05}" type="slidenum">
              <a:rPr lang="en-GB" smtClean="0"/>
              <a:t>‹#›</a:t>
            </a:fld>
            <a:endParaRPr lang="en-GB"/>
          </a:p>
        </p:txBody>
      </p:sp>
      <p:pic>
        <p:nvPicPr>
          <p:cNvPr id="7" name="Picture 6" descr="PP+3@2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2800" y="6004425"/>
            <a:ext cx="2218267" cy="650007"/>
          </a:xfrm>
          <a:prstGeom prst="rect">
            <a:avLst/>
          </a:prstGeom>
        </p:spPr>
      </p:pic>
    </p:spTree>
    <p:extLst>
      <p:ext uri="{BB962C8B-B14F-4D97-AF65-F5344CB8AC3E}">
        <p14:creationId xmlns:p14="http://schemas.microsoft.com/office/powerpoint/2010/main" val="1674387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F7B272-7829-4631-94EE-C9301C0BBA31}"/>
              </a:ext>
            </a:extLst>
          </p:cNvPr>
          <p:cNvSpPr>
            <a:spLocks noGrp="1"/>
          </p:cNvSpPr>
          <p:nvPr>
            <p:ph type="dt" sz="half" idx="10"/>
          </p:nvPr>
        </p:nvSpPr>
        <p:spPr/>
        <p:txBody>
          <a:bodyPr/>
          <a:lstStyle/>
          <a:p>
            <a:fld id="{D6D4318C-40C8-428A-8935-FD1AF5D8B96E}" type="datetimeFigureOut">
              <a:rPr lang="en-GB" smtClean="0"/>
              <a:t>27/04/2022</a:t>
            </a:fld>
            <a:endParaRPr lang="en-GB"/>
          </a:p>
        </p:txBody>
      </p:sp>
      <p:sp>
        <p:nvSpPr>
          <p:cNvPr id="3" name="Footer Placeholder 2">
            <a:extLst>
              <a:ext uri="{FF2B5EF4-FFF2-40B4-BE49-F238E27FC236}">
                <a16:creationId xmlns:a16="http://schemas.microsoft.com/office/drawing/2014/main" id="{3EBC3EBF-B841-4243-89CC-9A3072EC5A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67D25E6-39C3-45EC-B41A-610EE0A43366}"/>
              </a:ext>
            </a:extLst>
          </p:cNvPr>
          <p:cNvSpPr>
            <a:spLocks noGrp="1"/>
          </p:cNvSpPr>
          <p:nvPr>
            <p:ph type="sldNum" sz="quarter" idx="12"/>
          </p:nvPr>
        </p:nvSpPr>
        <p:spPr/>
        <p:txBody>
          <a:bodyPr/>
          <a:lstStyle/>
          <a:p>
            <a:fld id="{8F9BECED-1EB7-4485-8F29-CA34098F88BF}" type="slidenum">
              <a:rPr lang="en-GB" smtClean="0"/>
              <a:t>‹#›</a:t>
            </a:fld>
            <a:endParaRPr lang="en-GB"/>
          </a:p>
        </p:txBody>
      </p:sp>
    </p:spTree>
    <p:extLst>
      <p:ext uri="{BB962C8B-B14F-4D97-AF65-F5344CB8AC3E}">
        <p14:creationId xmlns:p14="http://schemas.microsoft.com/office/powerpoint/2010/main" val="70139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8.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049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2809875"/>
            <a:ext cx="10515600" cy="33670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8200" y="6165852"/>
            <a:ext cx="2743200" cy="365125"/>
          </a:xfrm>
          <a:prstGeom prst="rect">
            <a:avLst/>
          </a:prstGeom>
        </p:spPr>
        <p:txBody>
          <a:bodyPr vert="horz" lIns="91440" tIns="45720" rIns="91440" bIns="45720" rtlCol="0" anchor="ctr"/>
          <a:lstStyle>
            <a:lvl1pPr algn="l">
              <a:defRPr sz="1333" b="1">
                <a:solidFill>
                  <a:schemeClr val="tx1">
                    <a:tint val="75000"/>
                  </a:schemeClr>
                </a:solidFill>
              </a:defRPr>
            </a:lvl1pPr>
          </a:lstStyle>
          <a:p>
            <a:fld id="{3C15E8CC-CBA3-476E-A737-F2451AD7FD05}" type="slidenum">
              <a:rPr lang="en-GB" smtClean="0"/>
              <a:pPr/>
              <a:t>‹#›</a:t>
            </a:fld>
            <a:endParaRPr lang="en-GB" dirty="0"/>
          </a:p>
        </p:txBody>
      </p:sp>
    </p:spTree>
    <p:extLst>
      <p:ext uri="{BB962C8B-B14F-4D97-AF65-F5344CB8AC3E}">
        <p14:creationId xmlns:p14="http://schemas.microsoft.com/office/powerpoint/2010/main" val="3076815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219170" rtl="0" eaLnBrk="1" latinLnBrk="0" hangingPunct="1">
        <a:lnSpc>
          <a:spcPct val="90000"/>
        </a:lnSpc>
        <a:spcBef>
          <a:spcPct val="0"/>
        </a:spcBef>
        <a:buNone/>
        <a:defRPr sz="5333" b="1"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738718" y="6040438"/>
            <a:ext cx="10723033"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051" name="Title Placeholder 1"/>
          <p:cNvSpPr>
            <a:spLocks noGrp="1"/>
          </p:cNvSpPr>
          <p:nvPr>
            <p:ph type="title"/>
          </p:nvPr>
        </p:nvSpPr>
        <p:spPr bwMode="auto">
          <a:xfrm>
            <a:off x="719667" y="539750"/>
            <a:ext cx="1075266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719667" y="1800225"/>
            <a:ext cx="10742084"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53" name="Picture 6"/>
          <p:cNvPicPr>
            <a:picLocks noChangeAspect="1"/>
          </p:cNvPicPr>
          <p:nvPr/>
        </p:nvPicPr>
        <p:blipFill>
          <a:blip r:embed="rId13">
            <a:extLst>
              <a:ext uri="{28A0092B-C50C-407E-A947-70E740481C1C}">
                <a14:useLocalDpi xmlns:a14="http://schemas.microsoft.com/office/drawing/2010/main" val="0"/>
              </a:ext>
            </a:extLst>
          </a:blip>
          <a:srcRect r="80313"/>
          <a:stretch>
            <a:fillRect/>
          </a:stretch>
        </p:blipFill>
        <p:spPr bwMode="auto">
          <a:xfrm>
            <a:off x="1" y="6053138"/>
            <a:ext cx="24003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Desktop Guy's and St Thomas' RGB BLUE (300ppi)"/>
          <p:cNvPicPr>
            <a:picLocks noChangeAspect="1" noChangeArrowheads="1"/>
          </p:cNvPicPr>
          <p:nvPr/>
        </p:nvPicPr>
        <p:blipFill>
          <a:blip r:embed="rId14">
            <a:extLst>
              <a:ext uri="{28A0092B-C50C-407E-A947-70E740481C1C}">
                <a14:useLocalDpi xmlns:a14="http://schemas.microsoft.com/office/drawing/2010/main" val="0"/>
              </a:ext>
            </a:extLst>
          </a:blip>
          <a:srcRect t="-11261" r="-35703" b="-18953"/>
          <a:stretch>
            <a:fillRect/>
          </a:stretch>
        </p:blipFill>
        <p:spPr bwMode="auto">
          <a:xfrm>
            <a:off x="9457267" y="6019800"/>
            <a:ext cx="273473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2177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2813" rtl="0" eaLnBrk="1" fontAlgn="base" hangingPunct="1">
        <a:lnSpc>
          <a:spcPts val="3600"/>
        </a:lnSpc>
        <a:spcBef>
          <a:spcPct val="0"/>
        </a:spcBef>
        <a:spcAft>
          <a:spcPct val="0"/>
        </a:spcAft>
        <a:defRPr sz="3200" b="1" kern="1200">
          <a:solidFill>
            <a:srgbClr val="005EB8"/>
          </a:solidFill>
          <a:latin typeface="+mj-lt"/>
          <a:ea typeface="+mj-ea"/>
          <a:cs typeface="+mj-cs"/>
        </a:defRPr>
      </a:lvl1pPr>
      <a:lvl2pPr algn="l" defTabSz="912813" rtl="0" eaLnBrk="1" fontAlgn="base" hangingPunct="1">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2pPr>
      <a:lvl3pPr algn="l" defTabSz="912813" rtl="0" eaLnBrk="1" fontAlgn="base" hangingPunct="1">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3pPr>
      <a:lvl4pPr algn="l" defTabSz="912813" rtl="0" eaLnBrk="1" fontAlgn="base" hangingPunct="1">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4pPr>
      <a:lvl5pPr algn="l" defTabSz="912813" rtl="0" eaLnBrk="1" fontAlgn="base" hangingPunct="1">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5pPr>
      <a:lvl6pPr marL="457200" algn="l" defTabSz="912813" rtl="0" eaLnBrk="1" fontAlgn="base" hangingPunct="1">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6pPr>
      <a:lvl7pPr marL="914400" algn="l" defTabSz="912813" rtl="0" eaLnBrk="1" fontAlgn="base" hangingPunct="1">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7pPr>
      <a:lvl8pPr marL="1371600" algn="l" defTabSz="912813" rtl="0" eaLnBrk="1" fontAlgn="base" hangingPunct="1">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8pPr>
      <a:lvl9pPr marL="1828800" algn="l" defTabSz="912813" rtl="0" eaLnBrk="1" fontAlgn="base" hangingPunct="1">
        <a:lnSpc>
          <a:spcPts val="3600"/>
        </a:lnSpc>
        <a:spcBef>
          <a:spcPct val="0"/>
        </a:spcBef>
        <a:spcAft>
          <a:spcPct val="0"/>
        </a:spcAft>
        <a:defRPr sz="3200" b="1">
          <a:solidFill>
            <a:srgbClr val="005EB8"/>
          </a:solidFill>
          <a:latin typeface="Arial" panose="020B0604020202020204" pitchFamily="34" charset="0"/>
          <a:ea typeface="ＭＳ Ｐゴシック" panose="020B0600070205080204" pitchFamily="34" charset="-128"/>
        </a:defRPr>
      </a:lvl9pPr>
    </p:titleStyle>
    <p:bodyStyle>
      <a:lvl1pPr marL="250825" indent="-250825" algn="l" defTabSz="912813" rtl="0" eaLnBrk="1" fontAlgn="base" hangingPunct="1">
        <a:lnSpc>
          <a:spcPts val="2300"/>
        </a:lnSpc>
        <a:spcBef>
          <a:spcPts val="1200"/>
        </a:spcBef>
        <a:spcAft>
          <a:spcPct val="0"/>
        </a:spcAft>
        <a:buClr>
          <a:srgbClr val="005EB8"/>
        </a:buClr>
        <a:buFont typeface="LucidaGrande" charset="0"/>
        <a:buChar char="•"/>
        <a:defRPr b="1" kern="1200">
          <a:solidFill>
            <a:schemeClr val="tx1"/>
          </a:solidFill>
          <a:latin typeface="+mn-lt"/>
          <a:ea typeface="+mn-ea"/>
          <a:cs typeface="+mn-cs"/>
        </a:defRPr>
      </a:lvl1pPr>
      <a:lvl2pPr marL="539750" indent="-250825" algn="l" defTabSz="912813" rtl="0" eaLnBrk="1" fontAlgn="base" hangingPunct="1">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2pPr>
      <a:lvl3pPr marL="250825" indent="-250825" algn="l" defTabSz="912813" rtl="0" eaLnBrk="1" fontAlgn="base" hangingPunct="1">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3pPr>
      <a:lvl4pPr marL="539750" indent="-250825" algn="l" defTabSz="912813" rtl="0" eaLnBrk="1" fontAlgn="base" hangingPunct="1">
        <a:lnSpc>
          <a:spcPts val="2300"/>
        </a:lnSpc>
        <a:spcBef>
          <a:spcPts val="600"/>
        </a:spcBef>
        <a:spcAft>
          <a:spcPct val="0"/>
        </a:spcAft>
        <a:buClr>
          <a:srgbClr val="005EB8"/>
        </a:buClr>
        <a:buFont typeface="Arial" panose="020B0604020202020204" pitchFamily="34" charset="0"/>
        <a:buChar char="–"/>
        <a:defRPr kern="1200">
          <a:solidFill>
            <a:schemeClr val="tx1"/>
          </a:solidFill>
          <a:latin typeface="+mn-lt"/>
          <a:ea typeface="+mn-ea"/>
          <a:cs typeface="+mn-cs"/>
        </a:defRPr>
      </a:lvl4pPr>
      <a:lvl5pPr marL="812800" indent="-276225" algn="l" defTabSz="912813" rtl="0" eaLnBrk="1" fontAlgn="base" hangingPunct="1">
        <a:lnSpc>
          <a:spcPts val="2300"/>
        </a:lnSpc>
        <a:spcBef>
          <a:spcPts val="600"/>
        </a:spcBef>
        <a:spcAft>
          <a:spcPct val="0"/>
        </a:spcAft>
        <a:buClr>
          <a:srgbClr val="005EB8"/>
        </a:buClr>
        <a:buFont typeface="LucidaGrande"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ice.org.uk/guidance/ng136"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www.nice.org.uk/guidance/cg182" TargetMode="External"/><Relationship Id="rId7" Type="http://schemas.openxmlformats.org/officeDocument/2006/relationships/image" Target="../media/image19.tiff"/><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s://www.thinkkidneys.nhs.uk/ckd/" TargetMode="External"/><Relationship Id="rId5" Type="http://schemas.openxmlformats.org/officeDocument/2006/relationships/hyperlink" Target="https://renal.org/information-resources/the-uk-eckd-guide" TargetMode="External"/><Relationship Id="rId4" Type="http://schemas.openxmlformats.org/officeDocument/2006/relationships/hyperlink" Target="https://www.sps.nhs.uk/articles/what-factors-need-to-be-considered-when-dosing-patients-with-renal-impairment-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hyperlink" Target="https://www.sanfordguide.com/" TargetMode="External"/><Relationship Id="rId3" Type="http://schemas.openxmlformats.org/officeDocument/2006/relationships/hyperlink" Target="https://bnf.nice.org.uk/drug/" TargetMode="External"/><Relationship Id="rId7" Type="http://schemas.openxmlformats.org/officeDocument/2006/relationships/hyperlink" Target="http://www.micromedex.com/clinicalknowledge"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www.renalpharmacy.org.uk/" TargetMode="External"/><Relationship Id="rId5" Type="http://schemas.openxmlformats.org/officeDocument/2006/relationships/hyperlink" Target="https://renaldrugdatabase.com/" TargetMode="External"/><Relationship Id="rId4" Type="http://schemas.openxmlformats.org/officeDocument/2006/relationships/hyperlink" Target="http://www.medicines.org.uk/emc"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www.nice.org.uk/guidance/ng203/chapter/recommendations#markers-of-kidney-damage"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104" y="135466"/>
            <a:ext cx="6427305" cy="3293534"/>
          </a:xfrm>
        </p:spPr>
        <p:txBody>
          <a:bodyPr>
            <a:normAutofit fontScale="90000"/>
          </a:bodyPr>
          <a:lstStyle/>
          <a:p>
            <a:br>
              <a:rPr lang="en-GB" sz="5333" dirty="0"/>
            </a:br>
            <a:r>
              <a:rPr lang="en-GB" sz="5333" dirty="0"/>
              <a:t>Practice Plus Webinar</a:t>
            </a:r>
            <a:br>
              <a:rPr lang="en-GB" sz="5333" dirty="0"/>
            </a:br>
            <a:br>
              <a:rPr lang="en-GB" sz="5333" dirty="0"/>
            </a:br>
            <a:r>
              <a:rPr lang="en-GB" sz="5333" dirty="0"/>
              <a:t>27</a:t>
            </a:r>
            <a:r>
              <a:rPr lang="en-GB" sz="5333" baseline="30000" dirty="0"/>
              <a:t>th</a:t>
            </a:r>
            <a:r>
              <a:rPr lang="en-GB" sz="5333" dirty="0"/>
              <a:t> April </a:t>
            </a:r>
            <a:br>
              <a:rPr lang="en-GB" sz="5333" dirty="0"/>
            </a:br>
            <a:r>
              <a:rPr lang="en-GB" sz="5333" dirty="0"/>
              <a:t>2022</a:t>
            </a:r>
            <a:r>
              <a:rPr lang="en-GB" sz="5300" dirty="0"/>
              <a:t> </a:t>
            </a:r>
          </a:p>
        </p:txBody>
      </p:sp>
      <p:sp>
        <p:nvSpPr>
          <p:cNvPr id="3" name="Subtitle 2"/>
          <p:cNvSpPr>
            <a:spLocks noGrp="1"/>
          </p:cNvSpPr>
          <p:nvPr>
            <p:ph type="subTitle" idx="1"/>
          </p:nvPr>
        </p:nvSpPr>
        <p:spPr>
          <a:xfrm>
            <a:off x="636104" y="3548418"/>
            <a:ext cx="5904401" cy="1433743"/>
          </a:xfrm>
        </p:spPr>
        <p:txBody>
          <a:bodyPr/>
          <a:lstStyle/>
          <a:p>
            <a:r>
              <a:rPr lang="en-GB" dirty="0"/>
              <a:t>Steve Williams</a:t>
            </a:r>
          </a:p>
          <a:p>
            <a:r>
              <a:rPr lang="en-GB" dirty="0"/>
              <a:t>Lead Clinical Pharmacist PrescQIPP Practice Plus</a:t>
            </a:r>
          </a:p>
          <a:p>
            <a:endParaRPr lang="en-GB" dirty="0"/>
          </a:p>
        </p:txBody>
      </p:sp>
    </p:spTree>
    <p:extLst>
      <p:ext uri="{BB962C8B-B14F-4D97-AF65-F5344CB8AC3E}">
        <p14:creationId xmlns:p14="http://schemas.microsoft.com/office/powerpoint/2010/main" val="2591081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1524000" y="549275"/>
            <a:ext cx="6275388" cy="1079500"/>
          </a:xfrm>
        </p:spPr>
        <p:txBody>
          <a:bodyPr/>
          <a:lstStyle/>
          <a:p>
            <a:r>
              <a:rPr lang="en-GB" altLang="en-US" sz="3800"/>
              <a:t>Hypertension –Targets and management</a:t>
            </a:r>
          </a:p>
        </p:txBody>
      </p:sp>
      <p:sp>
        <p:nvSpPr>
          <p:cNvPr id="18435" name="Content Placeholder 2"/>
          <p:cNvSpPr>
            <a:spLocks noGrp="1"/>
          </p:cNvSpPr>
          <p:nvPr>
            <p:ph idx="4294967295"/>
          </p:nvPr>
        </p:nvSpPr>
        <p:spPr>
          <a:xfrm>
            <a:off x="767408" y="1988840"/>
            <a:ext cx="10729192" cy="4165600"/>
          </a:xfrm>
          <a:prstGeom prst="rect">
            <a:avLst/>
          </a:prstGeom>
        </p:spPr>
        <p:txBody>
          <a:bodyPr/>
          <a:lstStyle/>
          <a:p>
            <a:pPr>
              <a:lnSpc>
                <a:spcPct val="100000"/>
              </a:lnSpc>
              <a:spcBef>
                <a:spcPts val="600"/>
              </a:spcBef>
            </a:pPr>
            <a:r>
              <a:rPr lang="en-GB" b="0" dirty="0"/>
              <a:t>See </a:t>
            </a:r>
            <a:r>
              <a:rPr lang="en-GB" b="0" dirty="0">
                <a:hlinkClick r:id="rId3"/>
              </a:rPr>
              <a:t>NICE's guideline on hypertension in adults</a:t>
            </a:r>
            <a:r>
              <a:rPr lang="en-GB" b="0" dirty="0"/>
              <a:t> for advice on blood pressure control in people with frailty and </a:t>
            </a:r>
            <a:r>
              <a:rPr lang="en-GB" b="0" dirty="0" err="1"/>
              <a:t>multimorbidity</a:t>
            </a:r>
            <a:r>
              <a:rPr lang="en-GB" b="0" dirty="0"/>
              <a:t>.</a:t>
            </a:r>
          </a:p>
          <a:p>
            <a:pPr eaLnBrk="1" hangingPunct="1">
              <a:lnSpc>
                <a:spcPct val="100000"/>
              </a:lnSpc>
              <a:spcBef>
                <a:spcPts val="600"/>
              </a:spcBef>
            </a:pPr>
            <a:r>
              <a:rPr lang="en-GB" altLang="en-US" dirty="0"/>
              <a:t> Targets</a:t>
            </a:r>
          </a:p>
          <a:p>
            <a:pPr lvl="1" eaLnBrk="1" hangingPunct="1">
              <a:lnSpc>
                <a:spcPct val="100000"/>
              </a:lnSpc>
            </a:pPr>
            <a:r>
              <a:rPr lang="en-GB" altLang="en-US" dirty="0"/>
              <a:t>Patients with CKD and ACR &lt;70mg/</a:t>
            </a:r>
            <a:r>
              <a:rPr lang="en-GB" altLang="en-US" dirty="0" err="1"/>
              <a:t>mmol</a:t>
            </a:r>
            <a:r>
              <a:rPr lang="en-GB" altLang="en-US" dirty="0"/>
              <a:t> target 140/90</a:t>
            </a:r>
          </a:p>
          <a:p>
            <a:pPr lvl="1" eaLnBrk="1" hangingPunct="1">
              <a:lnSpc>
                <a:spcPct val="100000"/>
              </a:lnSpc>
            </a:pPr>
            <a:r>
              <a:rPr lang="en-GB" altLang="en-US" dirty="0"/>
              <a:t>Patients with CKD and ACR &gt;70mg/</a:t>
            </a:r>
            <a:r>
              <a:rPr lang="en-GB" altLang="en-US" dirty="0" err="1"/>
              <a:t>mmol</a:t>
            </a:r>
            <a:r>
              <a:rPr lang="en-GB" altLang="en-US" dirty="0"/>
              <a:t> target 130/90</a:t>
            </a:r>
          </a:p>
          <a:p>
            <a:pPr eaLnBrk="1" hangingPunct="1">
              <a:lnSpc>
                <a:spcPct val="100000"/>
              </a:lnSpc>
              <a:spcBef>
                <a:spcPts val="600"/>
              </a:spcBef>
            </a:pPr>
            <a:r>
              <a:rPr lang="en-GB" altLang="en-US" dirty="0"/>
              <a:t>If ACR &lt;30mg/</a:t>
            </a:r>
            <a:r>
              <a:rPr lang="en-GB" altLang="en-US" dirty="0" err="1"/>
              <a:t>mmol</a:t>
            </a:r>
            <a:r>
              <a:rPr lang="en-GB" altLang="en-US" dirty="0"/>
              <a:t>, follow NICE guidelines</a:t>
            </a:r>
          </a:p>
          <a:p>
            <a:pPr eaLnBrk="1" hangingPunct="1">
              <a:lnSpc>
                <a:spcPct val="100000"/>
              </a:lnSpc>
              <a:spcBef>
                <a:spcPts val="600"/>
              </a:spcBef>
            </a:pPr>
            <a:r>
              <a:rPr lang="en-GB" altLang="en-US" dirty="0"/>
              <a:t>If ACR &gt;30mg/</a:t>
            </a:r>
            <a:r>
              <a:rPr lang="en-GB" altLang="en-US" dirty="0" err="1"/>
              <a:t>mmol</a:t>
            </a:r>
            <a:r>
              <a:rPr lang="en-GB" altLang="en-US" dirty="0"/>
              <a:t> offer ACEI/ARB </a:t>
            </a:r>
          </a:p>
          <a:p>
            <a:pPr eaLnBrk="1" hangingPunct="1">
              <a:lnSpc>
                <a:spcPct val="100000"/>
              </a:lnSpc>
              <a:spcBef>
                <a:spcPts val="600"/>
              </a:spcBef>
            </a:pPr>
            <a:r>
              <a:rPr lang="en-GB" altLang="en-US" dirty="0">
                <a:solidFill>
                  <a:srgbClr val="FF0000"/>
                </a:solidFill>
              </a:rPr>
              <a:t>If diabetic start ACEI/ARB if ACR &gt;3mg/</a:t>
            </a:r>
            <a:r>
              <a:rPr lang="en-GB" altLang="en-US" dirty="0" err="1">
                <a:solidFill>
                  <a:srgbClr val="FF0000"/>
                </a:solidFill>
              </a:rPr>
              <a:t>mol</a:t>
            </a:r>
            <a:endParaRPr lang="en-GB" altLang="en-US" dirty="0">
              <a:solidFill>
                <a:srgbClr val="FF0000"/>
              </a:solidFill>
            </a:endParaRPr>
          </a:p>
          <a:p>
            <a:pPr eaLnBrk="1" hangingPunct="1">
              <a:lnSpc>
                <a:spcPct val="100000"/>
              </a:lnSpc>
              <a:spcBef>
                <a:spcPts val="600"/>
              </a:spcBef>
            </a:pPr>
            <a:r>
              <a:rPr lang="en-GB" altLang="en-US" dirty="0"/>
              <a:t>Number of </a:t>
            </a:r>
            <a:r>
              <a:rPr lang="en-GB" altLang="en-US" dirty="0" err="1"/>
              <a:t>Antihypertensives</a:t>
            </a:r>
            <a:r>
              <a:rPr lang="en-GB" altLang="en-US" dirty="0"/>
              <a:t> increases as GFR declines</a:t>
            </a:r>
          </a:p>
          <a:p>
            <a:pPr eaLnBrk="1" hangingPunct="1">
              <a:lnSpc>
                <a:spcPct val="100000"/>
              </a:lnSpc>
              <a:spcBef>
                <a:spcPts val="600"/>
              </a:spcBef>
            </a:pPr>
            <a:r>
              <a:rPr lang="en-GB" altLang="en-US" dirty="0"/>
              <a:t>Caution</a:t>
            </a:r>
          </a:p>
          <a:p>
            <a:pPr lvl="1" eaLnBrk="1" hangingPunct="1">
              <a:lnSpc>
                <a:spcPct val="100000"/>
              </a:lnSpc>
              <a:buFont typeface="Arial" panose="020B0604020202020204" pitchFamily="34" charset="0"/>
              <a:buChar char="•"/>
            </a:pPr>
            <a:r>
              <a:rPr lang="en-GB" altLang="en-US" dirty="0"/>
              <a:t>Elderly – Risk of falls</a:t>
            </a:r>
          </a:p>
          <a:p>
            <a:pPr lvl="1" eaLnBrk="1" hangingPunct="1">
              <a:lnSpc>
                <a:spcPct val="100000"/>
              </a:lnSpc>
              <a:buFont typeface="Arial" panose="020B0604020202020204" pitchFamily="34" charset="0"/>
              <a:buChar char="•"/>
            </a:pPr>
            <a:r>
              <a:rPr lang="en-GB" altLang="en-US" dirty="0" err="1"/>
              <a:t>Hypoperfusion</a:t>
            </a:r>
            <a:r>
              <a:rPr lang="en-GB" altLang="en-US" dirty="0"/>
              <a:t> of kidneys – AKI</a:t>
            </a:r>
          </a:p>
          <a:p>
            <a:endParaRPr lang="en-GB"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2438400" y="973138"/>
            <a:ext cx="8229600" cy="1143000"/>
          </a:xfrm>
        </p:spPr>
        <p:txBody>
          <a:bodyPr/>
          <a:lstStyle/>
          <a:p>
            <a:r>
              <a:rPr lang="en-GB" altLang="en-US" sz="2900"/>
              <a:t>ACEI / ARBs slow progression of renal disease</a:t>
            </a:r>
          </a:p>
        </p:txBody>
      </p:sp>
      <p:pic>
        <p:nvPicPr>
          <p:cNvPr id="20483"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524001" y="1557338"/>
            <a:ext cx="5846763" cy="45259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a:spLocks noChangeArrowheads="1"/>
          </p:cNvSpPr>
          <p:nvPr/>
        </p:nvSpPr>
        <p:spPr bwMode="auto">
          <a:xfrm>
            <a:off x="6167441" y="1412875"/>
            <a:ext cx="45180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AA9E"/>
              </a:buClr>
              <a:buChar char="•"/>
              <a:defRPr sz="3200">
                <a:solidFill>
                  <a:srgbClr val="0072C6"/>
                </a:solidFill>
                <a:latin typeface="Arial" panose="020B0604020202020204" pitchFamily="34" charset="0"/>
              </a:defRPr>
            </a:lvl1pPr>
            <a:lvl2pPr>
              <a:spcBef>
                <a:spcPct val="20000"/>
              </a:spcBef>
              <a:buClr>
                <a:srgbClr val="00AA9E"/>
              </a:buClr>
              <a:buFont typeface="Arial" panose="020B0604020202020204" pitchFamily="34" charset="0"/>
              <a:buChar char="–"/>
              <a:defRPr sz="2800">
                <a:solidFill>
                  <a:srgbClr val="0072C6"/>
                </a:solidFill>
                <a:latin typeface="Arial" panose="020B0604020202020204" pitchFamily="34" charset="0"/>
              </a:defRPr>
            </a:lvl2pPr>
            <a:lvl3pPr marL="1143000" indent="-228600">
              <a:spcBef>
                <a:spcPct val="20000"/>
              </a:spcBef>
              <a:buClr>
                <a:srgbClr val="00AA9E"/>
              </a:buClr>
              <a:buChar char="•"/>
              <a:defRPr sz="2400">
                <a:solidFill>
                  <a:srgbClr val="0072C6"/>
                </a:solidFill>
                <a:latin typeface="Arial" panose="020B0604020202020204" pitchFamily="34" charset="0"/>
              </a:defRPr>
            </a:lvl3pPr>
            <a:lvl4pPr marL="16002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4pPr>
            <a:lvl5pPr marL="20574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5pPr>
            <a:lvl6pPr marL="25146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6pPr>
            <a:lvl7pPr marL="29718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7pPr>
            <a:lvl8pPr marL="34290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8pPr>
            <a:lvl9pPr marL="38862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mn-cs"/>
              </a:rPr>
              <a:t>What is an acceptable change?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sng" strike="noStrike" kern="1200" cap="none" spc="0" normalizeH="0" baseline="0" noProof="0">
              <a:ln>
                <a:noFill/>
              </a:ln>
              <a:solidFill>
                <a:srgbClr val="000000"/>
              </a:solidFill>
              <a:effectLst/>
              <a:uLnTx/>
              <a:uFillTx/>
              <a:latin typeface="Calibri" panose="020F0502020204030204" pitchFamily="34" charset="0"/>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sng" strike="noStrike" kern="1200" cap="none" spc="0" normalizeH="0" baseline="0" noProof="0">
                <a:ln>
                  <a:noFill/>
                </a:ln>
                <a:solidFill>
                  <a:srgbClr val="000000"/>
                </a:solidFill>
                <a:effectLst/>
                <a:uLnTx/>
                <a:uFillTx/>
                <a:latin typeface="Calibri" panose="020F0502020204030204" pitchFamily="34" charset="0"/>
                <a:ea typeface="ＭＳ Ｐゴシック"/>
                <a:cs typeface="+mn-cs"/>
              </a:rPr>
              <a:t>small</a:t>
            </a:r>
            <a:r>
              <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mn-cs"/>
              </a:rPr>
              <a:t> rise in creatinine </a:t>
            </a:r>
          </a:p>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mn-cs"/>
              </a:rPr>
              <a:t>&lt;20% increase from  baseline creatinine</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mn-cs"/>
              </a:rPr>
              <a:t>OR</a:t>
            </a:r>
          </a:p>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mn-cs"/>
              </a:rPr>
              <a:t>&lt;15% fall in GFR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9416" y="692696"/>
            <a:ext cx="8229600" cy="1143000"/>
          </a:xfrm>
        </p:spPr>
        <p:txBody>
          <a:bodyPr/>
          <a:lstStyle/>
          <a:p>
            <a:r>
              <a:rPr lang="en-GB" altLang="en-US" dirty="0"/>
              <a:t>Renal Anaemia</a:t>
            </a:r>
          </a:p>
        </p:txBody>
      </p:sp>
      <p:sp>
        <p:nvSpPr>
          <p:cNvPr id="21507" name="Rectangle 3"/>
          <p:cNvSpPr>
            <a:spLocks noGrp="1" noChangeArrowheads="1"/>
          </p:cNvSpPr>
          <p:nvPr>
            <p:ph idx="1"/>
          </p:nvPr>
        </p:nvSpPr>
        <p:spPr>
          <a:xfrm>
            <a:off x="839416" y="1484784"/>
            <a:ext cx="9073008" cy="3905250"/>
          </a:xfrm>
        </p:spPr>
        <p:txBody>
          <a:bodyPr/>
          <a:lstStyle/>
          <a:p>
            <a:pPr>
              <a:lnSpc>
                <a:spcPct val="90000"/>
              </a:lnSpc>
            </a:pPr>
            <a:r>
              <a:rPr lang="en-GB" altLang="en-US" sz="2400" dirty="0"/>
              <a:t>Reduced erythropoietin production</a:t>
            </a:r>
          </a:p>
          <a:p>
            <a:pPr>
              <a:lnSpc>
                <a:spcPct val="90000"/>
              </a:lnSpc>
            </a:pPr>
            <a:r>
              <a:rPr lang="en-GB" altLang="en-US" sz="2400" dirty="0"/>
              <a:t>Dietary restrictions, anorexia, blood loss, reduced cell survival, reduced absorption of iron.</a:t>
            </a:r>
          </a:p>
          <a:p>
            <a:pPr>
              <a:lnSpc>
                <a:spcPct val="90000"/>
              </a:lnSpc>
            </a:pPr>
            <a:r>
              <a:rPr lang="en-GB" altLang="en-US" sz="2400" dirty="0"/>
              <a:t>Treatment:</a:t>
            </a:r>
          </a:p>
          <a:p>
            <a:pPr lvl="1">
              <a:lnSpc>
                <a:spcPct val="90000"/>
              </a:lnSpc>
            </a:pPr>
            <a:r>
              <a:rPr lang="en-GB" altLang="en-US" sz="2400" dirty="0"/>
              <a:t>Ensure iron replete</a:t>
            </a:r>
          </a:p>
          <a:p>
            <a:pPr lvl="1">
              <a:lnSpc>
                <a:spcPct val="90000"/>
              </a:lnSpc>
            </a:pPr>
            <a:r>
              <a:rPr lang="en-GB" altLang="en-US" sz="2400" dirty="0" err="1"/>
              <a:t>Erthopoetin</a:t>
            </a:r>
            <a:r>
              <a:rPr lang="en-GB" altLang="en-US" sz="2400" dirty="0"/>
              <a:t> stimulating agents (ESA’s) used </a:t>
            </a:r>
          </a:p>
          <a:p>
            <a:pPr lvl="1">
              <a:lnSpc>
                <a:spcPct val="90000"/>
              </a:lnSpc>
            </a:pPr>
            <a:r>
              <a:rPr lang="en-GB" altLang="en-US" sz="2400" dirty="0"/>
              <a:t>Folate/ B12 replete</a:t>
            </a:r>
          </a:p>
          <a:p>
            <a:pPr>
              <a:lnSpc>
                <a:spcPct val="90000"/>
              </a:lnSpc>
            </a:pPr>
            <a:r>
              <a:rPr lang="en-GB" altLang="en-US" sz="2400" dirty="0"/>
              <a:t>NICE guidance update, investigations</a:t>
            </a:r>
          </a:p>
          <a:p>
            <a:pPr lvl="1">
              <a:lnSpc>
                <a:spcPct val="90000"/>
              </a:lnSpc>
            </a:pPr>
            <a:r>
              <a:rPr lang="en-GB" altLang="en-US" sz="2400" dirty="0"/>
              <a:t>Likely to be attributable to CKD if GFR &lt;30mlsmin</a:t>
            </a:r>
          </a:p>
          <a:p>
            <a:pPr>
              <a:lnSpc>
                <a:spcPct val="90000"/>
              </a:lnSpc>
            </a:pPr>
            <a:r>
              <a:rPr lang="en-GB" altLang="en-US" sz="2400" dirty="0"/>
              <a:t>Aim is to reduce need for blood transfusions in potential transplant candidates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1424" y="281142"/>
            <a:ext cx="8229600" cy="1143000"/>
          </a:xfrm>
        </p:spPr>
        <p:txBody>
          <a:bodyPr/>
          <a:lstStyle/>
          <a:p>
            <a:r>
              <a:rPr lang="en-GB" altLang="en-US" dirty="0">
                <a:solidFill>
                  <a:srgbClr val="003893"/>
                </a:solidFill>
              </a:rPr>
              <a:t>Renal Anaemia – Community Management</a:t>
            </a:r>
          </a:p>
        </p:txBody>
      </p:sp>
      <p:sp>
        <p:nvSpPr>
          <p:cNvPr id="22531" name="Content Placeholder 2"/>
          <p:cNvSpPr>
            <a:spLocks noGrp="1"/>
          </p:cNvSpPr>
          <p:nvPr>
            <p:ph idx="4294967295"/>
          </p:nvPr>
        </p:nvSpPr>
        <p:spPr>
          <a:xfrm>
            <a:off x="911424" y="1412878"/>
            <a:ext cx="3467100" cy="3489325"/>
          </a:xfrm>
          <a:prstGeom prst="rect">
            <a:avLst/>
          </a:prstGeom>
        </p:spPr>
        <p:txBody>
          <a:bodyPr/>
          <a:lstStyle/>
          <a:p>
            <a:r>
              <a:rPr lang="en-GB" altLang="en-US" b="0" dirty="0"/>
              <a:t>Reduce the requirement for blood transfusions</a:t>
            </a:r>
          </a:p>
          <a:p>
            <a:r>
              <a:rPr lang="en-GB" altLang="en-US" b="0" dirty="0"/>
              <a:t>Reduce risk of blood born viruses</a:t>
            </a:r>
          </a:p>
          <a:p>
            <a:r>
              <a:rPr lang="en-GB" altLang="en-US" b="0" dirty="0"/>
              <a:t>Transfusion related reactions and errors</a:t>
            </a:r>
          </a:p>
          <a:p>
            <a:r>
              <a:rPr lang="en-GB" altLang="en-US" b="0" dirty="0"/>
              <a:t>Consider future transplantation (antibody production)</a:t>
            </a:r>
          </a:p>
          <a:p>
            <a:endParaRPr lang="en-GB" altLang="en-US" dirty="0"/>
          </a:p>
        </p:txBody>
      </p:sp>
      <p:sp>
        <p:nvSpPr>
          <p:cNvPr id="24580" name="TextBox 3"/>
          <p:cNvSpPr txBox="1">
            <a:spLocks noChangeArrowheads="1"/>
          </p:cNvSpPr>
          <p:nvPr/>
        </p:nvSpPr>
        <p:spPr bwMode="auto">
          <a:xfrm>
            <a:off x="5375275" y="1412878"/>
            <a:ext cx="5494338"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00AA9E"/>
              </a:buClr>
              <a:buChar char="•"/>
              <a:defRPr sz="3200">
                <a:solidFill>
                  <a:srgbClr val="0072C6"/>
                </a:solidFill>
                <a:latin typeface="Arial" panose="020B0604020202020204" pitchFamily="34" charset="0"/>
              </a:defRPr>
            </a:lvl1pPr>
            <a:lvl2pPr marL="914400" indent="-457200">
              <a:spcBef>
                <a:spcPct val="20000"/>
              </a:spcBef>
              <a:buClr>
                <a:srgbClr val="00AA9E"/>
              </a:buClr>
              <a:buFont typeface="Arial" panose="020B0604020202020204" pitchFamily="34" charset="0"/>
              <a:buChar char="–"/>
              <a:defRPr sz="2800">
                <a:solidFill>
                  <a:srgbClr val="0072C6"/>
                </a:solidFill>
                <a:latin typeface="Arial" panose="020B0604020202020204" pitchFamily="34" charset="0"/>
              </a:defRPr>
            </a:lvl2pPr>
            <a:lvl3pPr marL="1143000" indent="-228600">
              <a:spcBef>
                <a:spcPct val="20000"/>
              </a:spcBef>
              <a:buClr>
                <a:srgbClr val="00AA9E"/>
              </a:buClr>
              <a:buChar char="•"/>
              <a:defRPr sz="2400">
                <a:solidFill>
                  <a:srgbClr val="0072C6"/>
                </a:solidFill>
                <a:latin typeface="Arial" panose="020B0604020202020204" pitchFamily="34" charset="0"/>
              </a:defRPr>
            </a:lvl3pPr>
            <a:lvl4pPr marL="16002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4pPr>
            <a:lvl5pPr marL="20574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5pPr>
            <a:lvl6pPr marL="25146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6pPr>
            <a:lvl7pPr marL="29718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7pPr>
            <a:lvl8pPr marL="34290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8pPr>
            <a:lvl9pPr marL="38862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9pPr>
          </a:lstStyle>
          <a:p>
            <a:pPr marL="457200" marR="0" lvl="0" indent="-457200" algn="l" defTabSz="914400" rtl="0" eaLnBrk="1" fontAlgn="base" latinLnBrk="0" hangingPunct="1">
              <a:lnSpc>
                <a:spcPct val="100000"/>
              </a:lnSpc>
              <a:spcBef>
                <a:spcPct val="0"/>
              </a:spcBef>
              <a:spcAft>
                <a:spcPts val="1200"/>
              </a:spcAft>
              <a:buClrTx/>
              <a:buSzTx/>
              <a:buFontTx/>
              <a:buChar char="•"/>
              <a:tabLst/>
              <a:defRPr/>
            </a:pPr>
            <a:r>
              <a:rPr kumimoji="0" lang="en-GB" altLang="en-US" sz="1800" b="0" i="0" u="none" strike="noStrike" kern="1200" cap="none" spc="0" normalizeH="0" baseline="0" noProof="0" dirty="0">
                <a:ln>
                  <a:noFill/>
                </a:ln>
                <a:solidFill>
                  <a:srgbClr val="000000"/>
                </a:solidFill>
                <a:effectLst/>
                <a:uLnTx/>
                <a:uFillTx/>
                <a:latin typeface="Arial"/>
                <a:ea typeface="ＭＳ Ｐゴシック"/>
                <a:cs typeface="+mn-cs"/>
              </a:rPr>
              <a:t>Oral iron: place in therapy</a:t>
            </a:r>
          </a:p>
          <a:p>
            <a:pPr marL="457200" marR="0" lvl="0" indent="-457200" algn="l" defTabSz="914400" rtl="0" eaLnBrk="1" fontAlgn="base" latinLnBrk="0" hangingPunct="1">
              <a:lnSpc>
                <a:spcPct val="100000"/>
              </a:lnSpc>
              <a:spcBef>
                <a:spcPct val="0"/>
              </a:spcBef>
              <a:spcAft>
                <a:spcPts val="1200"/>
              </a:spcAft>
              <a:buClrTx/>
              <a:buSzTx/>
              <a:buFontTx/>
              <a:buChar char="•"/>
              <a:tabLst/>
              <a:defRPr/>
            </a:pPr>
            <a:r>
              <a:rPr kumimoji="0" lang="en-GB" altLang="en-US" sz="1800" b="0" i="0" u="none" strike="noStrike" kern="1200" cap="none" spc="0" normalizeH="0" baseline="0" noProof="0" dirty="0">
                <a:ln>
                  <a:noFill/>
                </a:ln>
                <a:solidFill>
                  <a:srgbClr val="000000"/>
                </a:solidFill>
                <a:effectLst/>
                <a:uLnTx/>
                <a:uFillTx/>
                <a:latin typeface="Arial"/>
                <a:ea typeface="ＭＳ Ｐゴシック"/>
                <a:cs typeface="+mn-cs"/>
              </a:rPr>
              <a:t>Administering ESAs in community</a:t>
            </a:r>
          </a:p>
          <a:p>
            <a:pPr marL="457200" marR="0" lvl="0" indent="-457200" algn="l" defTabSz="914400" rtl="0" eaLnBrk="1" fontAlgn="base" latinLnBrk="0" hangingPunct="1">
              <a:lnSpc>
                <a:spcPct val="100000"/>
              </a:lnSpc>
              <a:spcBef>
                <a:spcPct val="0"/>
              </a:spcBef>
              <a:spcAft>
                <a:spcPts val="1200"/>
              </a:spcAft>
              <a:buClrTx/>
              <a:buSzTx/>
              <a:buFontTx/>
              <a:buChar char="•"/>
              <a:tabLst/>
              <a:defRPr/>
            </a:pPr>
            <a:r>
              <a:rPr kumimoji="0" lang="en-GB" altLang="en-US" sz="1800" b="0" i="0" u="none" strike="noStrike" kern="1200" cap="none" spc="0" normalizeH="0" baseline="0" noProof="0" dirty="0">
                <a:ln>
                  <a:noFill/>
                </a:ln>
                <a:solidFill>
                  <a:srgbClr val="000000"/>
                </a:solidFill>
                <a:effectLst/>
                <a:uLnTx/>
                <a:uFillTx/>
                <a:latin typeface="Arial"/>
                <a:ea typeface="ＭＳ Ｐゴシック"/>
                <a:cs typeface="+mn-cs"/>
              </a:rPr>
              <a:t>Control of blood pressure so patients are able to administer their ESA</a:t>
            </a:r>
          </a:p>
          <a:p>
            <a:pPr marL="457200" marR="0" lvl="0" indent="-457200" algn="l" defTabSz="914400" rtl="0" eaLnBrk="1" fontAlgn="base" latinLnBrk="0" hangingPunct="1">
              <a:lnSpc>
                <a:spcPct val="100000"/>
              </a:lnSpc>
              <a:spcBef>
                <a:spcPct val="0"/>
              </a:spcBef>
              <a:spcAft>
                <a:spcPts val="1200"/>
              </a:spcAft>
              <a:buClrTx/>
              <a:buSzTx/>
              <a:buFontTx/>
              <a:buChar char="•"/>
              <a:tabLst/>
              <a:defRPr/>
            </a:pPr>
            <a:r>
              <a:rPr kumimoji="0" lang="en-GB" altLang="en-US" sz="1800" b="0" i="0" u="none" strike="noStrike" kern="1200" cap="none" spc="0" normalizeH="0" baseline="0" noProof="0" dirty="0">
                <a:ln>
                  <a:noFill/>
                </a:ln>
                <a:solidFill>
                  <a:srgbClr val="000000"/>
                </a:solidFill>
                <a:effectLst/>
                <a:uLnTx/>
                <a:uFillTx/>
                <a:latin typeface="Arial"/>
                <a:ea typeface="ＭＳ Ｐゴシック"/>
                <a:cs typeface="+mn-cs"/>
              </a:rPr>
              <a:t>Continuation of prescribing for folic acid/ Vitamin B12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133600" y="914400"/>
            <a:ext cx="36631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AA9E"/>
              </a:buClr>
              <a:buChar char="•"/>
              <a:defRPr sz="3200">
                <a:solidFill>
                  <a:srgbClr val="0072C6"/>
                </a:solidFill>
                <a:latin typeface="Arial" panose="020B0604020202020204" pitchFamily="34" charset="0"/>
              </a:defRPr>
            </a:lvl1pPr>
            <a:lvl2pPr marL="742950" indent="-285750">
              <a:spcBef>
                <a:spcPct val="20000"/>
              </a:spcBef>
              <a:buClr>
                <a:srgbClr val="00AA9E"/>
              </a:buClr>
              <a:buFont typeface="Arial" panose="020B0604020202020204" pitchFamily="34" charset="0"/>
              <a:buChar char="–"/>
              <a:defRPr sz="2800">
                <a:solidFill>
                  <a:srgbClr val="0072C6"/>
                </a:solidFill>
                <a:latin typeface="Arial" panose="020B0604020202020204" pitchFamily="34" charset="0"/>
              </a:defRPr>
            </a:lvl2pPr>
            <a:lvl3pPr marL="1143000" indent="-228600">
              <a:spcBef>
                <a:spcPct val="20000"/>
              </a:spcBef>
              <a:buClr>
                <a:srgbClr val="00AA9E"/>
              </a:buClr>
              <a:buChar char="•"/>
              <a:defRPr sz="2400">
                <a:solidFill>
                  <a:srgbClr val="0072C6"/>
                </a:solidFill>
                <a:latin typeface="Arial" panose="020B0604020202020204" pitchFamily="34" charset="0"/>
              </a:defRPr>
            </a:lvl3pPr>
            <a:lvl4pPr marL="16002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4pPr>
            <a:lvl5pPr marL="20574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5pPr>
            <a:lvl6pPr marL="25146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6pPr>
            <a:lvl7pPr marL="29718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7pPr>
            <a:lvl8pPr marL="34290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8pPr>
            <a:lvl9pPr marL="38862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Times New Roman" panose="02020603050405020304" pitchFamily="18" charset="0"/>
              </a:rPr>
              <a:t>↓</a:t>
            </a:r>
            <a:r>
              <a:rPr kumimoji="0" lang="en-US" altLang="en-US" sz="1800" b="0" i="0" u="none" strike="noStrike" kern="1200" cap="none" spc="0" normalizeH="0" baseline="0" noProof="0" dirty="0">
                <a:ln>
                  <a:noFill/>
                </a:ln>
                <a:solidFill>
                  <a:srgbClr val="000000"/>
                </a:solidFill>
                <a:effectLst/>
                <a:uLnTx/>
                <a:uFillTx/>
                <a:latin typeface="Arial"/>
                <a:ea typeface="ＭＳ Ｐゴシック"/>
                <a:cs typeface="Times New Roman" panose="02020603050405020304" pitchFamily="18" charset="0"/>
              </a:rPr>
              <a:t>Synthesis of activated vitamin D</a:t>
            </a:r>
          </a:p>
        </p:txBody>
      </p:sp>
      <p:sp>
        <p:nvSpPr>
          <p:cNvPr id="29699" name="Text Box 3"/>
          <p:cNvSpPr txBox="1">
            <a:spLocks noChangeArrowheads="1"/>
          </p:cNvSpPr>
          <p:nvPr/>
        </p:nvSpPr>
        <p:spPr bwMode="auto">
          <a:xfrm>
            <a:off x="2057400" y="1676400"/>
            <a:ext cx="33041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AA9E"/>
              </a:buClr>
              <a:buChar char="•"/>
              <a:defRPr sz="3200">
                <a:solidFill>
                  <a:srgbClr val="0072C6"/>
                </a:solidFill>
                <a:latin typeface="Arial" panose="020B0604020202020204" pitchFamily="34" charset="0"/>
              </a:defRPr>
            </a:lvl1pPr>
            <a:lvl2pPr marL="742950" indent="-285750">
              <a:spcBef>
                <a:spcPct val="20000"/>
              </a:spcBef>
              <a:buClr>
                <a:srgbClr val="00AA9E"/>
              </a:buClr>
              <a:buFont typeface="Arial" panose="020B0604020202020204" pitchFamily="34" charset="0"/>
              <a:buChar char="–"/>
              <a:defRPr sz="2800">
                <a:solidFill>
                  <a:srgbClr val="0072C6"/>
                </a:solidFill>
                <a:latin typeface="Arial" panose="020B0604020202020204" pitchFamily="34" charset="0"/>
              </a:defRPr>
            </a:lvl2pPr>
            <a:lvl3pPr marL="1143000" indent="-228600">
              <a:spcBef>
                <a:spcPct val="20000"/>
              </a:spcBef>
              <a:buClr>
                <a:srgbClr val="00AA9E"/>
              </a:buClr>
              <a:buChar char="•"/>
              <a:defRPr sz="2400">
                <a:solidFill>
                  <a:srgbClr val="0072C6"/>
                </a:solidFill>
                <a:latin typeface="Arial" panose="020B0604020202020204" pitchFamily="34" charset="0"/>
              </a:defRPr>
            </a:lvl3pPr>
            <a:lvl4pPr marL="16002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4pPr>
            <a:lvl5pPr marL="20574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5pPr>
            <a:lvl6pPr marL="25146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6pPr>
            <a:lvl7pPr marL="29718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7pPr>
            <a:lvl8pPr marL="34290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8pPr>
            <a:lvl9pPr marL="38862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Times New Roman" panose="02020603050405020304" pitchFamily="18" charset="0"/>
              </a:rPr>
              <a:t>↓</a:t>
            </a:r>
            <a:r>
              <a:rPr kumimoji="0" lang="en-US" altLang="en-US" sz="1800" b="0" i="0" u="none" strike="noStrike" kern="1200" cap="none" spc="0" normalizeH="0" baseline="0" noProof="0" dirty="0">
                <a:ln>
                  <a:noFill/>
                </a:ln>
                <a:solidFill>
                  <a:srgbClr val="000000"/>
                </a:solidFill>
                <a:effectLst/>
                <a:uLnTx/>
                <a:uFillTx/>
                <a:latin typeface="Arial"/>
                <a:ea typeface="ＭＳ Ｐゴシック"/>
                <a:cs typeface="Times New Roman" panose="02020603050405020304" pitchFamily="18" charset="0"/>
              </a:rPr>
              <a:t>Intestinal calcium absorption</a:t>
            </a:r>
          </a:p>
        </p:txBody>
      </p:sp>
      <p:sp>
        <p:nvSpPr>
          <p:cNvPr id="29700" name="Text Box 4"/>
          <p:cNvSpPr txBox="1">
            <a:spLocks noChangeArrowheads="1"/>
          </p:cNvSpPr>
          <p:nvPr/>
        </p:nvSpPr>
        <p:spPr bwMode="auto">
          <a:xfrm>
            <a:off x="4724403" y="2438400"/>
            <a:ext cx="17620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AA9E"/>
              </a:buClr>
              <a:buChar char="•"/>
              <a:defRPr sz="3200">
                <a:solidFill>
                  <a:srgbClr val="0072C6"/>
                </a:solidFill>
                <a:latin typeface="Arial" panose="020B0604020202020204" pitchFamily="34" charset="0"/>
              </a:defRPr>
            </a:lvl1pPr>
            <a:lvl2pPr marL="742950" indent="-285750">
              <a:spcBef>
                <a:spcPct val="20000"/>
              </a:spcBef>
              <a:buClr>
                <a:srgbClr val="00AA9E"/>
              </a:buClr>
              <a:buFont typeface="Arial" panose="020B0604020202020204" pitchFamily="34" charset="0"/>
              <a:buChar char="–"/>
              <a:defRPr sz="2800">
                <a:solidFill>
                  <a:srgbClr val="0072C6"/>
                </a:solidFill>
                <a:latin typeface="Arial" panose="020B0604020202020204" pitchFamily="34" charset="0"/>
              </a:defRPr>
            </a:lvl2pPr>
            <a:lvl3pPr marL="1143000" indent="-228600">
              <a:spcBef>
                <a:spcPct val="20000"/>
              </a:spcBef>
              <a:buClr>
                <a:srgbClr val="00AA9E"/>
              </a:buClr>
              <a:buChar char="•"/>
              <a:defRPr sz="2400">
                <a:solidFill>
                  <a:srgbClr val="0072C6"/>
                </a:solidFill>
                <a:latin typeface="Arial" panose="020B0604020202020204" pitchFamily="34" charset="0"/>
              </a:defRPr>
            </a:lvl3pPr>
            <a:lvl4pPr marL="16002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4pPr>
            <a:lvl5pPr marL="20574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5pPr>
            <a:lvl6pPr marL="25146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6pPr>
            <a:lvl7pPr marL="29718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7pPr>
            <a:lvl8pPr marL="34290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8pPr>
            <a:lvl9pPr marL="38862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000000"/>
                </a:solidFill>
                <a:effectLst/>
                <a:uLnTx/>
                <a:uFillTx/>
                <a:latin typeface="Arial"/>
                <a:ea typeface="ＭＳ Ｐゴシック"/>
                <a:cs typeface="+mn-cs"/>
              </a:rPr>
              <a:t>Hypocalcaemia</a:t>
            </a:r>
            <a:endParaRPr kumimoji="0" lang="en-US"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9701" name="Text Box 5"/>
          <p:cNvSpPr txBox="1">
            <a:spLocks noChangeArrowheads="1"/>
          </p:cNvSpPr>
          <p:nvPr/>
        </p:nvSpPr>
        <p:spPr bwMode="auto">
          <a:xfrm>
            <a:off x="4876803" y="3962400"/>
            <a:ext cx="20633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AA9E"/>
              </a:buClr>
              <a:buChar char="•"/>
              <a:defRPr sz="3200">
                <a:solidFill>
                  <a:srgbClr val="0072C6"/>
                </a:solidFill>
                <a:latin typeface="Arial" panose="020B0604020202020204" pitchFamily="34" charset="0"/>
              </a:defRPr>
            </a:lvl1pPr>
            <a:lvl2pPr marL="742950" indent="-285750">
              <a:spcBef>
                <a:spcPct val="20000"/>
              </a:spcBef>
              <a:buClr>
                <a:srgbClr val="00AA9E"/>
              </a:buClr>
              <a:buFont typeface="Arial" panose="020B0604020202020204" pitchFamily="34" charset="0"/>
              <a:buChar char="–"/>
              <a:defRPr sz="2800">
                <a:solidFill>
                  <a:srgbClr val="0072C6"/>
                </a:solidFill>
                <a:latin typeface="Arial" panose="020B0604020202020204" pitchFamily="34" charset="0"/>
              </a:defRPr>
            </a:lvl2pPr>
            <a:lvl3pPr marL="1143000" indent="-228600">
              <a:spcBef>
                <a:spcPct val="20000"/>
              </a:spcBef>
              <a:buClr>
                <a:srgbClr val="00AA9E"/>
              </a:buClr>
              <a:buChar char="•"/>
              <a:defRPr sz="2400">
                <a:solidFill>
                  <a:srgbClr val="0072C6"/>
                </a:solidFill>
                <a:latin typeface="Arial" panose="020B0604020202020204" pitchFamily="34" charset="0"/>
              </a:defRPr>
            </a:lvl3pPr>
            <a:lvl4pPr marL="16002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4pPr>
            <a:lvl5pPr marL="20574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5pPr>
            <a:lvl6pPr marL="25146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6pPr>
            <a:lvl7pPr marL="29718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7pPr>
            <a:lvl8pPr marL="34290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8pPr>
            <a:lvl9pPr marL="38862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a:cs typeface="Times New Roman" panose="02020603050405020304" pitchFamily="18" charset="0"/>
              </a:rPr>
              <a:t>↑↑</a:t>
            </a:r>
            <a:r>
              <a:rPr kumimoji="0" lang="en-US" altLang="en-US" sz="1800" b="0" i="0" u="none" strike="noStrike" kern="1200" cap="none" spc="0" normalizeH="0" baseline="0" noProof="0" dirty="0">
                <a:ln>
                  <a:noFill/>
                </a:ln>
                <a:solidFill>
                  <a:srgbClr val="000000"/>
                </a:solidFill>
                <a:effectLst/>
                <a:uLnTx/>
                <a:uFillTx/>
                <a:latin typeface="Arial"/>
                <a:ea typeface="ＭＳ Ｐゴシック"/>
                <a:cs typeface="Times New Roman" panose="02020603050405020304" pitchFamily="18" charset="0"/>
              </a:rPr>
              <a:t>PTH secretion</a:t>
            </a:r>
          </a:p>
        </p:txBody>
      </p:sp>
      <p:sp>
        <p:nvSpPr>
          <p:cNvPr id="29702" name="Text Box 6"/>
          <p:cNvSpPr txBox="1">
            <a:spLocks noChangeArrowheads="1"/>
          </p:cNvSpPr>
          <p:nvPr/>
        </p:nvSpPr>
        <p:spPr bwMode="auto">
          <a:xfrm>
            <a:off x="7772400" y="914400"/>
            <a:ext cx="22493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AA9E"/>
              </a:buClr>
              <a:buChar char="•"/>
              <a:defRPr sz="3200">
                <a:solidFill>
                  <a:srgbClr val="0072C6"/>
                </a:solidFill>
                <a:latin typeface="Arial" panose="020B0604020202020204" pitchFamily="34" charset="0"/>
              </a:defRPr>
            </a:lvl1pPr>
            <a:lvl2pPr marL="742950" indent="-285750">
              <a:spcBef>
                <a:spcPct val="20000"/>
              </a:spcBef>
              <a:buClr>
                <a:srgbClr val="00AA9E"/>
              </a:buClr>
              <a:buFont typeface="Arial" panose="020B0604020202020204" pitchFamily="34" charset="0"/>
              <a:buChar char="–"/>
              <a:defRPr sz="2800">
                <a:solidFill>
                  <a:srgbClr val="0072C6"/>
                </a:solidFill>
                <a:latin typeface="Arial" panose="020B0604020202020204" pitchFamily="34" charset="0"/>
              </a:defRPr>
            </a:lvl2pPr>
            <a:lvl3pPr marL="1143000" indent="-228600">
              <a:spcBef>
                <a:spcPct val="20000"/>
              </a:spcBef>
              <a:buClr>
                <a:srgbClr val="00AA9E"/>
              </a:buClr>
              <a:buChar char="•"/>
              <a:defRPr sz="2400">
                <a:solidFill>
                  <a:srgbClr val="0072C6"/>
                </a:solidFill>
                <a:latin typeface="Arial" panose="020B0604020202020204" pitchFamily="34" charset="0"/>
              </a:defRPr>
            </a:lvl3pPr>
            <a:lvl4pPr marL="16002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4pPr>
            <a:lvl5pPr marL="20574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5pPr>
            <a:lvl6pPr marL="25146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6pPr>
            <a:lvl7pPr marL="29718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7pPr>
            <a:lvl8pPr marL="34290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8pPr>
            <a:lvl9pPr marL="38862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000000"/>
                </a:solidFill>
                <a:effectLst/>
                <a:uLnTx/>
                <a:uFillTx/>
                <a:latin typeface="Arial"/>
                <a:ea typeface="ＭＳ Ｐゴシック"/>
                <a:cs typeface="+mn-cs"/>
              </a:rPr>
              <a:t>Phosphate retention</a:t>
            </a:r>
            <a:endParaRPr kumimoji="0" lang="en-US"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9703" name="Text Box 7"/>
          <p:cNvSpPr txBox="1">
            <a:spLocks noChangeArrowheads="1"/>
          </p:cNvSpPr>
          <p:nvPr/>
        </p:nvSpPr>
        <p:spPr bwMode="auto">
          <a:xfrm>
            <a:off x="7620003" y="1828800"/>
            <a:ext cx="23775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AA9E"/>
              </a:buClr>
              <a:buChar char="•"/>
              <a:defRPr sz="3200">
                <a:solidFill>
                  <a:srgbClr val="0072C6"/>
                </a:solidFill>
                <a:latin typeface="Arial" panose="020B0604020202020204" pitchFamily="34" charset="0"/>
              </a:defRPr>
            </a:lvl1pPr>
            <a:lvl2pPr marL="742950" indent="-285750">
              <a:spcBef>
                <a:spcPct val="20000"/>
              </a:spcBef>
              <a:buClr>
                <a:srgbClr val="00AA9E"/>
              </a:buClr>
              <a:buFont typeface="Arial" panose="020B0604020202020204" pitchFamily="34" charset="0"/>
              <a:buChar char="–"/>
              <a:defRPr sz="2800">
                <a:solidFill>
                  <a:srgbClr val="0072C6"/>
                </a:solidFill>
                <a:latin typeface="Arial" panose="020B0604020202020204" pitchFamily="34" charset="0"/>
              </a:defRPr>
            </a:lvl2pPr>
            <a:lvl3pPr marL="1143000" indent="-228600">
              <a:spcBef>
                <a:spcPct val="20000"/>
              </a:spcBef>
              <a:buClr>
                <a:srgbClr val="00AA9E"/>
              </a:buClr>
              <a:buChar char="•"/>
              <a:defRPr sz="2400">
                <a:solidFill>
                  <a:srgbClr val="0072C6"/>
                </a:solidFill>
                <a:latin typeface="Arial" panose="020B0604020202020204" pitchFamily="34" charset="0"/>
              </a:defRPr>
            </a:lvl3pPr>
            <a:lvl4pPr marL="16002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4pPr>
            <a:lvl5pPr marL="20574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5pPr>
            <a:lvl6pPr marL="25146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6pPr>
            <a:lvl7pPr marL="29718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7pPr>
            <a:lvl8pPr marL="34290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8pPr>
            <a:lvl9pPr marL="38862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000000"/>
                </a:solidFill>
                <a:effectLst/>
                <a:uLnTx/>
                <a:uFillTx/>
                <a:latin typeface="Arial"/>
                <a:ea typeface="ＭＳ Ｐゴシック"/>
                <a:cs typeface="+mn-cs"/>
              </a:rPr>
              <a:t>Hyperphosphataemia</a:t>
            </a:r>
            <a:endParaRPr kumimoji="0" lang="en-US"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9704" name="Text Box 8"/>
          <p:cNvSpPr txBox="1">
            <a:spLocks noChangeArrowheads="1"/>
          </p:cNvSpPr>
          <p:nvPr/>
        </p:nvSpPr>
        <p:spPr bwMode="auto">
          <a:xfrm>
            <a:off x="2366963" y="4887913"/>
            <a:ext cx="49423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AA9E"/>
              </a:buClr>
              <a:buChar char="•"/>
              <a:defRPr sz="3200">
                <a:solidFill>
                  <a:srgbClr val="0072C6"/>
                </a:solidFill>
                <a:latin typeface="Arial" panose="020B0604020202020204" pitchFamily="34" charset="0"/>
              </a:defRPr>
            </a:lvl1pPr>
            <a:lvl2pPr marL="742950" indent="-285750">
              <a:spcBef>
                <a:spcPct val="20000"/>
              </a:spcBef>
              <a:buClr>
                <a:srgbClr val="00AA9E"/>
              </a:buClr>
              <a:buFont typeface="Arial" panose="020B0604020202020204" pitchFamily="34" charset="0"/>
              <a:buChar char="–"/>
              <a:defRPr sz="2800">
                <a:solidFill>
                  <a:srgbClr val="0072C6"/>
                </a:solidFill>
                <a:latin typeface="Arial" panose="020B0604020202020204" pitchFamily="34" charset="0"/>
              </a:defRPr>
            </a:lvl2pPr>
            <a:lvl3pPr marL="1143000" indent="-228600">
              <a:spcBef>
                <a:spcPct val="20000"/>
              </a:spcBef>
              <a:buClr>
                <a:srgbClr val="00AA9E"/>
              </a:buClr>
              <a:buChar char="•"/>
              <a:defRPr sz="2400">
                <a:solidFill>
                  <a:srgbClr val="0072C6"/>
                </a:solidFill>
                <a:latin typeface="Arial" panose="020B0604020202020204" pitchFamily="34" charset="0"/>
              </a:defRPr>
            </a:lvl3pPr>
            <a:lvl4pPr marL="16002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4pPr>
            <a:lvl5pPr marL="20574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5pPr>
            <a:lvl6pPr marL="25146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6pPr>
            <a:lvl7pPr marL="29718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7pPr>
            <a:lvl8pPr marL="34290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8pPr>
            <a:lvl9pPr marL="38862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000000"/>
                </a:solidFill>
                <a:effectLst/>
                <a:uLnTx/>
                <a:uFillTx/>
                <a:latin typeface="Arial"/>
                <a:ea typeface="ＭＳ Ｐゴシック"/>
                <a:cs typeface="+mn-cs"/>
              </a:rPr>
              <a:t>Release of calcium and phosphate from bones</a:t>
            </a:r>
            <a:endParaRPr kumimoji="0" lang="en-US"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9705" name="Text Box 9"/>
          <p:cNvSpPr txBox="1">
            <a:spLocks noChangeArrowheads="1"/>
          </p:cNvSpPr>
          <p:nvPr/>
        </p:nvSpPr>
        <p:spPr bwMode="auto">
          <a:xfrm>
            <a:off x="3151270" y="5381432"/>
            <a:ext cx="39709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AA9E"/>
              </a:buClr>
              <a:buChar char="•"/>
              <a:defRPr sz="3200">
                <a:solidFill>
                  <a:srgbClr val="0072C6"/>
                </a:solidFill>
                <a:latin typeface="Arial" panose="020B0604020202020204" pitchFamily="34" charset="0"/>
              </a:defRPr>
            </a:lvl1pPr>
            <a:lvl2pPr marL="742950" indent="-285750">
              <a:spcBef>
                <a:spcPct val="20000"/>
              </a:spcBef>
              <a:buClr>
                <a:srgbClr val="00AA9E"/>
              </a:buClr>
              <a:buFont typeface="Arial" panose="020B0604020202020204" pitchFamily="34" charset="0"/>
              <a:buChar char="–"/>
              <a:defRPr sz="2800">
                <a:solidFill>
                  <a:srgbClr val="0072C6"/>
                </a:solidFill>
                <a:latin typeface="Arial" panose="020B0604020202020204" pitchFamily="34" charset="0"/>
              </a:defRPr>
            </a:lvl2pPr>
            <a:lvl3pPr marL="1143000" indent="-228600">
              <a:spcBef>
                <a:spcPct val="20000"/>
              </a:spcBef>
              <a:buClr>
                <a:srgbClr val="00AA9E"/>
              </a:buClr>
              <a:buChar char="•"/>
              <a:defRPr sz="2400">
                <a:solidFill>
                  <a:srgbClr val="0072C6"/>
                </a:solidFill>
                <a:latin typeface="Arial" panose="020B0604020202020204" pitchFamily="34" charset="0"/>
              </a:defRPr>
            </a:lvl3pPr>
            <a:lvl4pPr marL="16002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4pPr>
            <a:lvl5pPr marL="20574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5pPr>
            <a:lvl6pPr marL="25146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6pPr>
            <a:lvl7pPr marL="29718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7pPr>
            <a:lvl8pPr marL="34290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8pPr>
            <a:lvl9pPr marL="38862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GB" altLang="en-US" sz="1800" b="0" i="0" u="none" strike="noStrike" kern="1200" cap="none" spc="0" normalizeH="0" baseline="0" noProof="0" dirty="0">
                <a:ln>
                  <a:noFill/>
                </a:ln>
                <a:solidFill>
                  <a:srgbClr val="000000"/>
                </a:solidFill>
                <a:effectLst/>
                <a:uLnTx/>
                <a:uFillTx/>
                <a:latin typeface="Arial"/>
                <a:ea typeface="ＭＳ Ｐゴシック"/>
                <a:cs typeface="+mn-cs"/>
              </a:rPr>
              <a:t>Soft tissue and vascular calcification</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GB" altLang="en-US" sz="1800" b="0" i="0" u="none" strike="noStrike" kern="1200" cap="none" spc="0" normalizeH="0" baseline="0" noProof="0" dirty="0">
                <a:ln>
                  <a:noFill/>
                </a:ln>
                <a:solidFill>
                  <a:srgbClr val="000000"/>
                </a:solidFill>
                <a:effectLst/>
                <a:uLnTx/>
                <a:uFillTx/>
                <a:latin typeface="Arial"/>
                <a:ea typeface="ＭＳ Ｐゴシック"/>
                <a:cs typeface="+mn-cs"/>
              </a:rPr>
              <a:t>Fractures</a:t>
            </a:r>
            <a:endParaRPr kumimoji="0" lang="en-US"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9706" name="Line 10"/>
          <p:cNvSpPr>
            <a:spLocks noChangeShapeType="1"/>
          </p:cNvSpPr>
          <p:nvPr/>
        </p:nvSpPr>
        <p:spPr bwMode="auto">
          <a:xfrm>
            <a:off x="4191000" y="2209800"/>
            <a:ext cx="1066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endParaRPr>
          </a:p>
        </p:txBody>
      </p:sp>
      <p:sp>
        <p:nvSpPr>
          <p:cNvPr id="29707" name="Line 11"/>
          <p:cNvSpPr>
            <a:spLocks noChangeShapeType="1"/>
          </p:cNvSpPr>
          <p:nvPr/>
        </p:nvSpPr>
        <p:spPr bwMode="auto">
          <a:xfrm flipH="1">
            <a:off x="5715000" y="2819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endParaRPr>
          </a:p>
        </p:txBody>
      </p:sp>
      <p:sp>
        <p:nvSpPr>
          <p:cNvPr id="29708" name="Line 12"/>
          <p:cNvSpPr>
            <a:spLocks noChangeShapeType="1"/>
          </p:cNvSpPr>
          <p:nvPr/>
        </p:nvSpPr>
        <p:spPr bwMode="auto">
          <a:xfrm>
            <a:off x="8915400" y="1371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endParaRPr>
          </a:p>
        </p:txBody>
      </p:sp>
      <p:sp>
        <p:nvSpPr>
          <p:cNvPr id="29709" name="Line 13"/>
          <p:cNvSpPr>
            <a:spLocks noChangeShapeType="1"/>
          </p:cNvSpPr>
          <p:nvPr/>
        </p:nvSpPr>
        <p:spPr bwMode="auto">
          <a:xfrm flipH="1">
            <a:off x="6172200" y="2057400"/>
            <a:ext cx="1447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endParaRPr>
          </a:p>
        </p:txBody>
      </p:sp>
      <p:sp>
        <p:nvSpPr>
          <p:cNvPr id="29710" name="AutoShape 14"/>
          <p:cNvSpPr>
            <a:spLocks noChangeArrowheads="1"/>
          </p:cNvSpPr>
          <p:nvPr/>
        </p:nvSpPr>
        <p:spPr bwMode="auto">
          <a:xfrm>
            <a:off x="5410200" y="4495800"/>
            <a:ext cx="685800" cy="4572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00AA9E"/>
              </a:buClr>
              <a:buChar char="•"/>
              <a:defRPr sz="3200">
                <a:solidFill>
                  <a:srgbClr val="0072C6"/>
                </a:solidFill>
                <a:latin typeface="Arial" panose="020B0604020202020204" pitchFamily="34" charset="0"/>
              </a:defRPr>
            </a:lvl1pPr>
            <a:lvl2pPr marL="742950" indent="-285750">
              <a:spcBef>
                <a:spcPct val="20000"/>
              </a:spcBef>
              <a:buClr>
                <a:srgbClr val="00AA9E"/>
              </a:buClr>
              <a:buFont typeface="Arial" panose="020B0604020202020204" pitchFamily="34" charset="0"/>
              <a:buChar char="–"/>
              <a:defRPr sz="2800">
                <a:solidFill>
                  <a:srgbClr val="0072C6"/>
                </a:solidFill>
                <a:latin typeface="Arial" panose="020B0604020202020204" pitchFamily="34" charset="0"/>
              </a:defRPr>
            </a:lvl2pPr>
            <a:lvl3pPr marL="1143000" indent="-228600">
              <a:spcBef>
                <a:spcPct val="20000"/>
              </a:spcBef>
              <a:buClr>
                <a:srgbClr val="00AA9E"/>
              </a:buClr>
              <a:buChar char="•"/>
              <a:defRPr sz="2400">
                <a:solidFill>
                  <a:srgbClr val="0072C6"/>
                </a:solidFill>
                <a:latin typeface="Arial" panose="020B0604020202020204" pitchFamily="34" charset="0"/>
              </a:defRPr>
            </a:lvl3pPr>
            <a:lvl4pPr marL="16002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4pPr>
            <a:lvl5pPr marL="20574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5pPr>
            <a:lvl6pPr marL="25146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6pPr>
            <a:lvl7pPr marL="29718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7pPr>
            <a:lvl8pPr marL="34290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8pPr>
            <a:lvl9pPr marL="38862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mn-cs"/>
            </a:endParaRPr>
          </a:p>
        </p:txBody>
      </p:sp>
      <p:sp>
        <p:nvSpPr>
          <p:cNvPr id="29711" name="Line 15"/>
          <p:cNvSpPr>
            <a:spLocks noChangeShapeType="1"/>
          </p:cNvSpPr>
          <p:nvPr/>
        </p:nvSpPr>
        <p:spPr bwMode="auto">
          <a:xfrm>
            <a:off x="4191000" y="1371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endParaRPr>
          </a:p>
        </p:txBody>
      </p:sp>
      <p:sp>
        <p:nvSpPr>
          <p:cNvPr id="29712" name="Text Box 16"/>
          <p:cNvSpPr txBox="1">
            <a:spLocks noChangeArrowheads="1"/>
          </p:cNvSpPr>
          <p:nvPr/>
        </p:nvSpPr>
        <p:spPr bwMode="auto">
          <a:xfrm>
            <a:off x="785238" y="132835"/>
            <a:ext cx="99148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AA9E"/>
              </a:buClr>
              <a:buChar char="•"/>
              <a:defRPr sz="3200">
                <a:solidFill>
                  <a:srgbClr val="0072C6"/>
                </a:solidFill>
                <a:latin typeface="Arial" panose="020B0604020202020204" pitchFamily="34" charset="0"/>
              </a:defRPr>
            </a:lvl1pPr>
            <a:lvl2pPr marL="742950" indent="-285750">
              <a:spcBef>
                <a:spcPct val="20000"/>
              </a:spcBef>
              <a:buClr>
                <a:srgbClr val="00AA9E"/>
              </a:buClr>
              <a:buFont typeface="Arial" panose="020B0604020202020204" pitchFamily="34" charset="0"/>
              <a:buChar char="–"/>
              <a:defRPr sz="2800">
                <a:solidFill>
                  <a:srgbClr val="0072C6"/>
                </a:solidFill>
                <a:latin typeface="Arial" panose="020B0604020202020204" pitchFamily="34" charset="0"/>
              </a:defRPr>
            </a:lvl2pPr>
            <a:lvl3pPr marL="1143000" indent="-228600">
              <a:spcBef>
                <a:spcPct val="20000"/>
              </a:spcBef>
              <a:buClr>
                <a:srgbClr val="00AA9E"/>
              </a:buClr>
              <a:buChar char="•"/>
              <a:defRPr sz="2400">
                <a:solidFill>
                  <a:srgbClr val="0072C6"/>
                </a:solidFill>
                <a:latin typeface="Arial" panose="020B0604020202020204" pitchFamily="34" charset="0"/>
              </a:defRPr>
            </a:lvl3pPr>
            <a:lvl4pPr marL="16002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4pPr>
            <a:lvl5pPr marL="20574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5pPr>
            <a:lvl6pPr marL="25146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6pPr>
            <a:lvl7pPr marL="29718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7pPr>
            <a:lvl8pPr marL="34290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8pPr>
            <a:lvl9pPr marL="38862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003893"/>
                </a:solidFill>
                <a:effectLst/>
                <a:uLnTx/>
                <a:uFillTx/>
                <a:latin typeface="Arial"/>
                <a:ea typeface="ＭＳ Ｐゴシック"/>
                <a:cs typeface="+mn-cs"/>
              </a:rPr>
              <a:t>Renal bone disease: Calcium and phosphate metabolism</a:t>
            </a:r>
            <a:endParaRPr kumimoji="0" lang="en-US" altLang="en-US" sz="2800" b="1" i="0" u="none" strike="noStrike" kern="1200" cap="none" spc="0" normalizeH="0" baseline="0" noProof="0" dirty="0">
              <a:ln>
                <a:noFill/>
              </a:ln>
              <a:solidFill>
                <a:srgbClr val="003893"/>
              </a:solidFill>
              <a:effectLst/>
              <a:uLnTx/>
              <a:uFillTx/>
              <a:latin typeface="Arial"/>
              <a:ea typeface="ＭＳ Ｐゴシック"/>
              <a:cs typeface="+mn-cs"/>
            </a:endParaRPr>
          </a:p>
        </p:txBody>
      </p:sp>
      <p:sp>
        <p:nvSpPr>
          <p:cNvPr id="99345" name="Text Box 17"/>
          <p:cNvSpPr txBox="1">
            <a:spLocks noChangeArrowheads="1"/>
          </p:cNvSpPr>
          <p:nvPr/>
        </p:nvSpPr>
        <p:spPr bwMode="auto">
          <a:xfrm>
            <a:off x="2057403" y="3962400"/>
            <a:ext cx="1351652" cy="369332"/>
          </a:xfrm>
          <a:prstGeom prst="rect">
            <a:avLst/>
          </a:prstGeom>
          <a:solidFill>
            <a:srgbClr val="FF0000"/>
          </a:solidFill>
          <a:ln w="9525">
            <a:solidFill>
              <a:schemeClr val="tx1"/>
            </a:solidFill>
            <a:miter lim="800000"/>
            <a:headEnd/>
            <a:tailEnd/>
          </a:ln>
        </p:spPr>
        <p:txBody>
          <a:bodyPr wrap="none">
            <a:spAutoFit/>
          </a:bodyPr>
          <a:lstStyle>
            <a:lvl1pPr>
              <a:spcBef>
                <a:spcPct val="20000"/>
              </a:spcBef>
              <a:buClr>
                <a:srgbClr val="00AA9E"/>
              </a:buClr>
              <a:buChar char="•"/>
              <a:defRPr sz="3200">
                <a:solidFill>
                  <a:srgbClr val="0072C6"/>
                </a:solidFill>
                <a:latin typeface="Arial" panose="020B0604020202020204" pitchFamily="34" charset="0"/>
              </a:defRPr>
            </a:lvl1pPr>
            <a:lvl2pPr marL="742950" indent="-285750">
              <a:spcBef>
                <a:spcPct val="20000"/>
              </a:spcBef>
              <a:buClr>
                <a:srgbClr val="00AA9E"/>
              </a:buClr>
              <a:buFont typeface="Arial" panose="020B0604020202020204" pitchFamily="34" charset="0"/>
              <a:buChar char="–"/>
              <a:defRPr sz="2800">
                <a:solidFill>
                  <a:srgbClr val="0072C6"/>
                </a:solidFill>
                <a:latin typeface="Arial" panose="020B0604020202020204" pitchFamily="34" charset="0"/>
              </a:defRPr>
            </a:lvl2pPr>
            <a:lvl3pPr marL="1143000" indent="-228600">
              <a:spcBef>
                <a:spcPct val="20000"/>
              </a:spcBef>
              <a:buClr>
                <a:srgbClr val="00AA9E"/>
              </a:buClr>
              <a:buChar char="•"/>
              <a:defRPr sz="2400">
                <a:solidFill>
                  <a:srgbClr val="0072C6"/>
                </a:solidFill>
                <a:latin typeface="Arial" panose="020B0604020202020204" pitchFamily="34" charset="0"/>
              </a:defRPr>
            </a:lvl3pPr>
            <a:lvl4pPr marL="16002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4pPr>
            <a:lvl5pPr marL="20574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5pPr>
            <a:lvl6pPr marL="25146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6pPr>
            <a:lvl7pPr marL="29718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7pPr>
            <a:lvl8pPr marL="34290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8pPr>
            <a:lvl9pPr marL="38862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FFFFFF"/>
                </a:solidFill>
                <a:effectLst/>
                <a:uLnTx/>
                <a:uFillTx/>
                <a:latin typeface="Arial"/>
                <a:ea typeface="ＭＳ Ｐゴシック"/>
                <a:cs typeface="+mn-cs"/>
              </a:rPr>
              <a:t>Alfacalcidol</a:t>
            </a:r>
            <a:endParaRPr kumimoji="0" lang="en-US"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9346" name="Line 18"/>
          <p:cNvSpPr>
            <a:spLocks noChangeShapeType="1"/>
          </p:cNvSpPr>
          <p:nvPr/>
        </p:nvSpPr>
        <p:spPr bwMode="auto">
          <a:xfrm flipV="1">
            <a:off x="2495550" y="20574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endParaRPr>
          </a:p>
        </p:txBody>
      </p:sp>
      <p:sp>
        <p:nvSpPr>
          <p:cNvPr id="99347" name="Line 19"/>
          <p:cNvSpPr>
            <a:spLocks noChangeShapeType="1"/>
          </p:cNvSpPr>
          <p:nvPr/>
        </p:nvSpPr>
        <p:spPr bwMode="auto">
          <a:xfrm flipV="1">
            <a:off x="3359150" y="4149725"/>
            <a:ext cx="14414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endParaRPr>
          </a:p>
        </p:txBody>
      </p:sp>
      <p:sp>
        <p:nvSpPr>
          <p:cNvPr id="99348" name="Text Box 20"/>
          <p:cNvSpPr txBox="1">
            <a:spLocks noChangeArrowheads="1"/>
          </p:cNvSpPr>
          <p:nvPr/>
        </p:nvSpPr>
        <p:spPr bwMode="auto">
          <a:xfrm>
            <a:off x="7772400" y="2514600"/>
            <a:ext cx="2108269" cy="36933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AA9E"/>
              </a:buClr>
              <a:buChar char="•"/>
              <a:defRPr sz="3200">
                <a:solidFill>
                  <a:srgbClr val="0072C6"/>
                </a:solidFill>
                <a:latin typeface="Arial" panose="020B0604020202020204" pitchFamily="34" charset="0"/>
              </a:defRPr>
            </a:lvl1pPr>
            <a:lvl2pPr marL="742950" indent="-285750">
              <a:spcBef>
                <a:spcPct val="20000"/>
              </a:spcBef>
              <a:buClr>
                <a:srgbClr val="00AA9E"/>
              </a:buClr>
              <a:buFont typeface="Arial" panose="020B0604020202020204" pitchFamily="34" charset="0"/>
              <a:buChar char="–"/>
              <a:defRPr sz="2800">
                <a:solidFill>
                  <a:srgbClr val="0072C6"/>
                </a:solidFill>
                <a:latin typeface="Arial" panose="020B0604020202020204" pitchFamily="34" charset="0"/>
              </a:defRPr>
            </a:lvl2pPr>
            <a:lvl3pPr marL="1143000" indent="-228600">
              <a:spcBef>
                <a:spcPct val="20000"/>
              </a:spcBef>
              <a:buClr>
                <a:srgbClr val="00AA9E"/>
              </a:buClr>
              <a:buChar char="•"/>
              <a:defRPr sz="2400">
                <a:solidFill>
                  <a:srgbClr val="0072C6"/>
                </a:solidFill>
                <a:latin typeface="Arial" panose="020B0604020202020204" pitchFamily="34" charset="0"/>
              </a:defRPr>
            </a:lvl3pPr>
            <a:lvl4pPr marL="16002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4pPr>
            <a:lvl5pPr marL="20574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5pPr>
            <a:lvl6pPr marL="25146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6pPr>
            <a:lvl7pPr marL="29718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7pPr>
            <a:lvl8pPr marL="34290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8pPr>
            <a:lvl9pPr marL="38862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C00000"/>
                </a:solidFill>
                <a:effectLst/>
                <a:uLnTx/>
                <a:uFillTx/>
                <a:latin typeface="Arial"/>
                <a:ea typeface="ＭＳ Ｐゴシック"/>
                <a:cs typeface="+mn-cs"/>
              </a:rPr>
              <a:t>Phosphate binders</a:t>
            </a:r>
            <a:endParaRPr kumimoji="0" lang="en-US" altLang="en-US" sz="1800" b="0" i="0" u="none" strike="noStrike" kern="1200" cap="none" spc="0" normalizeH="0" baseline="0" noProof="0" dirty="0">
              <a:ln>
                <a:noFill/>
              </a:ln>
              <a:solidFill>
                <a:srgbClr val="C00000"/>
              </a:solidFill>
              <a:effectLst/>
              <a:uLnTx/>
              <a:uFillTx/>
              <a:latin typeface="Arial"/>
              <a:ea typeface="ＭＳ Ｐゴシック"/>
              <a:cs typeface="+mn-cs"/>
            </a:endParaRPr>
          </a:p>
        </p:txBody>
      </p:sp>
      <p:sp>
        <p:nvSpPr>
          <p:cNvPr id="99349" name="Text Box 21"/>
          <p:cNvSpPr txBox="1">
            <a:spLocks noChangeArrowheads="1"/>
          </p:cNvSpPr>
          <p:nvPr/>
        </p:nvSpPr>
        <p:spPr bwMode="auto">
          <a:xfrm>
            <a:off x="2651358" y="2490510"/>
            <a:ext cx="1608133" cy="646331"/>
          </a:xfrm>
          <a:prstGeom prst="rect">
            <a:avLst/>
          </a:prstGeom>
          <a:solidFill>
            <a:srgbClr val="FF0000"/>
          </a:solidFill>
          <a:ln w="9525">
            <a:solidFill>
              <a:schemeClr val="tx1"/>
            </a:solidFill>
            <a:miter lim="800000"/>
            <a:headEnd/>
            <a:tailEnd/>
          </a:ln>
        </p:spPr>
        <p:txBody>
          <a:bodyPr wrap="none">
            <a:spAutoFit/>
          </a:bodyPr>
          <a:lstStyle>
            <a:lvl1pPr>
              <a:spcBef>
                <a:spcPct val="20000"/>
              </a:spcBef>
              <a:buClr>
                <a:srgbClr val="00AA9E"/>
              </a:buClr>
              <a:buChar char="•"/>
              <a:defRPr sz="3200">
                <a:solidFill>
                  <a:srgbClr val="0072C6"/>
                </a:solidFill>
                <a:latin typeface="Arial" panose="020B0604020202020204" pitchFamily="34" charset="0"/>
              </a:defRPr>
            </a:lvl1pPr>
            <a:lvl2pPr marL="742950" indent="-285750">
              <a:spcBef>
                <a:spcPct val="20000"/>
              </a:spcBef>
              <a:buClr>
                <a:srgbClr val="00AA9E"/>
              </a:buClr>
              <a:buFont typeface="Arial" panose="020B0604020202020204" pitchFamily="34" charset="0"/>
              <a:buChar char="–"/>
              <a:defRPr sz="2800">
                <a:solidFill>
                  <a:srgbClr val="0072C6"/>
                </a:solidFill>
                <a:latin typeface="Arial" panose="020B0604020202020204" pitchFamily="34" charset="0"/>
              </a:defRPr>
            </a:lvl2pPr>
            <a:lvl3pPr marL="1143000" indent="-228600">
              <a:spcBef>
                <a:spcPct val="20000"/>
              </a:spcBef>
              <a:buClr>
                <a:srgbClr val="00AA9E"/>
              </a:buClr>
              <a:buChar char="•"/>
              <a:defRPr sz="2400">
                <a:solidFill>
                  <a:srgbClr val="0072C6"/>
                </a:solidFill>
                <a:latin typeface="Arial" panose="020B0604020202020204" pitchFamily="34" charset="0"/>
              </a:defRPr>
            </a:lvl3pPr>
            <a:lvl4pPr marL="16002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4pPr>
            <a:lvl5pPr marL="20574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5pPr>
            <a:lvl6pPr marL="25146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6pPr>
            <a:lvl7pPr marL="29718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7pPr>
            <a:lvl8pPr marL="34290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8pPr>
            <a:lvl9pPr marL="38862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err="1">
                <a:ln>
                  <a:noFill/>
                </a:ln>
                <a:solidFill>
                  <a:srgbClr val="FFFFFF"/>
                </a:solidFill>
                <a:effectLst/>
                <a:uLnTx/>
                <a:uFillTx/>
                <a:latin typeface="Arial"/>
                <a:ea typeface="ＭＳ Ｐゴシック"/>
                <a:cs typeface="+mn-cs"/>
              </a:rPr>
              <a:t>Calcimimetics</a:t>
            </a:r>
            <a:endParaRPr kumimoji="0" lang="en-GB" altLang="en-US" sz="1800" b="0" i="0" u="none" strike="noStrike" kern="1200" cap="none" spc="0" normalizeH="0" baseline="0" noProof="0" dirty="0">
              <a:ln>
                <a:noFill/>
              </a:ln>
              <a:solidFill>
                <a:srgbClr val="FFFFFF"/>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FFFFFF"/>
                </a:solidFill>
                <a:effectLst/>
                <a:uLnTx/>
                <a:uFillTx/>
                <a:latin typeface="Arial"/>
                <a:ea typeface="ＭＳ Ｐゴシック"/>
                <a:cs typeface="+mn-cs"/>
              </a:rPr>
              <a:t>(Cinacalcet)</a:t>
            </a:r>
            <a:endParaRPr kumimoji="0" lang="en-US"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9718" name="Text Box 22"/>
          <p:cNvSpPr txBox="1">
            <a:spLocks noChangeArrowheads="1"/>
          </p:cNvSpPr>
          <p:nvPr/>
        </p:nvSpPr>
        <p:spPr bwMode="auto">
          <a:xfrm>
            <a:off x="4794646" y="3320216"/>
            <a:ext cx="2044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00AA9E"/>
              </a:buClr>
              <a:buChar char="•"/>
              <a:defRPr sz="3200">
                <a:solidFill>
                  <a:srgbClr val="0072C6"/>
                </a:solidFill>
                <a:latin typeface="Arial" panose="020B0604020202020204" pitchFamily="34" charset="0"/>
              </a:defRPr>
            </a:lvl1pPr>
            <a:lvl2pPr marL="742950" indent="-285750">
              <a:spcBef>
                <a:spcPct val="20000"/>
              </a:spcBef>
              <a:buClr>
                <a:srgbClr val="00AA9E"/>
              </a:buClr>
              <a:buFont typeface="Arial" panose="020B0604020202020204" pitchFamily="34" charset="0"/>
              <a:buChar char="–"/>
              <a:defRPr sz="2800">
                <a:solidFill>
                  <a:srgbClr val="0072C6"/>
                </a:solidFill>
                <a:latin typeface="Arial" panose="020B0604020202020204" pitchFamily="34" charset="0"/>
              </a:defRPr>
            </a:lvl2pPr>
            <a:lvl3pPr marL="1143000" indent="-228600">
              <a:spcBef>
                <a:spcPct val="20000"/>
              </a:spcBef>
              <a:buClr>
                <a:srgbClr val="00AA9E"/>
              </a:buClr>
              <a:buChar char="•"/>
              <a:defRPr sz="2400">
                <a:solidFill>
                  <a:srgbClr val="0072C6"/>
                </a:solidFill>
                <a:latin typeface="Arial" panose="020B0604020202020204" pitchFamily="34" charset="0"/>
              </a:defRPr>
            </a:lvl3pPr>
            <a:lvl4pPr marL="16002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4pPr>
            <a:lvl5pPr marL="20574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5pPr>
            <a:lvl6pPr marL="25146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6pPr>
            <a:lvl7pPr marL="29718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7pPr>
            <a:lvl8pPr marL="34290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8pPr>
            <a:lvl9pPr marL="38862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000000"/>
                </a:solidFill>
                <a:effectLst/>
                <a:uLnTx/>
                <a:uFillTx/>
                <a:latin typeface="Arial"/>
                <a:ea typeface="ＭＳ Ｐゴシック"/>
                <a:cs typeface="+mn-cs"/>
              </a:rPr>
              <a:t>Parathyroid Gland</a:t>
            </a:r>
            <a:endParaRPr kumimoji="0" lang="en-US"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9719" name="Line 23"/>
          <p:cNvSpPr>
            <a:spLocks noChangeShapeType="1"/>
          </p:cNvSpPr>
          <p:nvPr/>
        </p:nvSpPr>
        <p:spPr bwMode="auto">
          <a:xfrm>
            <a:off x="5715000" y="36576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endParaRPr>
          </a:p>
        </p:txBody>
      </p:sp>
      <p:sp>
        <p:nvSpPr>
          <p:cNvPr id="99352" name="Line 24"/>
          <p:cNvSpPr>
            <a:spLocks noChangeShapeType="1"/>
          </p:cNvSpPr>
          <p:nvPr/>
        </p:nvSpPr>
        <p:spPr bwMode="auto">
          <a:xfrm flipV="1">
            <a:off x="8915400" y="22860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endParaRPr>
          </a:p>
        </p:txBody>
      </p:sp>
      <p:sp>
        <p:nvSpPr>
          <p:cNvPr id="99353" name="Line 25"/>
          <p:cNvSpPr>
            <a:spLocks noChangeShapeType="1"/>
          </p:cNvSpPr>
          <p:nvPr/>
        </p:nvSpPr>
        <p:spPr bwMode="auto">
          <a:xfrm flipH="1" flipV="1">
            <a:off x="4208781" y="3229490"/>
            <a:ext cx="515621" cy="26301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endParaRPr>
          </a:p>
        </p:txBody>
      </p:sp>
      <p:sp>
        <p:nvSpPr>
          <p:cNvPr id="33819" name="Text Box 27"/>
          <p:cNvSpPr txBox="1">
            <a:spLocks noChangeArrowheads="1"/>
          </p:cNvSpPr>
          <p:nvPr/>
        </p:nvSpPr>
        <p:spPr bwMode="auto">
          <a:xfrm>
            <a:off x="7747489" y="3669268"/>
            <a:ext cx="3816917" cy="175432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00AA9E"/>
              </a:buClr>
              <a:buChar char="•"/>
              <a:defRPr sz="3200">
                <a:solidFill>
                  <a:srgbClr val="0072C6"/>
                </a:solidFill>
                <a:latin typeface="Arial" panose="020B0604020202020204" pitchFamily="34" charset="0"/>
              </a:defRPr>
            </a:lvl1pPr>
            <a:lvl2pPr marL="742950" indent="-285750">
              <a:spcBef>
                <a:spcPct val="20000"/>
              </a:spcBef>
              <a:buClr>
                <a:srgbClr val="00AA9E"/>
              </a:buClr>
              <a:buFont typeface="Arial" panose="020B0604020202020204" pitchFamily="34" charset="0"/>
              <a:buChar char="–"/>
              <a:defRPr sz="2800">
                <a:solidFill>
                  <a:srgbClr val="0072C6"/>
                </a:solidFill>
                <a:latin typeface="Arial" panose="020B0604020202020204" pitchFamily="34" charset="0"/>
              </a:defRPr>
            </a:lvl2pPr>
            <a:lvl3pPr marL="1143000" indent="-228600">
              <a:spcBef>
                <a:spcPct val="20000"/>
              </a:spcBef>
              <a:buClr>
                <a:srgbClr val="00AA9E"/>
              </a:buClr>
              <a:buChar char="•"/>
              <a:defRPr sz="2400">
                <a:solidFill>
                  <a:srgbClr val="0072C6"/>
                </a:solidFill>
                <a:latin typeface="Arial" panose="020B0604020202020204" pitchFamily="34" charset="0"/>
              </a:defRPr>
            </a:lvl3pPr>
            <a:lvl4pPr marL="16002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4pPr>
            <a:lvl5pPr marL="20574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5pPr>
            <a:lvl6pPr marL="25146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6pPr>
            <a:lvl7pPr marL="29718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7pPr>
            <a:lvl8pPr marL="34290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8pPr>
            <a:lvl9pPr marL="38862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FFFF00"/>
                </a:solidFill>
                <a:effectLst/>
                <a:uLnTx/>
                <a:uFillTx/>
                <a:latin typeface="Arial"/>
                <a:ea typeface="ＭＳ Ｐゴシック"/>
                <a:cs typeface="+mn-cs"/>
              </a:rPr>
              <a:t>Calcium acetate (Phosex)</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FFFF00"/>
                </a:solidFill>
                <a:effectLst/>
                <a:uLnTx/>
                <a:uFillTx/>
                <a:latin typeface="Arial"/>
                <a:ea typeface="ＭＳ Ｐゴシック"/>
                <a:cs typeface="+mn-cs"/>
              </a:rPr>
              <a:t>Calcium carbonate (</a:t>
            </a:r>
            <a:r>
              <a:rPr kumimoji="0" lang="en-GB" altLang="en-US" sz="1800" b="0" i="0" u="none" strike="noStrike" kern="1200" cap="none" spc="0" normalizeH="0" baseline="0" noProof="0" dirty="0" err="1">
                <a:ln>
                  <a:noFill/>
                </a:ln>
                <a:solidFill>
                  <a:srgbClr val="FFFF00"/>
                </a:solidFill>
                <a:effectLst/>
                <a:uLnTx/>
                <a:uFillTx/>
                <a:latin typeface="Arial"/>
                <a:ea typeface="ＭＳ Ｐゴシック"/>
                <a:cs typeface="+mn-cs"/>
              </a:rPr>
              <a:t>Calcichew</a:t>
            </a:r>
            <a:r>
              <a:rPr kumimoji="0" lang="en-GB" altLang="en-US" sz="1800" b="0" i="0" u="none" strike="noStrike" kern="1200" cap="none" spc="0" normalizeH="0" baseline="0" noProof="0" dirty="0">
                <a:ln>
                  <a:noFill/>
                </a:ln>
                <a:solidFill>
                  <a:srgbClr val="FFFF00"/>
                </a:solidFill>
                <a:effectLst/>
                <a:uLnTx/>
                <a:uFillTx/>
                <a:latin typeface="Arial"/>
                <a:ea typeface="ＭＳ Ｐゴシック"/>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err="1">
                <a:ln>
                  <a:noFill/>
                </a:ln>
                <a:solidFill>
                  <a:srgbClr val="FFFF00"/>
                </a:solidFill>
                <a:effectLst/>
                <a:uLnTx/>
                <a:uFillTx/>
                <a:latin typeface="Arial"/>
                <a:ea typeface="ＭＳ Ｐゴシック"/>
                <a:cs typeface="+mn-cs"/>
              </a:rPr>
              <a:t>Sevelamer</a:t>
            </a:r>
            <a:r>
              <a:rPr kumimoji="0" lang="en-GB" altLang="en-US" sz="1800" b="0" i="0" u="none" strike="noStrike" kern="1200" cap="none" spc="0" normalizeH="0" baseline="0" noProof="0" dirty="0">
                <a:ln>
                  <a:noFill/>
                </a:ln>
                <a:solidFill>
                  <a:srgbClr val="FFFF00"/>
                </a:solidFill>
                <a:effectLst/>
                <a:uLnTx/>
                <a:uFillTx/>
                <a:latin typeface="Arial"/>
                <a:ea typeface="ＭＳ Ｐゴシック"/>
                <a:cs typeface="+mn-cs"/>
              </a:rPr>
              <a:t> (</a:t>
            </a:r>
            <a:r>
              <a:rPr kumimoji="0" lang="en-GB" altLang="en-US" sz="1800" b="0" i="0" u="none" strike="noStrike" kern="1200" cap="none" spc="0" normalizeH="0" baseline="0" noProof="0" dirty="0" err="1">
                <a:ln>
                  <a:noFill/>
                </a:ln>
                <a:solidFill>
                  <a:srgbClr val="FFFF00"/>
                </a:solidFill>
                <a:effectLst/>
                <a:uLnTx/>
                <a:uFillTx/>
                <a:latin typeface="Arial"/>
                <a:ea typeface="ＭＳ Ｐゴシック"/>
                <a:cs typeface="+mn-cs"/>
              </a:rPr>
              <a:t>Renagel</a:t>
            </a:r>
            <a:r>
              <a:rPr kumimoji="0" lang="en-GB" altLang="en-US" sz="1800" b="0" i="0" u="none" strike="noStrike" kern="1200" cap="none" spc="0" normalizeH="0" baseline="0" noProof="0" dirty="0">
                <a:ln>
                  <a:noFill/>
                </a:ln>
                <a:solidFill>
                  <a:srgbClr val="FFFF00"/>
                </a:solidFill>
                <a:effectLst/>
                <a:uLnTx/>
                <a:uFillTx/>
                <a:latin typeface="Arial"/>
                <a:ea typeface="ＭＳ Ｐゴシック"/>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err="1">
                <a:ln>
                  <a:noFill/>
                </a:ln>
                <a:solidFill>
                  <a:srgbClr val="FFFF00"/>
                </a:solidFill>
                <a:effectLst/>
                <a:uLnTx/>
                <a:uFillTx/>
                <a:latin typeface="Arial"/>
                <a:ea typeface="ＭＳ Ｐゴシック"/>
                <a:cs typeface="+mn-cs"/>
              </a:rPr>
              <a:t>Sucroferric</a:t>
            </a:r>
            <a:r>
              <a:rPr kumimoji="0" lang="en-GB" altLang="en-US" sz="1800" b="0" i="0" u="none" strike="noStrike" kern="1200" cap="none" spc="0" normalizeH="0" baseline="0" noProof="0" dirty="0">
                <a:ln>
                  <a:noFill/>
                </a:ln>
                <a:solidFill>
                  <a:srgbClr val="FFFF00"/>
                </a:solidFill>
                <a:effectLst/>
                <a:uLnTx/>
                <a:uFillTx/>
                <a:latin typeface="Arial"/>
                <a:ea typeface="ＭＳ Ｐゴシック"/>
                <a:cs typeface="+mn-cs"/>
              </a:rPr>
              <a:t> </a:t>
            </a:r>
            <a:r>
              <a:rPr kumimoji="0" lang="en-GB" altLang="en-US" sz="1800" b="0" i="0" u="none" strike="noStrike" kern="1200" cap="none" spc="0" normalizeH="0" baseline="0" noProof="0" dirty="0" err="1">
                <a:ln>
                  <a:noFill/>
                </a:ln>
                <a:solidFill>
                  <a:srgbClr val="FFFF00"/>
                </a:solidFill>
                <a:effectLst/>
                <a:uLnTx/>
                <a:uFillTx/>
                <a:latin typeface="Arial"/>
                <a:ea typeface="ＭＳ Ｐゴシック"/>
                <a:cs typeface="+mn-cs"/>
              </a:rPr>
              <a:t>oxyhydroxide</a:t>
            </a:r>
            <a:r>
              <a:rPr kumimoji="0" lang="en-GB" altLang="en-US" sz="1800" b="0" i="0" u="none" strike="noStrike" kern="1200" cap="none" spc="0" normalizeH="0" baseline="0" noProof="0" dirty="0">
                <a:ln>
                  <a:noFill/>
                </a:ln>
                <a:solidFill>
                  <a:srgbClr val="FFFF00"/>
                </a:solidFill>
                <a:effectLst/>
                <a:uLnTx/>
                <a:uFillTx/>
                <a:latin typeface="Arial"/>
                <a:ea typeface="ＭＳ Ｐゴシック"/>
                <a:cs typeface="+mn-cs"/>
              </a:rPr>
              <a:t> (velphoro)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00"/>
                </a:solidFill>
                <a:effectLst/>
                <a:uLnTx/>
                <a:uFillTx/>
                <a:latin typeface="Arial"/>
                <a:ea typeface="ＭＳ Ｐゴシック"/>
                <a:cs typeface="+mn-cs"/>
              </a:rPr>
              <a:t>Lanthanum carbonate (</a:t>
            </a:r>
            <a:r>
              <a:rPr kumimoji="0" lang="en-US" altLang="en-US" sz="1800" b="0" i="0" u="none" strike="noStrike" kern="1200" cap="none" spc="0" normalizeH="0" baseline="0" noProof="0" dirty="0" err="1">
                <a:ln>
                  <a:noFill/>
                </a:ln>
                <a:solidFill>
                  <a:srgbClr val="FFFF00"/>
                </a:solidFill>
                <a:effectLst/>
                <a:uLnTx/>
                <a:uFillTx/>
                <a:latin typeface="Arial"/>
                <a:ea typeface="ＭＳ Ｐゴシック"/>
                <a:cs typeface="+mn-cs"/>
              </a:rPr>
              <a:t>fosrenal</a:t>
            </a:r>
            <a:r>
              <a:rPr kumimoji="0" lang="en-US" altLang="en-US" sz="1800" b="0" i="0" u="none" strike="noStrike" kern="1200" cap="none" spc="0" normalizeH="0" baseline="0" noProof="0" dirty="0">
                <a:ln>
                  <a:noFill/>
                </a:ln>
                <a:solidFill>
                  <a:srgbClr val="FFFF00"/>
                </a:solidFill>
                <a:effectLst/>
                <a:uLnTx/>
                <a:uFillTx/>
                <a:latin typeface="Arial"/>
                <a:ea typeface="ＭＳ Ｐゴシック"/>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1" i="0" u="sng" strike="noStrike" kern="1200" cap="none" spc="0" normalizeH="0" baseline="0" noProof="0" dirty="0">
                <a:ln>
                  <a:noFill/>
                </a:ln>
                <a:solidFill>
                  <a:srgbClr val="FFFF00"/>
                </a:solidFill>
                <a:effectLst/>
                <a:uLnTx/>
                <a:uFillTx/>
                <a:latin typeface="Arial"/>
                <a:ea typeface="ＭＳ Ｐゴシック"/>
                <a:cs typeface="+mn-cs"/>
              </a:rPr>
              <a:t>Always at meal times</a:t>
            </a:r>
          </a:p>
        </p:txBody>
      </p:sp>
      <p:sp>
        <p:nvSpPr>
          <p:cNvPr id="33820" name="Line 28"/>
          <p:cNvSpPr>
            <a:spLocks noChangeShapeType="1"/>
          </p:cNvSpPr>
          <p:nvPr/>
        </p:nvSpPr>
        <p:spPr bwMode="auto">
          <a:xfrm flipH="1">
            <a:off x="6816725" y="2636838"/>
            <a:ext cx="9350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endParaRPr>
          </a:p>
        </p:txBody>
      </p:sp>
      <p:sp>
        <p:nvSpPr>
          <p:cNvPr id="2" name="Down Arrow 1"/>
          <p:cNvSpPr/>
          <p:nvPr/>
        </p:nvSpPr>
        <p:spPr>
          <a:xfrm>
            <a:off x="8585200" y="2895600"/>
            <a:ext cx="330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 name="TextBox 2"/>
          <p:cNvSpPr txBox="1"/>
          <p:nvPr/>
        </p:nvSpPr>
        <p:spPr>
          <a:xfrm>
            <a:off x="3657603" y="3790490"/>
            <a:ext cx="533397" cy="307777"/>
          </a:xfrm>
          <a:prstGeom prst="rect">
            <a:avLst/>
          </a:prstGeom>
          <a:solidFill>
            <a:srgbClr val="92D050"/>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a:t>
            </a:r>
            <a:r>
              <a:rPr kumimoji="0" lang="en-GB"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a:cs typeface="+mn-cs"/>
              </a:rPr>
              <a:t>ve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 </a:t>
            </a:r>
          </a:p>
        </p:txBody>
      </p:sp>
      <p:sp>
        <p:nvSpPr>
          <p:cNvPr id="31" name="TextBox 30"/>
          <p:cNvSpPr txBox="1"/>
          <p:nvPr/>
        </p:nvSpPr>
        <p:spPr>
          <a:xfrm>
            <a:off x="4331062" y="2952531"/>
            <a:ext cx="533397" cy="307777"/>
          </a:xfrm>
          <a:prstGeom prst="rect">
            <a:avLst/>
          </a:prstGeom>
          <a:solidFill>
            <a:srgbClr val="92D050"/>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a:t>
            </a:r>
            <a:r>
              <a:rPr kumimoji="0" lang="en-GB" sz="1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a:cs typeface="+mn-cs"/>
              </a:rPr>
              <a:t>ve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983432" y="620688"/>
            <a:ext cx="8229600" cy="1143000"/>
          </a:xfrm>
        </p:spPr>
        <p:txBody>
          <a:bodyPr/>
          <a:lstStyle/>
          <a:p>
            <a:r>
              <a:rPr lang="en-GB" altLang="en-US" dirty="0"/>
              <a:t>Phosphate binders </a:t>
            </a:r>
          </a:p>
        </p:txBody>
      </p:sp>
      <p:sp>
        <p:nvSpPr>
          <p:cNvPr id="31747" name="Content Placeholder 2"/>
          <p:cNvSpPr>
            <a:spLocks noGrp="1"/>
          </p:cNvSpPr>
          <p:nvPr>
            <p:ph idx="4294967295"/>
          </p:nvPr>
        </p:nvSpPr>
        <p:spPr>
          <a:xfrm>
            <a:off x="1012616" y="1556792"/>
            <a:ext cx="8229600" cy="3832225"/>
          </a:xfrm>
          <a:prstGeom prst="rect">
            <a:avLst/>
          </a:prstGeom>
        </p:spPr>
        <p:txBody>
          <a:bodyPr/>
          <a:lstStyle/>
          <a:p>
            <a:r>
              <a:rPr lang="en-GB" altLang="en-US" dirty="0"/>
              <a:t>Phosex (calcium </a:t>
            </a:r>
            <a:r>
              <a:rPr lang="en-GB" altLang="en-US" dirty="0" err="1"/>
              <a:t>acetrate</a:t>
            </a:r>
            <a:r>
              <a:rPr lang="en-GB" altLang="en-US" dirty="0"/>
              <a:t>) is first line recommended phosphate binder in CKD 4 and 5</a:t>
            </a:r>
          </a:p>
          <a:p>
            <a:r>
              <a:rPr lang="en-GB" altLang="en-US" dirty="0"/>
              <a:t>Use is off label in dialysis</a:t>
            </a:r>
          </a:p>
          <a:p>
            <a:r>
              <a:rPr lang="en-GB" altLang="en-US" dirty="0"/>
              <a:t>Timing is critical - Always at meal times</a:t>
            </a:r>
          </a:p>
          <a:p>
            <a:r>
              <a:rPr lang="en-GB" altLang="en-US" dirty="0"/>
              <a:t>Tablet burden</a:t>
            </a:r>
          </a:p>
          <a:p>
            <a:r>
              <a:rPr lang="en-GB" altLang="en-US" dirty="0"/>
              <a:t>Palatability</a:t>
            </a:r>
          </a:p>
          <a:p>
            <a:r>
              <a:rPr lang="en-GB" altLang="en-US" dirty="0"/>
              <a:t>Concordance</a:t>
            </a:r>
          </a:p>
          <a:p>
            <a:pPr lvl="1"/>
            <a:r>
              <a:rPr lang="en-GB" altLang="en-US" dirty="0"/>
              <a:t>Don’t titrate / change without education</a:t>
            </a:r>
          </a:p>
          <a:p>
            <a:r>
              <a:rPr lang="en-GB" altLang="en-US" b="1" dirty="0">
                <a:solidFill>
                  <a:srgbClr val="FF0000"/>
                </a:solidFill>
              </a:rPr>
              <a:t>Timing with other medicines </a:t>
            </a:r>
          </a:p>
          <a:p>
            <a:pPr lvl="1"/>
            <a:r>
              <a:rPr lang="en-GB" altLang="en-US" b="1" dirty="0">
                <a:solidFill>
                  <a:srgbClr val="FF0000"/>
                </a:solidFill>
              </a:rPr>
              <a:t>Quinolones, </a:t>
            </a:r>
            <a:r>
              <a:rPr lang="en-GB" altLang="en-US" b="1" dirty="0" err="1">
                <a:solidFill>
                  <a:srgbClr val="FF0000"/>
                </a:solidFill>
              </a:rPr>
              <a:t>tetracyclines</a:t>
            </a:r>
            <a:endParaRPr lang="en-GB" altLang="en-US" b="1" dirty="0">
              <a:solidFill>
                <a:srgbClr val="FF0000"/>
              </a:solidFill>
            </a:endParaRPr>
          </a:p>
          <a:p>
            <a:pPr lvl="1"/>
            <a:endParaRPr lang="en-GB"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SGLT2 inhibitors in CKD</a:t>
            </a:r>
          </a:p>
        </p:txBody>
      </p:sp>
      <p:sp>
        <p:nvSpPr>
          <p:cNvPr id="3" name="Content Placeholder 2"/>
          <p:cNvSpPr>
            <a:spLocks noGrp="1"/>
          </p:cNvSpPr>
          <p:nvPr>
            <p:ph idx="1"/>
          </p:nvPr>
        </p:nvSpPr>
        <p:spPr/>
        <p:txBody>
          <a:bodyPr/>
          <a:lstStyle/>
          <a:p>
            <a:r>
              <a:rPr lang="en-GB" dirty="0"/>
              <a:t>Dapagliflozin i</a:t>
            </a:r>
            <a:r>
              <a:rPr lang="en-GB" b="0" dirty="0"/>
              <a:t>s recommended as an option for treating chronic kidney disease (CKD) in adults. It is recommended only if:</a:t>
            </a:r>
          </a:p>
          <a:p>
            <a:pPr lvl="1"/>
            <a:r>
              <a:rPr lang="en-GB" dirty="0"/>
              <a:t>it is an add-on to optimised standard care including the highest tolerated licensed dose of angiotensin-converting enzyme (ACE) inhibitors or angiotensin-receptor blockers (ARBs), unless these are contraindicated, and</a:t>
            </a:r>
          </a:p>
          <a:p>
            <a:pPr lvl="4"/>
            <a:r>
              <a:rPr lang="en-GB" dirty="0"/>
              <a:t>people have an estimated glomerular filtration rate (eGFR) of 25 ml/min/1.73 m</a:t>
            </a:r>
            <a:r>
              <a:rPr lang="en-GB" baseline="30000" dirty="0"/>
              <a:t>2</a:t>
            </a:r>
            <a:r>
              <a:rPr lang="en-GB" dirty="0"/>
              <a:t> to 75 ml/min/1.73 m</a:t>
            </a:r>
            <a:r>
              <a:rPr lang="en-GB" baseline="30000" dirty="0"/>
              <a:t>2</a:t>
            </a:r>
            <a:r>
              <a:rPr lang="en-GB" dirty="0"/>
              <a:t> at the start of treatment and:</a:t>
            </a:r>
          </a:p>
          <a:p>
            <a:pPr lvl="4"/>
            <a:r>
              <a:rPr lang="en-GB" dirty="0"/>
              <a:t>have type 2 diabetes </a:t>
            </a:r>
            <a:r>
              <a:rPr lang="en-GB" b="1" dirty="0"/>
              <a:t>or</a:t>
            </a:r>
          </a:p>
          <a:p>
            <a:pPr lvl="4"/>
            <a:r>
              <a:rPr lang="en-GB" dirty="0"/>
              <a:t>have a urine albumin-to-creatinine ratio (</a:t>
            </a:r>
            <a:r>
              <a:rPr lang="en-GB" dirty="0" err="1"/>
              <a:t>uACR</a:t>
            </a:r>
            <a:r>
              <a:rPr lang="en-GB" dirty="0"/>
              <a:t>) of 22.6 mg/</a:t>
            </a:r>
            <a:r>
              <a:rPr lang="en-GB" dirty="0" err="1"/>
              <a:t>mmol</a:t>
            </a:r>
            <a:r>
              <a:rPr lang="en-GB" dirty="0"/>
              <a:t> or more.</a:t>
            </a:r>
          </a:p>
          <a:p>
            <a:endParaRPr lang="en-GB" dirty="0"/>
          </a:p>
        </p:txBody>
      </p:sp>
    </p:spTree>
    <p:extLst>
      <p:ext uri="{BB962C8B-B14F-4D97-AF65-F5344CB8AC3E}">
        <p14:creationId xmlns:p14="http://schemas.microsoft.com/office/powerpoint/2010/main" val="3742129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manage transition to dialysis</a:t>
            </a:r>
          </a:p>
        </p:txBody>
      </p:sp>
      <p:sp>
        <p:nvSpPr>
          <p:cNvPr id="3" name="Content Placeholder 2"/>
          <p:cNvSpPr>
            <a:spLocks noGrp="1"/>
          </p:cNvSpPr>
          <p:nvPr>
            <p:ph idx="1"/>
          </p:nvPr>
        </p:nvSpPr>
        <p:spPr/>
        <p:txBody>
          <a:bodyPr/>
          <a:lstStyle/>
          <a:p>
            <a:r>
              <a:rPr lang="en-GB" dirty="0"/>
              <a:t>Medications should be reviewed- but if in doubt check!</a:t>
            </a:r>
          </a:p>
          <a:p>
            <a:r>
              <a:rPr lang="en-GB" dirty="0"/>
              <a:t>Ensure patient knows what medications to take and avoid</a:t>
            </a:r>
          </a:p>
          <a:p>
            <a:r>
              <a:rPr lang="en-GB" dirty="0"/>
              <a:t>Haemodialysis is tiring and time consuming, bear this in mind when organising appointments</a:t>
            </a:r>
          </a:p>
          <a:p>
            <a:r>
              <a:rPr lang="en-GB" dirty="0"/>
              <a:t>Haemodialysis units are nurse led units ( no doctor on site) </a:t>
            </a:r>
          </a:p>
          <a:p>
            <a:pPr lvl="1"/>
            <a:r>
              <a:rPr lang="en-GB" dirty="0"/>
              <a:t>May have requests to prescribe antibiotics or adjust BP meds </a:t>
            </a:r>
          </a:p>
          <a:p>
            <a:pPr lvl="1"/>
            <a:r>
              <a:rPr lang="en-GB" dirty="0"/>
              <a:t>Check if dose adjustments required- remember, </a:t>
            </a:r>
            <a:r>
              <a:rPr lang="en-GB" b="1" u="sng" dirty="0"/>
              <a:t>do not calculate creatinine clearance for dialysis patients!</a:t>
            </a:r>
          </a:p>
          <a:p>
            <a:pPr lvl="1"/>
            <a:r>
              <a:rPr lang="en-GB" dirty="0"/>
              <a:t>Access is difficult and limited in renal patients, blood sampling is possible during dialysis</a:t>
            </a:r>
          </a:p>
          <a:p>
            <a:pPr lvl="4"/>
            <a:r>
              <a:rPr lang="en-GB" dirty="0"/>
              <a:t>Consider liaising with unit to see if can co-ordinate bloods ( </a:t>
            </a:r>
            <a:r>
              <a:rPr lang="en-GB" dirty="0" err="1"/>
              <a:t>eg</a:t>
            </a:r>
            <a:r>
              <a:rPr lang="en-GB" dirty="0"/>
              <a:t> INR)</a:t>
            </a:r>
          </a:p>
        </p:txBody>
      </p:sp>
    </p:spTree>
    <p:extLst>
      <p:ext uri="{BB962C8B-B14F-4D97-AF65-F5344CB8AC3E}">
        <p14:creationId xmlns:p14="http://schemas.microsoft.com/office/powerpoint/2010/main" val="418216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839416" y="511178"/>
            <a:ext cx="10513168" cy="1143000"/>
          </a:xfrm>
        </p:spPr>
        <p:txBody>
          <a:bodyPr/>
          <a:lstStyle/>
          <a:p>
            <a:pPr eaLnBrk="1" hangingPunct="1"/>
            <a:r>
              <a:rPr lang="en-GB" altLang="en-US" sz="3800" dirty="0"/>
              <a:t>Prescribing considerations in CKD</a:t>
            </a:r>
          </a:p>
        </p:txBody>
      </p:sp>
      <p:sp>
        <p:nvSpPr>
          <p:cNvPr id="35843" name="Rectangle 3"/>
          <p:cNvSpPr>
            <a:spLocks noGrp="1" noChangeArrowheads="1"/>
          </p:cNvSpPr>
          <p:nvPr>
            <p:ph type="body" idx="4294967295"/>
          </p:nvPr>
        </p:nvSpPr>
        <p:spPr>
          <a:xfrm>
            <a:off x="839416" y="1484784"/>
            <a:ext cx="8229600" cy="4104456"/>
          </a:xfrm>
          <a:prstGeom prst="rect">
            <a:avLst/>
          </a:prstGeom>
        </p:spPr>
        <p:txBody>
          <a:bodyPr/>
          <a:lstStyle/>
          <a:p>
            <a:r>
              <a:rPr lang="en-GB" altLang="en-US" dirty="0"/>
              <a:t>Reference sources- see appendix</a:t>
            </a:r>
          </a:p>
          <a:p>
            <a:r>
              <a:rPr lang="en-GB" altLang="en-US" dirty="0"/>
              <a:t>Avoid if you aren’t sure</a:t>
            </a:r>
          </a:p>
          <a:p>
            <a:pPr eaLnBrk="1" hangingPunct="1"/>
            <a:r>
              <a:rPr lang="en-GB" altLang="en-US" dirty="0"/>
              <a:t>Start low and titrate</a:t>
            </a:r>
          </a:p>
          <a:p>
            <a:pPr eaLnBrk="1" hangingPunct="1"/>
            <a:r>
              <a:rPr lang="en-GB" altLang="en-US" dirty="0"/>
              <a:t>Alter dose / dose interval</a:t>
            </a:r>
          </a:p>
          <a:p>
            <a:pPr eaLnBrk="1" hangingPunct="1"/>
            <a:r>
              <a:rPr lang="en-GB" altLang="en-US" dirty="0"/>
              <a:t>Monitoring (GFR and effect)</a:t>
            </a:r>
          </a:p>
          <a:p>
            <a:pPr eaLnBrk="1" hangingPunct="1"/>
            <a:r>
              <a:rPr lang="en-GB" altLang="en-US" dirty="0"/>
              <a:t>Watch for interactions with hospital prescribed medication</a:t>
            </a:r>
          </a:p>
          <a:p>
            <a:pPr lvl="1"/>
            <a:r>
              <a:rPr lang="en-GB" altLang="en-US" dirty="0"/>
              <a:t>Including timing </a:t>
            </a:r>
            <a:r>
              <a:rPr lang="en-GB" altLang="en-US" dirty="0" err="1"/>
              <a:t>medicaitons</a:t>
            </a:r>
            <a:endParaRPr lang="en-GB" altLang="en-US" dirty="0"/>
          </a:p>
          <a:p>
            <a:r>
              <a:rPr lang="en-GB" altLang="en-US" dirty="0"/>
              <a:t>Consider tablet burden in these patients</a:t>
            </a:r>
          </a:p>
          <a:p>
            <a:r>
              <a:rPr lang="en-GB" altLang="en-US" dirty="0"/>
              <a:t>Consider fluid intake in fluid restricted patients</a:t>
            </a:r>
          </a:p>
          <a:p>
            <a:pPr eaLnBrk="1" hangingPunct="1">
              <a:buFontTx/>
              <a:buNone/>
            </a:pPr>
            <a:r>
              <a:rPr lang="en-GB" altLang="en-US"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reading</a:t>
            </a:r>
          </a:p>
        </p:txBody>
      </p:sp>
      <p:sp>
        <p:nvSpPr>
          <p:cNvPr id="4" name="Content Placeholder 3"/>
          <p:cNvSpPr>
            <a:spLocks noGrp="1"/>
          </p:cNvSpPr>
          <p:nvPr>
            <p:ph idx="1"/>
          </p:nvPr>
        </p:nvSpPr>
        <p:spPr>
          <a:xfrm>
            <a:off x="719667" y="1800225"/>
            <a:ext cx="10742084" cy="3872855"/>
          </a:xfrm>
          <a:prstGeom prst="rect">
            <a:avLst/>
          </a:prstGeom>
        </p:spPr>
        <p:txBody>
          <a:bodyPr>
            <a:spAutoFit/>
          </a:bodyPr>
          <a:lstStyle/>
          <a:p>
            <a:pPr marL="0" lvl="0" indent="0">
              <a:buNone/>
            </a:pPr>
            <a:r>
              <a:rPr lang="en-GB" sz="1600" dirty="0"/>
              <a:t>NICE Clinical guideline [CG182] Chronic kidney disease in adults: assessment and management. Published July 2014, updated January 2015. </a:t>
            </a:r>
            <a:r>
              <a:rPr lang="en-GB" sz="1600" dirty="0">
                <a:hlinkClick r:id="rId3"/>
              </a:rPr>
              <a:t>https:/www.nice.org.uk/guidance/cg182</a:t>
            </a:r>
            <a:endParaRPr lang="en-GB" sz="1600" dirty="0"/>
          </a:p>
          <a:p>
            <a:pPr lvl="0"/>
            <a:endParaRPr lang="en-GB" sz="1600" dirty="0"/>
          </a:p>
          <a:p>
            <a:pPr marL="0" lvl="0" indent="0">
              <a:buNone/>
            </a:pPr>
            <a:r>
              <a:rPr lang="en-GB" sz="1600" dirty="0" err="1"/>
              <a:t>UKMi</a:t>
            </a:r>
            <a:r>
              <a:rPr lang="en-GB" sz="1600" dirty="0"/>
              <a:t> June 2018. What factors need to be considered when dosing patients with renal impairment? </a:t>
            </a:r>
            <a:r>
              <a:rPr lang="en-GB" sz="1600" u="sng" dirty="0">
                <a:hlinkClick r:id="rId4"/>
              </a:rPr>
              <a:t>https://www.sps.nhs.uk/articles/what-factors-need-to-be-considered-when-dosing-patients-with-renal-impairment-2/</a:t>
            </a:r>
            <a:endParaRPr lang="en-GB" sz="1600" u="sng" dirty="0"/>
          </a:p>
          <a:p>
            <a:pPr lvl="0"/>
            <a:endParaRPr lang="en-GB" sz="1600" u="sng" dirty="0"/>
          </a:p>
          <a:p>
            <a:pPr marL="0" indent="0">
              <a:buNone/>
            </a:pPr>
            <a:r>
              <a:rPr lang="en-GB" sz="1600" dirty="0"/>
              <a:t>The UK </a:t>
            </a:r>
            <a:r>
              <a:rPr lang="en-GB" sz="1600" dirty="0" err="1"/>
              <a:t>eCKD</a:t>
            </a:r>
            <a:r>
              <a:rPr lang="en-GB" sz="1600" dirty="0"/>
              <a:t> Guide. The Renal Association. Revised August 2017.</a:t>
            </a:r>
          </a:p>
          <a:p>
            <a:pPr marL="0" indent="0">
              <a:buNone/>
            </a:pPr>
            <a:r>
              <a:rPr lang="en-GB" sz="1600" u="sng" dirty="0">
                <a:hlinkClick r:id="rId5"/>
              </a:rPr>
              <a:t>https://renal.org/information-resources/the-uk-eckd-guide</a:t>
            </a:r>
            <a:endParaRPr lang="en-GB" sz="1600" u="sng" dirty="0">
              <a:hlinkClick r:id="" action="ppaction://noaction"/>
            </a:endParaRPr>
          </a:p>
          <a:p>
            <a:pPr marL="0" indent="0">
              <a:buNone/>
            </a:pPr>
            <a:r>
              <a:rPr lang="en-GB" sz="1600" u="sng" dirty="0">
                <a:hlinkClick r:id="" action="ppaction://noaction"/>
              </a:rPr>
              <a:t>https://www.thinkkidneys.nhs.uk</a:t>
            </a:r>
            <a:r>
              <a:rPr lang="en-GB" sz="1600" u="sng" dirty="0">
                <a:hlinkClick r:id="rId6"/>
              </a:rPr>
              <a:t>/</a:t>
            </a:r>
            <a:endParaRPr lang="en-GB" sz="1600" u="sng" dirty="0"/>
          </a:p>
        </p:txBody>
      </p:sp>
      <p:pic>
        <p:nvPicPr>
          <p:cNvPr id="5" name="Picture 4"/>
          <p:cNvPicPr>
            <a:picLocks noChangeAspect="1"/>
          </p:cNvPicPr>
          <p:nvPr/>
        </p:nvPicPr>
        <p:blipFill>
          <a:blip r:embed="rId7"/>
          <a:stretch>
            <a:fillRect/>
          </a:stretch>
        </p:blipFill>
        <p:spPr>
          <a:xfrm>
            <a:off x="7320136" y="4245255"/>
            <a:ext cx="4537578" cy="1427825"/>
          </a:xfrm>
          <a:prstGeom prst="rect">
            <a:avLst/>
          </a:prstGeom>
        </p:spPr>
      </p:pic>
    </p:spTree>
    <p:extLst>
      <p:ext uri="{BB962C8B-B14F-4D97-AF65-F5344CB8AC3E}">
        <p14:creationId xmlns:p14="http://schemas.microsoft.com/office/powerpoint/2010/main" val="98179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767408" y="549276"/>
            <a:ext cx="10657184" cy="2591692"/>
          </a:xfrm>
        </p:spPr>
        <p:txBody>
          <a:bodyPr anchor="b"/>
          <a:lstStyle/>
          <a:p>
            <a:pPr algn="ctr"/>
            <a:r>
              <a:rPr lang="en-US" sz="4800" dirty="0"/>
              <a:t>Caring for a patient with Chronic </a:t>
            </a:r>
            <a:br>
              <a:rPr lang="en-US" sz="4800" dirty="0"/>
            </a:br>
            <a:br>
              <a:rPr lang="en-US" sz="4800" dirty="0"/>
            </a:br>
            <a:r>
              <a:rPr lang="en-US" sz="4800" dirty="0"/>
              <a:t>Kidney Disease (CKD) </a:t>
            </a:r>
            <a:endParaRPr lang="en-GB" sz="4800" dirty="0"/>
          </a:p>
        </p:txBody>
      </p:sp>
      <p:sp>
        <p:nvSpPr>
          <p:cNvPr id="4099" name="Rectangle 3"/>
          <p:cNvSpPr>
            <a:spLocks noGrp="1" noChangeArrowheads="1"/>
          </p:cNvSpPr>
          <p:nvPr>
            <p:ph type="subTitle" idx="4294967295"/>
          </p:nvPr>
        </p:nvSpPr>
        <p:spPr>
          <a:xfrm>
            <a:off x="2351584" y="3356992"/>
            <a:ext cx="7200900" cy="1752600"/>
          </a:xfrm>
          <a:prstGeom prst="rect">
            <a:avLst/>
          </a:prstGeom>
        </p:spPr>
        <p:txBody>
          <a:bodyPr/>
          <a:lstStyle/>
          <a:p>
            <a:pPr marL="0" indent="0" algn="ctr">
              <a:lnSpc>
                <a:spcPct val="80000"/>
              </a:lnSpc>
              <a:buNone/>
            </a:pPr>
            <a:r>
              <a:rPr lang="en-GB" altLang="en-US" sz="2800" dirty="0"/>
              <a:t>Natasha Moore</a:t>
            </a:r>
          </a:p>
          <a:p>
            <a:pPr marL="0" indent="0" algn="ctr">
              <a:lnSpc>
                <a:spcPct val="80000"/>
              </a:lnSpc>
              <a:buNone/>
            </a:pPr>
            <a:r>
              <a:rPr lang="en-GB" altLang="en-US" sz="2800" dirty="0"/>
              <a:t>Highly Specialised Pharmacist </a:t>
            </a:r>
          </a:p>
          <a:p>
            <a:pPr marL="0" indent="0" algn="ctr">
              <a:lnSpc>
                <a:spcPct val="80000"/>
              </a:lnSpc>
              <a:buNone/>
            </a:pPr>
            <a:r>
              <a:rPr lang="en-GB" altLang="en-US" sz="2800" dirty="0"/>
              <a:t>Chronic Kidney Disease </a:t>
            </a:r>
          </a:p>
          <a:p>
            <a:pPr marL="0" indent="0" algn="ctr">
              <a:lnSpc>
                <a:spcPct val="80000"/>
              </a:lnSpc>
              <a:buNone/>
            </a:pPr>
            <a:endParaRPr lang="en-GB" altLang="en-US" sz="2800" dirty="0"/>
          </a:p>
          <a:p>
            <a:pPr marL="0" indent="0" algn="ctr">
              <a:lnSpc>
                <a:spcPct val="80000"/>
              </a:lnSpc>
              <a:buNone/>
            </a:pPr>
            <a:r>
              <a:rPr lang="en-GB" altLang="en-US" sz="2800" dirty="0">
                <a:solidFill>
                  <a:schemeClr val="accent2"/>
                </a:solidFill>
              </a:rPr>
              <a:t>April 2022</a:t>
            </a:r>
          </a:p>
        </p:txBody>
      </p:sp>
      <p:pic>
        <p:nvPicPr>
          <p:cNvPr id="3" name="Picture 2"/>
          <p:cNvPicPr>
            <a:picLocks noChangeAspect="1"/>
          </p:cNvPicPr>
          <p:nvPr/>
        </p:nvPicPr>
        <p:blipFill>
          <a:blip r:embed="rId3"/>
          <a:stretch>
            <a:fillRect/>
          </a:stretch>
        </p:blipFill>
        <p:spPr>
          <a:xfrm>
            <a:off x="8724900" y="116632"/>
            <a:ext cx="2914650" cy="12477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resources</a:t>
            </a:r>
          </a:p>
        </p:txBody>
      </p:sp>
      <p:sp>
        <p:nvSpPr>
          <p:cNvPr id="3" name="Content Placeholder 2"/>
          <p:cNvSpPr>
            <a:spLocks noGrp="1"/>
          </p:cNvSpPr>
          <p:nvPr>
            <p:ph idx="1"/>
          </p:nvPr>
        </p:nvSpPr>
        <p:spPr/>
        <p:txBody>
          <a:bodyPr/>
          <a:lstStyle/>
          <a:p>
            <a:pPr lvl="0">
              <a:lnSpc>
                <a:spcPct val="100000"/>
              </a:lnSpc>
              <a:spcBef>
                <a:spcPts val="600"/>
              </a:spcBef>
            </a:pPr>
            <a:r>
              <a:rPr lang="en-GB" sz="1400" dirty="0"/>
              <a:t>BNF </a:t>
            </a:r>
            <a:r>
              <a:rPr lang="en-GB" sz="1400" dirty="0">
                <a:hlinkClick r:id="rId3"/>
              </a:rPr>
              <a:t>https://bnf.nice.org.uk/drug/</a:t>
            </a:r>
            <a:endParaRPr lang="en-GB" sz="1400" dirty="0"/>
          </a:p>
          <a:p>
            <a:pPr lvl="0">
              <a:lnSpc>
                <a:spcPct val="100000"/>
              </a:lnSpc>
              <a:spcBef>
                <a:spcPts val="600"/>
              </a:spcBef>
            </a:pPr>
            <a:endParaRPr lang="en-GB" sz="1400" dirty="0"/>
          </a:p>
          <a:p>
            <a:pPr lvl="0">
              <a:lnSpc>
                <a:spcPct val="100000"/>
              </a:lnSpc>
              <a:spcBef>
                <a:spcPts val="600"/>
              </a:spcBef>
            </a:pPr>
            <a:r>
              <a:rPr lang="en-GB" sz="1400" dirty="0"/>
              <a:t>Electronic Medicines Compendium. Up to date prescribing information for UK licensed medicines </a:t>
            </a:r>
            <a:r>
              <a:rPr lang="en-GB" sz="1400" dirty="0">
                <a:hlinkClick r:id="rId4"/>
              </a:rPr>
              <a:t>www.medicines.org.uk/emc</a:t>
            </a:r>
            <a:endParaRPr lang="en-GB" sz="1400" dirty="0"/>
          </a:p>
          <a:p>
            <a:pPr lvl="0">
              <a:lnSpc>
                <a:spcPct val="100000"/>
              </a:lnSpc>
              <a:spcBef>
                <a:spcPts val="600"/>
              </a:spcBef>
            </a:pPr>
            <a:endParaRPr lang="en-GB" sz="1400" dirty="0"/>
          </a:p>
          <a:p>
            <a:pPr lvl="0">
              <a:lnSpc>
                <a:spcPct val="100000"/>
              </a:lnSpc>
              <a:spcBef>
                <a:spcPts val="600"/>
              </a:spcBef>
            </a:pPr>
            <a:r>
              <a:rPr lang="en-GB" sz="1400" dirty="0"/>
              <a:t>Renal Drug Handbook (5</a:t>
            </a:r>
            <a:r>
              <a:rPr lang="en-GB" sz="1400" baseline="30000" dirty="0"/>
              <a:t>th</a:t>
            </a:r>
            <a:r>
              <a:rPr lang="en-GB" sz="1400" dirty="0"/>
              <a:t> Edition, 2018) / eBook </a:t>
            </a:r>
          </a:p>
          <a:p>
            <a:pPr lvl="0">
              <a:lnSpc>
                <a:spcPct val="100000"/>
              </a:lnSpc>
              <a:spcBef>
                <a:spcPts val="600"/>
              </a:spcBef>
            </a:pPr>
            <a:endParaRPr lang="en-GB" sz="1400" dirty="0"/>
          </a:p>
          <a:p>
            <a:pPr lvl="0">
              <a:lnSpc>
                <a:spcPct val="100000"/>
              </a:lnSpc>
              <a:spcBef>
                <a:spcPts val="600"/>
              </a:spcBef>
            </a:pPr>
            <a:r>
              <a:rPr lang="en-GB" sz="1400" dirty="0"/>
              <a:t>Renal Drug Database </a:t>
            </a:r>
            <a:r>
              <a:rPr lang="mr-IN" sz="1400" dirty="0"/>
              <a:t>–</a:t>
            </a:r>
            <a:r>
              <a:rPr lang="en-GB" sz="1400" dirty="0"/>
              <a:t> online database version of Renal Drug Handbook </a:t>
            </a:r>
            <a:r>
              <a:rPr lang="en-GB" sz="1400" dirty="0">
                <a:hlinkClick r:id="rId5"/>
              </a:rPr>
              <a:t>https://renaldrugdatabase.com</a:t>
            </a:r>
            <a:endParaRPr lang="en-GB" sz="1400" dirty="0"/>
          </a:p>
          <a:p>
            <a:pPr lvl="0">
              <a:lnSpc>
                <a:spcPct val="100000"/>
              </a:lnSpc>
              <a:spcBef>
                <a:spcPts val="600"/>
              </a:spcBef>
            </a:pPr>
            <a:endParaRPr lang="en-GB" sz="1400" dirty="0"/>
          </a:p>
          <a:p>
            <a:pPr lvl="0">
              <a:lnSpc>
                <a:spcPct val="100000"/>
              </a:lnSpc>
              <a:spcBef>
                <a:spcPts val="600"/>
              </a:spcBef>
            </a:pPr>
            <a:r>
              <a:rPr lang="en-GB" sz="1400" dirty="0"/>
              <a:t>UK Renal Pharmacy Group </a:t>
            </a:r>
            <a:r>
              <a:rPr lang="en-GB" sz="1400" dirty="0">
                <a:hlinkClick r:id="rId6"/>
              </a:rPr>
              <a:t>http://www.renalpharmacy.org.uk</a:t>
            </a:r>
            <a:endParaRPr lang="en-GB" sz="1400" dirty="0"/>
          </a:p>
          <a:p>
            <a:pPr lvl="0">
              <a:lnSpc>
                <a:spcPct val="100000"/>
              </a:lnSpc>
              <a:spcBef>
                <a:spcPts val="600"/>
              </a:spcBef>
            </a:pPr>
            <a:endParaRPr lang="en-GB" sz="1400" dirty="0"/>
          </a:p>
          <a:p>
            <a:pPr>
              <a:lnSpc>
                <a:spcPct val="100000"/>
              </a:lnSpc>
              <a:spcBef>
                <a:spcPts val="600"/>
              </a:spcBef>
            </a:pPr>
            <a:r>
              <a:rPr lang="en-GB" sz="1400" dirty="0"/>
              <a:t>Micromedex </a:t>
            </a:r>
            <a:r>
              <a:rPr lang="mr-IN" sz="1400" dirty="0"/>
              <a:t>–</a:t>
            </a:r>
            <a:r>
              <a:rPr lang="en-GB" sz="1400" dirty="0"/>
              <a:t> Vast online database (US) </a:t>
            </a:r>
            <a:r>
              <a:rPr lang="en-GB" sz="1400" dirty="0">
                <a:hlinkClick r:id="rId7"/>
              </a:rPr>
              <a:t>www.micromedex.com/clinicalknowledge</a:t>
            </a:r>
            <a:endParaRPr lang="en-GB" sz="1400" dirty="0"/>
          </a:p>
          <a:p>
            <a:pPr>
              <a:lnSpc>
                <a:spcPct val="100000"/>
              </a:lnSpc>
              <a:spcBef>
                <a:spcPts val="600"/>
              </a:spcBef>
            </a:pPr>
            <a:endParaRPr lang="en-GB" sz="1400" dirty="0"/>
          </a:p>
          <a:p>
            <a:pPr lvl="0">
              <a:lnSpc>
                <a:spcPct val="100000"/>
              </a:lnSpc>
              <a:spcBef>
                <a:spcPts val="600"/>
              </a:spcBef>
            </a:pPr>
            <a:r>
              <a:rPr lang="en-GB" sz="1400" dirty="0"/>
              <a:t>The Sanford Guide to Antimicrobial Therapy </a:t>
            </a:r>
            <a:r>
              <a:rPr lang="en-GB" sz="1400" dirty="0">
                <a:hlinkClick r:id="rId8"/>
              </a:rPr>
              <a:t>https://www.sanfordguide.com</a:t>
            </a:r>
            <a:endParaRPr lang="en-GB" sz="1400" dirty="0"/>
          </a:p>
          <a:p>
            <a:endParaRPr lang="en-GB" dirty="0"/>
          </a:p>
        </p:txBody>
      </p:sp>
    </p:spTree>
    <p:extLst>
      <p:ext uri="{BB962C8B-B14F-4D97-AF65-F5344CB8AC3E}">
        <p14:creationId xmlns:p14="http://schemas.microsoft.com/office/powerpoint/2010/main" val="1297234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848140" y="0"/>
            <a:ext cx="10164419" cy="641445"/>
          </a:xfrm>
        </p:spPr>
        <p:txBody>
          <a:bodyPr>
            <a:normAutofit/>
          </a:bodyPr>
          <a:lstStyle/>
          <a:p>
            <a:pPr algn="ctr"/>
            <a:r>
              <a:rPr lang="en-GB" dirty="0"/>
              <a:t>Future Practice Plus Webinars</a:t>
            </a:r>
          </a:p>
        </p:txBody>
      </p:sp>
      <p:graphicFrame>
        <p:nvGraphicFramePr>
          <p:cNvPr id="2" name="Content Placeholder 1">
            <a:extLst>
              <a:ext uri="{FF2B5EF4-FFF2-40B4-BE49-F238E27FC236}">
                <a16:creationId xmlns:a16="http://schemas.microsoft.com/office/drawing/2014/main" id="{4EE22B80-7E66-447E-BFF0-9F2FA7EF17FC}"/>
              </a:ext>
            </a:extLst>
          </p:cNvPr>
          <p:cNvGraphicFramePr>
            <a:graphicFrameLocks noGrp="1"/>
          </p:cNvGraphicFramePr>
          <p:nvPr>
            <p:ph idx="1"/>
            <p:extLst>
              <p:ext uri="{D42A27DB-BD31-4B8C-83A1-F6EECF244321}">
                <p14:modId xmlns:p14="http://schemas.microsoft.com/office/powerpoint/2010/main" val="3904426229"/>
              </p:ext>
            </p:extLst>
          </p:nvPr>
        </p:nvGraphicFramePr>
        <p:xfrm>
          <a:off x="848140" y="827855"/>
          <a:ext cx="10051878" cy="5113184"/>
        </p:xfrm>
        <a:graphic>
          <a:graphicData uri="http://schemas.openxmlformats.org/drawingml/2006/table">
            <a:tbl>
              <a:tblPr firstRow="1" bandRow="1">
                <a:tableStyleId>{073A0DAA-6AF3-43AB-8588-CEC1D06C72B9}</a:tableStyleId>
              </a:tblPr>
              <a:tblGrid>
                <a:gridCol w="1548219">
                  <a:extLst>
                    <a:ext uri="{9D8B030D-6E8A-4147-A177-3AD203B41FA5}">
                      <a16:colId xmlns:a16="http://schemas.microsoft.com/office/drawing/2014/main" val="379452850"/>
                    </a:ext>
                  </a:extLst>
                </a:gridCol>
                <a:gridCol w="4255544">
                  <a:extLst>
                    <a:ext uri="{9D8B030D-6E8A-4147-A177-3AD203B41FA5}">
                      <a16:colId xmlns:a16="http://schemas.microsoft.com/office/drawing/2014/main" val="590202040"/>
                    </a:ext>
                  </a:extLst>
                </a:gridCol>
                <a:gridCol w="4248115">
                  <a:extLst>
                    <a:ext uri="{9D8B030D-6E8A-4147-A177-3AD203B41FA5}">
                      <a16:colId xmlns:a16="http://schemas.microsoft.com/office/drawing/2014/main" val="1761578396"/>
                    </a:ext>
                  </a:extLst>
                </a:gridCol>
              </a:tblGrid>
              <a:tr h="463809">
                <a:tc>
                  <a:txBody>
                    <a:bodyPr/>
                    <a:lstStyle/>
                    <a:p>
                      <a:pPr>
                        <a:lnSpc>
                          <a:spcPct val="107000"/>
                        </a:lnSpc>
                        <a:spcAft>
                          <a:spcPts val="0"/>
                        </a:spcAft>
                      </a:pPr>
                      <a:r>
                        <a:rPr lang="en-GB" sz="1600" dirty="0">
                          <a:effectLst/>
                          <a:latin typeface="+mn-lt"/>
                          <a:ea typeface="+mn-ea"/>
                          <a:cs typeface="+mn-cs"/>
                        </a:rPr>
                        <a:t>Date</a:t>
                      </a:r>
                      <a:endParaRPr lang="en-GB"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38576" marR="38576" marT="0" marB="0"/>
                </a:tc>
                <a:tc>
                  <a:txBody>
                    <a:bodyPr/>
                    <a:lstStyle/>
                    <a:p>
                      <a:pPr>
                        <a:lnSpc>
                          <a:spcPct val="107000"/>
                        </a:lnSpc>
                        <a:spcAft>
                          <a:spcPts val="0"/>
                        </a:spcAft>
                      </a:pPr>
                      <a:r>
                        <a:rPr lang="en-GB" sz="1600" dirty="0">
                          <a:effectLst/>
                          <a:latin typeface="+mn-lt"/>
                          <a:ea typeface="+mn-ea"/>
                          <a:cs typeface="+mn-cs"/>
                        </a:rPr>
                        <a:t>Key</a:t>
                      </a:r>
                      <a:r>
                        <a:rPr lang="en-GB" sz="1600" baseline="0" dirty="0">
                          <a:effectLst/>
                          <a:latin typeface="+mn-lt"/>
                          <a:ea typeface="+mn-ea"/>
                          <a:cs typeface="+mn-cs"/>
                        </a:rPr>
                        <a:t> themes</a:t>
                      </a:r>
                      <a:endParaRPr lang="en-GB"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38576" marR="38576" marT="0" marB="0"/>
                </a:tc>
                <a:tc>
                  <a:txBody>
                    <a:bodyPr/>
                    <a:lstStyle/>
                    <a:p>
                      <a:pPr>
                        <a:lnSpc>
                          <a:spcPct val="107000"/>
                        </a:lnSpc>
                        <a:spcAft>
                          <a:spcPts val="0"/>
                        </a:spcAft>
                      </a:pPr>
                      <a:r>
                        <a:rPr lang="en-GB" sz="1600" dirty="0">
                          <a:effectLst/>
                        </a:rPr>
                        <a:t>Guest Presenters</a:t>
                      </a:r>
                      <a:endParaRPr lang="en-GB"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38576" marR="38576" marT="0" marB="0"/>
                </a:tc>
                <a:extLst>
                  <a:ext uri="{0D108BD9-81ED-4DB2-BD59-A6C34878D82A}">
                    <a16:rowId xmlns:a16="http://schemas.microsoft.com/office/drawing/2014/main" val="3120774958"/>
                  </a:ext>
                </a:extLst>
              </a:tr>
              <a:tr h="1024109">
                <a:tc>
                  <a:txBody>
                    <a:bodyPr/>
                    <a:lstStyle/>
                    <a:p>
                      <a:pPr marL="0" algn="l" defTabSz="1219170" rtl="0" eaLnBrk="1" latinLnBrk="0" hangingPunct="1">
                        <a:lnSpc>
                          <a:spcPct val="107000"/>
                        </a:lnSpc>
                        <a:spcAft>
                          <a:spcPts val="0"/>
                        </a:spcAft>
                      </a:pPr>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18th May 2022 </a:t>
                      </a:r>
                    </a:p>
                  </a:txBody>
                  <a:tcPr marL="38576" marR="38576" marT="0" marB="0"/>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Population Health Management : How can it help you with planning SMRs ?</a:t>
                      </a:r>
                    </a:p>
                    <a:p>
                      <a:pPr marL="0" marR="0" lvl="0" indent="0" algn="l" defTabSz="1219170" rtl="0" eaLnBrk="1" fontAlgn="auto" latinLnBrk="0" hangingPunct="1">
                        <a:lnSpc>
                          <a:spcPct val="107000"/>
                        </a:lnSpc>
                        <a:spcBef>
                          <a:spcPts val="0"/>
                        </a:spcBef>
                        <a:spcAft>
                          <a:spcPts val="0"/>
                        </a:spcAft>
                        <a:buClrTx/>
                        <a:buSzTx/>
                        <a:buFontTx/>
                        <a:buNone/>
                        <a:tabLst/>
                        <a:defRPr/>
                      </a:pPr>
                      <a:endParaRPr lang="en-US"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endParaRPr>
                    </a:p>
                  </a:txBody>
                  <a:tcPr marL="38576" marR="38576" marT="0" marB="0"/>
                </a:tc>
                <a:tc>
                  <a:txBody>
                    <a:bodyPr/>
                    <a:lstStyle/>
                    <a:p>
                      <a:pPr marL="0" algn="l" defTabSz="1219170" rtl="0" eaLnBrk="1" latinLnBrk="0" hangingPunct="1"/>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Dr Wasim </a:t>
                      </a:r>
                      <a:r>
                        <a:rPr lang="en-GB" sz="1600" kern="1200" dirty="0" err="1">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Baqir</a:t>
                      </a:r>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 </a:t>
                      </a:r>
                    </a:p>
                    <a:p>
                      <a:pPr marL="0" algn="l" defTabSz="1219170" rtl="0" eaLnBrk="1" latinLnBrk="0" hangingPunct="1"/>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Senior Pharmacist</a:t>
                      </a:r>
                    </a:p>
                    <a:p>
                      <a:pPr marL="0" algn="l" defTabSz="1219170" rtl="0" eaLnBrk="1" latinLnBrk="0" hangingPunct="1"/>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Pharmacy Integration Programme</a:t>
                      </a:r>
                    </a:p>
                    <a:p>
                      <a:pPr marL="0" algn="l" defTabSz="1219170" rtl="0" eaLnBrk="1" latinLnBrk="0" hangingPunct="1"/>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Primary Care, NHS E / I </a:t>
                      </a:r>
                    </a:p>
                  </a:txBody>
                  <a:tcPr marL="38576" marR="38576" marT="0" marB="0"/>
                </a:tc>
                <a:extLst>
                  <a:ext uri="{0D108BD9-81ED-4DB2-BD59-A6C34878D82A}">
                    <a16:rowId xmlns:a16="http://schemas.microsoft.com/office/drawing/2014/main" val="368330357"/>
                  </a:ext>
                </a:extLst>
              </a:tr>
              <a:tr h="952757">
                <a:tc>
                  <a:txBody>
                    <a:bodyPr/>
                    <a:lstStyle/>
                    <a:p>
                      <a:pPr marL="0" algn="l" defTabSz="1219170" rtl="0" eaLnBrk="1" latinLnBrk="0" hangingPunct="1">
                        <a:lnSpc>
                          <a:spcPct val="107000"/>
                        </a:lnSpc>
                        <a:spcAft>
                          <a:spcPts val="0"/>
                        </a:spcAft>
                      </a:pPr>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15th June 2022</a:t>
                      </a:r>
                    </a:p>
                  </a:txBody>
                  <a:tcPr marL="38576" marR="38576" marT="0" marB="0"/>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Meeting the Respiratory Impact and Investment PCN targets</a:t>
                      </a:r>
                    </a:p>
                  </a:txBody>
                  <a:tcPr marL="38576" marR="38576" marT="0" marB="0"/>
                </a:tc>
                <a:tc>
                  <a:txBody>
                    <a:bodyPr/>
                    <a:lstStyle/>
                    <a:p>
                      <a:pPr marL="0" algn="l" defTabSz="1219170" rtl="0" eaLnBrk="1" latinLnBrk="0" hangingPunct="1"/>
                      <a:r>
                        <a:rPr lang="en-GB" sz="1600" kern="1200" dirty="0" err="1">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Hetal</a:t>
                      </a:r>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 </a:t>
                      </a:r>
                      <a:r>
                        <a:rPr lang="en-GB" sz="1600" kern="1200" dirty="0" err="1">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Dhruve</a:t>
                      </a:r>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 </a:t>
                      </a:r>
                    </a:p>
                    <a:p>
                      <a:pPr marL="0" algn="l" defTabSz="1219170" rtl="0" eaLnBrk="1" latinLnBrk="0" hangingPunct="1"/>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Clinical Research Fellow</a:t>
                      </a:r>
                    </a:p>
                    <a:p>
                      <a:pPr marL="0" algn="l" defTabSz="1219170" rtl="0" eaLnBrk="1" latinLnBrk="0" hangingPunct="1"/>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Guy's &amp; St Thomas' NHS Foundation Trust | Asthma Centre, Guy's Hospital </a:t>
                      </a:r>
                    </a:p>
                  </a:txBody>
                  <a:tcPr marL="38576" marR="38576" marT="0" marB="0"/>
                </a:tc>
                <a:extLst>
                  <a:ext uri="{0D108BD9-81ED-4DB2-BD59-A6C34878D82A}">
                    <a16:rowId xmlns:a16="http://schemas.microsoft.com/office/drawing/2014/main" val="1195432884"/>
                  </a:ext>
                </a:extLst>
              </a:tr>
              <a:tr h="952757">
                <a:tc>
                  <a:txBody>
                    <a:bodyPr/>
                    <a:lstStyle/>
                    <a:p>
                      <a:pPr marL="0" algn="l" defTabSz="1219170" rtl="0" eaLnBrk="1" latinLnBrk="0" hangingPunct="1">
                        <a:lnSpc>
                          <a:spcPct val="107000"/>
                        </a:lnSpc>
                        <a:spcAft>
                          <a:spcPts val="0"/>
                        </a:spcAft>
                      </a:pPr>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20th July 2022</a:t>
                      </a:r>
                    </a:p>
                  </a:txBody>
                  <a:tcPr marL="38576" marR="38576" marT="0" marB="0"/>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Behavioural science applied to Implementing deprescribing</a:t>
                      </a:r>
                      <a:endParaRPr lang="en-US"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endParaRPr>
                    </a:p>
                  </a:txBody>
                  <a:tcPr marL="38576" marR="38576" marT="0" marB="0"/>
                </a:tc>
                <a:tc>
                  <a:txBody>
                    <a:bodyPr/>
                    <a:lstStyle/>
                    <a:p>
                      <a:pPr marL="0" algn="l" defTabSz="1219170" rtl="0" eaLnBrk="1" latinLnBrk="0" hangingPunct="1"/>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Debi Bhattacharya</a:t>
                      </a:r>
                    </a:p>
                    <a:p>
                      <a:pPr marL="0" algn="l" defTabSz="1219170" rtl="0" eaLnBrk="1" latinLnBrk="0" hangingPunct="1"/>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Primary Care Pharmacist </a:t>
                      </a:r>
                    </a:p>
                    <a:p>
                      <a:pPr marL="0" algn="l" defTabSz="1219170" rtl="0" eaLnBrk="1" latinLnBrk="0" hangingPunct="1"/>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Professor of Behavioural Medicine</a:t>
                      </a:r>
                    </a:p>
                    <a:p>
                      <a:pPr marL="0" algn="l" defTabSz="1219170" rtl="0" eaLnBrk="1" latinLnBrk="0" hangingPunct="1"/>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University of Leicester</a:t>
                      </a:r>
                    </a:p>
                  </a:txBody>
                  <a:tcPr marL="38576" marR="38576" marT="0" marB="0"/>
                </a:tc>
                <a:extLst>
                  <a:ext uri="{0D108BD9-81ED-4DB2-BD59-A6C34878D82A}">
                    <a16:rowId xmlns:a16="http://schemas.microsoft.com/office/drawing/2014/main" val="2602689478"/>
                  </a:ext>
                </a:extLst>
              </a:tr>
              <a:tr h="303479">
                <a:tc>
                  <a:txBody>
                    <a:bodyPr/>
                    <a:lstStyle/>
                    <a:p>
                      <a:pPr marL="0" algn="l" defTabSz="1219170" rtl="0" eaLnBrk="1" latinLnBrk="0" hangingPunct="1">
                        <a:lnSpc>
                          <a:spcPct val="107000"/>
                        </a:lnSpc>
                        <a:spcAft>
                          <a:spcPts val="0"/>
                        </a:spcAft>
                      </a:pPr>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August 2022</a:t>
                      </a:r>
                    </a:p>
                  </a:txBody>
                  <a:tcPr marL="38576" marR="38576" marT="0" marB="0"/>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TBC</a:t>
                      </a:r>
                    </a:p>
                  </a:txBody>
                  <a:tcPr marL="38576" marR="38576" marT="0" marB="0"/>
                </a:tc>
                <a:tc>
                  <a:txBody>
                    <a:bodyPr/>
                    <a:lstStyle/>
                    <a:p>
                      <a:pPr marL="0" algn="l" defTabSz="1219170" rtl="0" eaLnBrk="1" latinLnBrk="0" hangingPunct="1"/>
                      <a:endPar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endParaRPr>
                    </a:p>
                  </a:txBody>
                  <a:tcPr marL="38576" marR="38576" marT="0" marB="0"/>
                </a:tc>
                <a:extLst>
                  <a:ext uri="{0D108BD9-81ED-4DB2-BD59-A6C34878D82A}">
                    <a16:rowId xmlns:a16="http://schemas.microsoft.com/office/drawing/2014/main" val="3849599803"/>
                  </a:ext>
                </a:extLst>
              </a:tr>
              <a:tr h="1371067">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21st September  2022</a:t>
                      </a:r>
                    </a:p>
                    <a:p>
                      <a:pPr marL="0" algn="l" defTabSz="1219170" rtl="0" eaLnBrk="1" latinLnBrk="0" hangingPunct="1">
                        <a:lnSpc>
                          <a:spcPct val="107000"/>
                        </a:lnSpc>
                        <a:spcAft>
                          <a:spcPts val="0"/>
                        </a:spcAft>
                      </a:pPr>
                      <a:endPar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endParaRPr>
                    </a:p>
                  </a:txBody>
                  <a:tcPr marL="38576" marR="38576" marT="0" marB="0"/>
                </a:tc>
                <a:tc>
                  <a:txBody>
                    <a:bodyPr/>
                    <a:lstStyle/>
                    <a:p>
                      <a:pPr marL="0" algn="l" defTabSz="1219170" rtl="0" eaLnBrk="1" latinLnBrk="0" hangingPunct="1"/>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Managing Analgesic Reviews in people without capacity</a:t>
                      </a:r>
                    </a:p>
                    <a:p>
                      <a:pPr marL="0" algn="l" defTabSz="1219170" rtl="0" eaLnBrk="1" latinLnBrk="0" hangingPunct="1"/>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NICE guidance on dependence forming medicines </a:t>
                      </a:r>
                    </a:p>
                    <a:p>
                      <a:pPr marL="0" marR="0" lvl="0" indent="0" algn="l" defTabSz="1219170" rtl="0" eaLnBrk="1" fontAlgn="auto" latinLnBrk="0" hangingPunct="1">
                        <a:lnSpc>
                          <a:spcPct val="107000"/>
                        </a:lnSpc>
                        <a:spcBef>
                          <a:spcPts val="0"/>
                        </a:spcBef>
                        <a:spcAft>
                          <a:spcPts val="0"/>
                        </a:spcAft>
                        <a:buClrTx/>
                        <a:buSzTx/>
                        <a:buFontTx/>
                        <a:buNone/>
                        <a:tabLst/>
                        <a:defRPr/>
                      </a:pPr>
                      <a:endParaRPr lang="en-US"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endParaRPr>
                    </a:p>
                  </a:txBody>
                  <a:tcPr marL="38576" marR="38576" marT="0" marB="0"/>
                </a:tc>
                <a:tc>
                  <a:txBody>
                    <a:bodyPr/>
                    <a:lstStyle/>
                    <a:p>
                      <a:pPr marL="0" algn="l" defTabSz="1219170" rtl="0" eaLnBrk="1" latinLnBrk="0" hangingPunct="1"/>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Emma Davies </a:t>
                      </a:r>
                    </a:p>
                    <a:p>
                      <a:pPr marL="0" algn="l" defTabSz="1219170" rtl="0" eaLnBrk="1" latinLnBrk="0" hangingPunct="1"/>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Advanced Pharmacist Practitioner in Pain Management</a:t>
                      </a:r>
                    </a:p>
                    <a:p>
                      <a:pPr marL="0" algn="l" defTabSz="1219170" rtl="0" eaLnBrk="1" latinLnBrk="0" hangingPunct="1"/>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Cwm </a:t>
                      </a:r>
                      <a:r>
                        <a:rPr lang="en-GB" sz="1600" kern="1200" dirty="0" err="1">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Taf</a:t>
                      </a:r>
                      <a:r>
                        <a:rPr lang="en-GB" sz="1600" kern="1200" dirty="0">
                          <a:solidFill>
                            <a:schemeClr val="dk1"/>
                          </a:solidFill>
                          <a:effectLst/>
                          <a:latin typeface="Verdana" panose="020B0604030504040204" pitchFamily="34" charset="0"/>
                          <a:ea typeface="Verdana" panose="020B0604030504040204" pitchFamily="34" charset="0"/>
                          <a:cs typeface="Times New Roman" panose="02020603050405020304" pitchFamily="18" charset="0"/>
                        </a:rPr>
                        <a:t> Morgannwg University Health Board </a:t>
                      </a:r>
                    </a:p>
                  </a:txBody>
                  <a:tcPr marL="38576" marR="38576" marT="0" marB="0"/>
                </a:tc>
                <a:extLst>
                  <a:ext uri="{0D108BD9-81ED-4DB2-BD59-A6C34878D82A}">
                    <a16:rowId xmlns:a16="http://schemas.microsoft.com/office/drawing/2014/main" val="824265635"/>
                  </a:ext>
                </a:extLst>
              </a:tr>
            </a:tbl>
          </a:graphicData>
        </a:graphic>
      </p:graphicFrame>
      <p:sp>
        <p:nvSpPr>
          <p:cNvPr id="15" name="Slide Number Placeholder 14"/>
          <p:cNvSpPr>
            <a:spLocks noGrp="1"/>
          </p:cNvSpPr>
          <p:nvPr>
            <p:ph type="sldNum" sz="quarter" idx="12"/>
          </p:nvPr>
        </p:nvSpPr>
        <p:spPr>
          <a:xfrm>
            <a:off x="11480800" y="8475133"/>
            <a:ext cx="3657600" cy="486833"/>
          </a:xfrm>
          <a:prstGeom prst="rect">
            <a:avLst/>
          </a:prstGeom>
        </p:spPr>
        <p:txBody>
          <a:bodyPr vert="horz" lIns="121920" tIns="60960" rIns="121920" bIns="60960" rtlCol="0" anchor="ctr"/>
          <a:lstStyle>
            <a:defPPr>
              <a:defRPr lang="en-US"/>
            </a:defPPr>
            <a:lvl1pPr marL="0" algn="r" defTabSz="1219140" rtl="0" eaLnBrk="1" latinLnBrk="0" hangingPunct="1">
              <a:defRPr sz="1600" kern="1200">
                <a:solidFill>
                  <a:schemeClr val="tx1">
                    <a:tint val="75000"/>
                  </a:schemeClr>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marL="0" marR="0" lvl="0" indent="0" algn="r" defTabSz="1219140" rtl="0" eaLnBrk="1" fontAlgn="auto" latinLnBrk="0" hangingPunct="1">
              <a:lnSpc>
                <a:spcPct val="100000"/>
              </a:lnSpc>
              <a:spcBef>
                <a:spcPts val="0"/>
              </a:spcBef>
              <a:spcAft>
                <a:spcPts val="0"/>
              </a:spcAft>
              <a:buClrTx/>
              <a:buSzTx/>
              <a:buFontTx/>
              <a:buNone/>
              <a:tabLst/>
              <a:defRPr/>
            </a:pPr>
            <a:fld id="{EE052997-6E28-460D-9BE6-9B3BFEE48A8E}" type="slidenum">
              <a:rPr kumimoji="0" lang="en-GB" sz="1600" b="0" i="0" u="none" strike="noStrike" kern="1200" cap="none" spc="0" normalizeH="0" baseline="0" noProof="0">
                <a:ln>
                  <a:noFill/>
                </a:ln>
                <a:solidFill>
                  <a:srgbClr val="0072C6">
                    <a:tint val="75000"/>
                  </a:srgbClr>
                </a:solidFill>
                <a:effectLst/>
                <a:uLnTx/>
                <a:uFillTx/>
                <a:latin typeface="Verdana"/>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21</a:t>
            </a:fld>
            <a:endParaRPr kumimoji="0" lang="en-GB" sz="1600" b="0" i="0" u="none" strike="noStrike" kern="1200" cap="none" spc="0" normalizeH="0" baseline="0" noProof="0">
              <a:ln>
                <a:noFill/>
              </a:ln>
              <a:solidFill>
                <a:srgbClr val="0072C6">
                  <a:tint val="75000"/>
                </a:srgbClr>
              </a:solidFill>
              <a:effectLst/>
              <a:uLnTx/>
              <a:uFillTx/>
              <a:latin typeface="Verdana"/>
              <a:ea typeface="+mn-ea"/>
              <a:cs typeface="+mn-cs"/>
            </a:endParaRPr>
          </a:p>
        </p:txBody>
      </p:sp>
    </p:spTree>
    <p:extLst>
      <p:ext uri="{BB962C8B-B14F-4D97-AF65-F5344CB8AC3E}">
        <p14:creationId xmlns:p14="http://schemas.microsoft.com/office/powerpoint/2010/main" val="120825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9416" y="620688"/>
            <a:ext cx="10753725" cy="1079500"/>
          </a:xfrm>
        </p:spPr>
        <p:txBody>
          <a:bodyPr/>
          <a:lstStyle/>
          <a:p>
            <a:r>
              <a:rPr lang="en-US" dirty="0"/>
              <a:t>What do your kidneys do?</a:t>
            </a:r>
            <a:endParaRPr lang="en-GB" dirty="0"/>
          </a:p>
        </p:txBody>
      </p:sp>
      <p:pic>
        <p:nvPicPr>
          <p:cNvPr id="3" name="Picture 2"/>
          <p:cNvPicPr>
            <a:picLocks noChangeAspect="1"/>
          </p:cNvPicPr>
          <p:nvPr/>
        </p:nvPicPr>
        <p:blipFill>
          <a:blip r:embed="rId3"/>
          <a:stretch>
            <a:fillRect/>
          </a:stretch>
        </p:blipFill>
        <p:spPr>
          <a:xfrm>
            <a:off x="2567608" y="1844824"/>
            <a:ext cx="7006733" cy="3383739"/>
          </a:xfrm>
          <a:prstGeom prst="rect">
            <a:avLst/>
          </a:prstGeom>
        </p:spPr>
      </p:pic>
    </p:spTree>
    <p:extLst>
      <p:ext uri="{BB962C8B-B14F-4D97-AF65-F5344CB8AC3E}">
        <p14:creationId xmlns:p14="http://schemas.microsoft.com/office/powerpoint/2010/main" val="123590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title"/>
          </p:nvPr>
        </p:nvSpPr>
        <p:spPr bwMode="auto">
          <a:xfrm>
            <a:off x="551384" y="620688"/>
            <a:ext cx="10441160" cy="753368"/>
          </a:xfrm>
          <a:prstGeom prst="rect">
            <a:avLst/>
          </a:prstGeom>
          <a:noFill/>
          <a:ln>
            <a:noFill/>
          </a:ln>
          <a:effectLst/>
        </p:spPr>
        <p:txBody>
          <a:bodyPr vert="horz" wrap="square" lIns="122199" tIns="68241" rIns="101568" bIns="68241"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003893"/>
                </a:solidFill>
                <a:effectLst/>
              </a:rPr>
              <a:t>Chronic kidney disease: assessment and management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003893"/>
                </a:solidFill>
                <a:effectLst/>
              </a:rPr>
              <a:t>NICE guideline [NG203] Published: 25 August 2021 Last updated: 24 November 2021</a:t>
            </a:r>
          </a:p>
        </p:txBody>
      </p:sp>
      <p:pic>
        <p:nvPicPr>
          <p:cNvPr id="4" name="Picture 3"/>
          <p:cNvPicPr>
            <a:picLocks noChangeAspect="1"/>
          </p:cNvPicPr>
          <p:nvPr/>
        </p:nvPicPr>
        <p:blipFill>
          <a:blip r:embed="rId3"/>
          <a:stretch>
            <a:fillRect/>
          </a:stretch>
        </p:blipFill>
        <p:spPr>
          <a:xfrm>
            <a:off x="1343472" y="2204864"/>
            <a:ext cx="4176463" cy="2872350"/>
          </a:xfrm>
          <a:prstGeom prst="rect">
            <a:avLst/>
          </a:prstGeom>
        </p:spPr>
      </p:pic>
      <p:sp>
        <p:nvSpPr>
          <p:cNvPr id="5" name="TextBox 4"/>
          <p:cNvSpPr txBox="1"/>
          <p:nvPr/>
        </p:nvSpPr>
        <p:spPr>
          <a:xfrm>
            <a:off x="5879976" y="1700808"/>
            <a:ext cx="5472608" cy="563231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New and updated recommendations for: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3893"/>
                </a:solidFill>
                <a:effectLst/>
                <a:uLnTx/>
                <a:uFillTx/>
                <a:latin typeface="Arial" panose="020B0604020202020204" pitchFamily="34" charset="0"/>
                <a:ea typeface="ＭＳ Ｐゴシック"/>
                <a:cs typeface="+mn-cs"/>
              </a:rPr>
              <a:t>Investigations for CKD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3893"/>
                </a:solidFill>
                <a:effectLst/>
                <a:uLnTx/>
                <a:uFillTx/>
                <a:latin typeface="Arial" panose="020B0604020202020204" pitchFamily="34" charset="0"/>
                <a:ea typeface="ＭＳ Ｐゴシック"/>
                <a:cs typeface="+mn-cs"/>
              </a:rPr>
              <a:t>Classification of CKD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Frequency of monitoring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Risk assessment, referral criteria and shared care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3893"/>
                </a:solidFill>
                <a:effectLst/>
                <a:uLnTx/>
                <a:uFillTx/>
                <a:latin typeface="Arial" panose="020B0604020202020204" pitchFamily="34" charset="0"/>
                <a:ea typeface="ＭＳ Ｐゴシック"/>
                <a:cs typeface="+mn-cs"/>
              </a:rPr>
              <a:t>Blood pressure control</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3893"/>
                </a:solidFill>
                <a:effectLst/>
                <a:uLnTx/>
                <a:uFillTx/>
                <a:latin typeface="Arial" panose="020B0604020202020204" pitchFamily="34" charset="0"/>
                <a:ea typeface="ＭＳ Ｐゴシック"/>
                <a:cs typeface="+mn-cs"/>
              </a:rPr>
              <a:t>Medicines for CKD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3893"/>
                </a:solidFill>
                <a:effectLst/>
                <a:uLnTx/>
                <a:uFillTx/>
                <a:latin typeface="Arial" panose="020B0604020202020204" pitchFamily="34" charset="0"/>
                <a:ea typeface="ＭＳ Ｐゴシック"/>
                <a:cs typeface="+mn-cs"/>
              </a:rPr>
              <a:t>Phosphate binders to manage mineral and bone disorders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Glomerular filtration rate for diagnosing </a:t>
            </a:r>
            <a:r>
              <a:rPr kumimoji="0" lang="en-GB" sz="1800" b="0" i="0" u="none" strike="noStrike" kern="1200" cap="none" spc="0" normalizeH="0" baseline="0" noProof="0" dirty="0">
                <a:ln>
                  <a:noFill/>
                </a:ln>
                <a:solidFill>
                  <a:srgbClr val="003893"/>
                </a:solidFill>
                <a:effectLst/>
                <a:uLnTx/>
                <a:uFillTx/>
                <a:latin typeface="Arial" panose="020B0604020202020204" pitchFamily="34" charset="0"/>
                <a:ea typeface="ＭＳ Ｐゴシック"/>
                <a:cs typeface="+mn-cs"/>
              </a:rPr>
              <a:t>anaemia associated with CKD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Intravenous </a:t>
            </a:r>
            <a:r>
              <a:rPr kumimoji="0" lang="en-GB" sz="1800" b="0" i="0" u="none" strike="noStrike" kern="1200" cap="none" spc="0" normalizeH="0" baseline="0" noProof="0" dirty="0">
                <a:ln>
                  <a:noFill/>
                </a:ln>
                <a:solidFill>
                  <a:srgbClr val="003893"/>
                </a:solidFill>
                <a:effectLst/>
                <a:uLnTx/>
                <a:uFillTx/>
                <a:latin typeface="Arial" panose="020B0604020202020204" pitchFamily="34" charset="0"/>
                <a:ea typeface="ＭＳ Ｐゴシック"/>
                <a:cs typeface="+mn-cs"/>
              </a:rPr>
              <a:t>iron for treating anaemia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associated with CKD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635087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Investigations for CKD</a:t>
            </a:r>
          </a:p>
        </p:txBody>
      </p:sp>
      <p:sp>
        <p:nvSpPr>
          <p:cNvPr id="3" name="Content Placeholder 2"/>
          <p:cNvSpPr>
            <a:spLocks noGrp="1"/>
          </p:cNvSpPr>
          <p:nvPr>
            <p:ph idx="1"/>
          </p:nvPr>
        </p:nvSpPr>
        <p:spPr>
          <a:xfrm>
            <a:off x="623392" y="1340768"/>
            <a:ext cx="10742084" cy="2232248"/>
          </a:xfrm>
        </p:spPr>
        <p:txBody>
          <a:bodyPr/>
          <a:lstStyle/>
          <a:p>
            <a:pPr marL="0" indent="0">
              <a:spcBef>
                <a:spcPts val="600"/>
              </a:spcBef>
              <a:buNone/>
            </a:pPr>
            <a:r>
              <a:rPr lang="en-GB" dirty="0"/>
              <a:t>Why?</a:t>
            </a:r>
          </a:p>
          <a:p>
            <a:pPr marL="0" indent="0">
              <a:spcBef>
                <a:spcPts val="600"/>
              </a:spcBef>
              <a:buNone/>
            </a:pPr>
            <a:r>
              <a:rPr lang="en-GB" altLang="en-US" dirty="0"/>
              <a:t>BNF states “Renal function should be checked before prescribing any drug which requires dose modification”</a:t>
            </a:r>
          </a:p>
          <a:p>
            <a:pPr marL="0" indent="0">
              <a:spcBef>
                <a:spcPts val="600"/>
              </a:spcBef>
              <a:buNone/>
            </a:pPr>
            <a:r>
              <a:rPr lang="en-GB" dirty="0"/>
              <a:t>Who?</a:t>
            </a:r>
          </a:p>
          <a:p>
            <a:pPr marL="0" indent="0">
              <a:spcBef>
                <a:spcPts val="600"/>
              </a:spcBef>
              <a:buNone/>
              <a:defRPr/>
            </a:pPr>
            <a:r>
              <a:rPr lang="en-GB" altLang="en-US" b="0" dirty="0"/>
              <a:t>Older patients, Family history, Diabetes, Hypertension, Autoimmune diseases, UTI, Prescribed medicines with a narrow therapeutic index / requiring therapeutic drug monitoring</a:t>
            </a:r>
          </a:p>
          <a:p>
            <a:pPr marL="0" indent="0">
              <a:spcBef>
                <a:spcPts val="600"/>
              </a:spcBef>
              <a:buNone/>
              <a:defRPr/>
            </a:pPr>
            <a:r>
              <a:rPr lang="en-GB" dirty="0"/>
              <a:t>How?</a:t>
            </a:r>
          </a:p>
          <a:p>
            <a:pPr marL="0" indent="0">
              <a:spcBef>
                <a:spcPts val="600"/>
              </a:spcBef>
              <a:buNone/>
              <a:defRPr/>
            </a:pPr>
            <a:r>
              <a:rPr lang="en-GB" b="0" dirty="0"/>
              <a:t>Serum creatinine, urea, potassium, bone profile, Urinalysis and daily weight </a:t>
            </a:r>
          </a:p>
          <a:p>
            <a:pPr marL="0" lvl="2" indent="0">
              <a:lnSpc>
                <a:spcPct val="80000"/>
              </a:lnSpc>
              <a:buNone/>
            </a:pPr>
            <a:endParaRPr lang="en-GB" dirty="0">
              <a:cs typeface="Arial" panose="020B0604020202020204" pitchFamily="34" charset="0"/>
            </a:endParaRPr>
          </a:p>
          <a:p>
            <a:pPr marL="0" indent="0">
              <a:buNone/>
            </a:pPr>
            <a:endParaRPr lang="en-GB" dirty="0"/>
          </a:p>
        </p:txBody>
      </p:sp>
      <p:sp>
        <p:nvSpPr>
          <p:cNvPr id="4" name="TextBox 3"/>
          <p:cNvSpPr txBox="1"/>
          <p:nvPr/>
        </p:nvSpPr>
        <p:spPr>
          <a:xfrm>
            <a:off x="719667" y="4149080"/>
            <a:ext cx="4392488" cy="1332673"/>
          </a:xfrm>
          <a:prstGeom prst="rect">
            <a:avLst/>
          </a:prstGeom>
          <a:noFill/>
        </p:spPr>
        <p:txBody>
          <a:bodyPr wrap="square" rtlCol="0">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p>
            <a:pPr marL="0" marR="0" lvl="0" indent="0" algn="l" defTabSz="914400" rtl="0" eaLnBrk="0" fontAlgn="base" latinLnBrk="0" hangingPunct="0">
              <a:lnSpc>
                <a:spcPct val="80000"/>
              </a:lnSpc>
              <a:spcBef>
                <a:spcPts val="600"/>
              </a:spcBef>
              <a:spcAft>
                <a:spcPct val="0"/>
              </a:spcAft>
              <a:buClrTx/>
              <a:buSzTx/>
              <a:buFont typeface="Arial" charset="0"/>
              <a:buChar char="•"/>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Urine output – volume</a:t>
            </a:r>
            <a:r>
              <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a:t>
            </a:r>
          </a:p>
          <a:p>
            <a:pPr marL="288925" marR="0" lvl="3" indent="0" algn="l" defTabSz="914400" rtl="0" eaLnBrk="0" fontAlgn="base" latinLnBrk="0" hangingPunct="0">
              <a:lnSpc>
                <a:spcPct val="8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Oliguria &lt;500ml / 24 hrs</a:t>
            </a:r>
          </a:p>
          <a:p>
            <a:pPr marL="288925" marR="0" lvl="3" indent="0" algn="l" defTabSz="914400" rtl="0" eaLnBrk="0" fontAlgn="base" latinLnBrk="0" hangingPunct="0">
              <a:lnSpc>
                <a:spcPct val="80000"/>
              </a:lnSpc>
              <a:spcBef>
                <a:spcPct val="0"/>
              </a:spcBef>
              <a:spcAft>
                <a:spcPct val="0"/>
              </a:spcAft>
              <a:buClrTx/>
              <a:buSzTx/>
              <a:buFontTx/>
              <a:buNone/>
              <a:tabLst/>
              <a:defRPr/>
            </a:pPr>
            <a:r>
              <a:rPr kumimoji="0" lang="en-GB" altLang="en-US" sz="18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Anuric</a:t>
            </a:r>
            <a:r>
              <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&lt;200ml / 24 hrs</a:t>
            </a:r>
          </a:p>
          <a:p>
            <a:pPr marL="288925" marR="0" lvl="3" indent="0" algn="l" defTabSz="914400" rtl="0" eaLnBrk="0" fontAlgn="base" latinLnBrk="0" hangingPunct="0">
              <a:lnSpc>
                <a:spcPct val="80000"/>
              </a:lnSpc>
              <a:spcBef>
                <a:spcPct val="0"/>
              </a:spcBef>
              <a:spcAft>
                <a:spcPct val="0"/>
              </a:spcAft>
              <a:buClrTx/>
              <a:buSzTx/>
              <a:buFontTx/>
              <a:buNone/>
              <a:tabLst/>
              <a:defRPr/>
            </a:pPr>
            <a:r>
              <a:rPr kumimoji="0" lang="en-GB" altLang="en-US" sz="18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Polyuric</a:t>
            </a:r>
            <a:r>
              <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&gt;500ml / 24 hours</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5" name="TextBox 4"/>
          <p:cNvSpPr txBox="1"/>
          <p:nvPr/>
        </p:nvSpPr>
        <p:spPr>
          <a:xfrm>
            <a:off x="5519936" y="4509120"/>
            <a:ext cx="5184576" cy="1698927"/>
          </a:xfrm>
          <a:prstGeom prst="rect">
            <a:avLst/>
          </a:prstGeom>
          <a:noFill/>
        </p:spPr>
        <p:txBody>
          <a:bodyPr wrap="square" rtlCol="0">
            <a:spAutoFit/>
          </a:bodyPr>
          <a:lstStyle/>
          <a:p>
            <a:pPr marL="0" marR="0" lvl="0" indent="0" algn="l" defTabSz="914400" rtl="0" eaLnBrk="0" fontAlgn="base" latinLnBrk="0" hangingPunct="0">
              <a:lnSpc>
                <a:spcPct val="80000"/>
              </a:lnSpc>
              <a:spcBef>
                <a:spcPts val="600"/>
              </a:spcBef>
              <a:spcAft>
                <a:spcPct val="0"/>
              </a:spcAft>
              <a:buClrTx/>
              <a:buSzTx/>
              <a:buFont typeface="Arial" charset="0"/>
              <a:buChar char="•"/>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Urine output </a:t>
            </a:r>
            <a:r>
              <a:rPr kumimoji="0" lang="mr-IN"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appearance</a:t>
            </a:r>
          </a:p>
          <a:p>
            <a:pPr marL="288925" marR="0" lvl="3" indent="0" algn="l" defTabSz="914400" rtl="0" eaLnBrk="0" fontAlgn="base" latinLnBrk="0" hangingPunct="0">
              <a:lnSpc>
                <a:spcPct val="8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Colour – haematuria (red/pink/brown)</a:t>
            </a:r>
          </a:p>
          <a:p>
            <a:pPr marL="288925" marR="0" lvl="3" indent="0" algn="l" defTabSz="914400" rtl="0" eaLnBrk="0" fontAlgn="base" latinLnBrk="0" hangingPunct="0">
              <a:lnSpc>
                <a:spcPct val="8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Bodies – cells or casts</a:t>
            </a:r>
          </a:p>
          <a:p>
            <a:pPr marL="288925" marR="0" lvl="3" indent="0" algn="l" defTabSz="914400" rtl="0" eaLnBrk="0" fontAlgn="base" latinLnBrk="0" hangingPunct="0">
              <a:lnSpc>
                <a:spcPct val="8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Cloudy – infected ? or precipitation of a medicine</a:t>
            </a:r>
          </a:p>
          <a:p>
            <a:pPr marL="288925" marR="0" lvl="3" indent="0" algn="l" defTabSz="914400" rtl="0" eaLnBrk="0" fontAlgn="base" latinLnBrk="0" hangingPunct="0">
              <a:lnSpc>
                <a:spcPct val="8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Frothy – Protein (usually ≤ 150mg/day)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1388867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7408" y="1149643"/>
            <a:ext cx="4320398" cy="1325563"/>
          </a:xfrm>
        </p:spPr>
        <p:txBody>
          <a:bodyPr/>
          <a:lstStyle/>
          <a:p>
            <a:pPr eaLnBrk="1" hangingPunct="1"/>
            <a:r>
              <a:rPr lang="en-GB" altLang="en-US" sz="2400" b="0" dirty="0">
                <a:solidFill>
                  <a:srgbClr val="0070C0"/>
                </a:solidFill>
              </a:rPr>
              <a:t>Cockcroft &amp; Gault</a:t>
            </a:r>
            <a:br>
              <a:rPr lang="en-GB" altLang="en-US" sz="3800" dirty="0"/>
            </a:br>
            <a:endParaRPr lang="en-GB" altLang="en-US" sz="3800" dirty="0"/>
          </a:p>
        </p:txBody>
      </p:sp>
      <p:sp>
        <p:nvSpPr>
          <p:cNvPr id="8195" name="Rectangle 3"/>
          <p:cNvSpPr>
            <a:spLocks noGrp="1" noChangeArrowheads="1"/>
          </p:cNvSpPr>
          <p:nvPr>
            <p:ph type="body" idx="1"/>
          </p:nvPr>
        </p:nvSpPr>
        <p:spPr>
          <a:xfrm flipH="1">
            <a:off x="767408" y="89616"/>
            <a:ext cx="9721080" cy="648071"/>
          </a:xfrm>
          <a:prstGeom prst="rect">
            <a:avLst/>
          </a:prstGeom>
        </p:spPr>
        <p:txBody>
          <a:bodyPr/>
          <a:lstStyle/>
          <a:p>
            <a:r>
              <a:rPr lang="en-GB" altLang="en-US" sz="3200" dirty="0">
                <a:solidFill>
                  <a:srgbClr val="0070C0"/>
                </a:solidFill>
                <a:latin typeface="+mj-lt"/>
              </a:rPr>
              <a:t>Estimating GFR</a:t>
            </a:r>
          </a:p>
        </p:txBody>
      </p:sp>
      <p:sp>
        <p:nvSpPr>
          <p:cNvPr id="2" name="Content Placeholder 1"/>
          <p:cNvSpPr>
            <a:spLocks noGrp="1"/>
          </p:cNvSpPr>
          <p:nvPr>
            <p:ph sz="half" idx="2"/>
          </p:nvPr>
        </p:nvSpPr>
        <p:spPr>
          <a:xfrm>
            <a:off x="767408" y="1608916"/>
            <a:ext cx="3240360" cy="3980323"/>
          </a:xfrm>
          <a:ln>
            <a:noFill/>
          </a:ln>
        </p:spPr>
        <p:txBody>
          <a:bodyPr/>
          <a:lstStyle/>
          <a:p>
            <a:pPr>
              <a:lnSpc>
                <a:spcPct val="100000"/>
              </a:lnSpc>
              <a:spcBef>
                <a:spcPts val="0"/>
              </a:spcBef>
              <a:buNone/>
            </a:pPr>
            <a:r>
              <a:rPr lang="en-GB" altLang="en-US" sz="2000" dirty="0"/>
              <a:t>Advantages	</a:t>
            </a:r>
          </a:p>
          <a:p>
            <a:pPr>
              <a:lnSpc>
                <a:spcPct val="100000"/>
              </a:lnSpc>
              <a:spcBef>
                <a:spcPts val="0"/>
              </a:spcBef>
            </a:pPr>
            <a:r>
              <a:rPr lang="en-GB" altLang="en-US" sz="1600" b="0" dirty="0"/>
              <a:t>Quick &amp; Easy</a:t>
            </a:r>
          </a:p>
          <a:p>
            <a:pPr>
              <a:lnSpc>
                <a:spcPct val="100000"/>
              </a:lnSpc>
              <a:spcBef>
                <a:spcPts val="0"/>
              </a:spcBef>
            </a:pPr>
            <a:r>
              <a:rPr lang="en-GB" altLang="en-US" sz="1600" b="0" dirty="0"/>
              <a:t>Bedside calculation</a:t>
            </a:r>
          </a:p>
          <a:p>
            <a:pPr>
              <a:lnSpc>
                <a:spcPct val="100000"/>
              </a:lnSpc>
              <a:spcBef>
                <a:spcPts val="0"/>
              </a:spcBef>
            </a:pPr>
            <a:r>
              <a:rPr lang="en-GB" altLang="en-US" sz="1600" b="0" dirty="0"/>
              <a:t>Basis for most drug adjustments</a:t>
            </a:r>
          </a:p>
          <a:p>
            <a:pPr>
              <a:lnSpc>
                <a:spcPct val="100000"/>
              </a:lnSpc>
              <a:spcBef>
                <a:spcPts val="0"/>
              </a:spcBef>
            </a:pPr>
            <a:endParaRPr lang="en-GB" altLang="en-US" b="0" dirty="0"/>
          </a:p>
          <a:p>
            <a:pPr>
              <a:lnSpc>
                <a:spcPct val="100000"/>
              </a:lnSpc>
              <a:spcBef>
                <a:spcPts val="0"/>
              </a:spcBef>
              <a:buNone/>
            </a:pPr>
            <a:r>
              <a:rPr lang="en-GB" altLang="en-US" sz="2000" dirty="0"/>
              <a:t>Disadvantages</a:t>
            </a:r>
          </a:p>
          <a:p>
            <a:pPr>
              <a:lnSpc>
                <a:spcPct val="100000"/>
              </a:lnSpc>
              <a:spcBef>
                <a:spcPts val="0"/>
              </a:spcBef>
            </a:pPr>
            <a:r>
              <a:rPr lang="en-GB" altLang="en-US" sz="1600" dirty="0"/>
              <a:t>Inaccurate if:</a:t>
            </a:r>
          </a:p>
          <a:p>
            <a:pPr lvl="1">
              <a:lnSpc>
                <a:spcPct val="100000"/>
              </a:lnSpc>
              <a:spcBef>
                <a:spcPts val="0"/>
              </a:spcBef>
            </a:pPr>
            <a:r>
              <a:rPr lang="en-GB" altLang="en-US" sz="1600" dirty="0"/>
              <a:t>very low GFR due to active tubular secretion</a:t>
            </a:r>
          </a:p>
          <a:p>
            <a:pPr lvl="1">
              <a:lnSpc>
                <a:spcPct val="100000"/>
              </a:lnSpc>
              <a:spcBef>
                <a:spcPts val="0"/>
              </a:spcBef>
            </a:pPr>
            <a:r>
              <a:rPr lang="en-GB" altLang="en-US" sz="1600" dirty="0"/>
              <a:t>Extremes of weight &amp; Age</a:t>
            </a:r>
          </a:p>
          <a:p>
            <a:pPr lvl="1">
              <a:lnSpc>
                <a:spcPct val="100000"/>
              </a:lnSpc>
              <a:spcBef>
                <a:spcPts val="0"/>
              </a:spcBef>
            </a:pPr>
            <a:r>
              <a:rPr lang="en-GB" altLang="en-US" sz="1600" dirty="0"/>
              <a:t>Muscular</a:t>
            </a:r>
          </a:p>
          <a:p>
            <a:pPr>
              <a:lnSpc>
                <a:spcPct val="100000"/>
              </a:lnSpc>
              <a:spcBef>
                <a:spcPts val="0"/>
              </a:spcBef>
            </a:pPr>
            <a:r>
              <a:rPr lang="en-GB" altLang="en-US" sz="1600" dirty="0"/>
              <a:t>Assumes stable Creatinine</a:t>
            </a:r>
          </a:p>
          <a:p>
            <a:pPr>
              <a:lnSpc>
                <a:spcPct val="100000"/>
              </a:lnSpc>
              <a:spcBef>
                <a:spcPts val="0"/>
              </a:spcBef>
            </a:pPr>
            <a:r>
              <a:rPr lang="en-GB" altLang="en-US" sz="1600" dirty="0"/>
              <a:t>Validated against 24hr urinary creatinine collection</a:t>
            </a:r>
          </a:p>
          <a:p>
            <a:endParaRPr lang="en-GB" dirty="0"/>
          </a:p>
        </p:txBody>
      </p:sp>
      <p:sp>
        <p:nvSpPr>
          <p:cNvPr id="8196" name="Rectangle 4"/>
          <p:cNvSpPr>
            <a:spLocks noGrp="1" noChangeArrowheads="1"/>
          </p:cNvSpPr>
          <p:nvPr>
            <p:ph type="body" sz="quarter" idx="3"/>
          </p:nvPr>
        </p:nvSpPr>
        <p:spPr>
          <a:xfrm>
            <a:off x="4474381" y="737687"/>
            <a:ext cx="4104456" cy="823912"/>
          </a:xfrm>
          <a:prstGeom prst="rect">
            <a:avLst/>
          </a:prstGeom>
        </p:spPr>
        <p:txBody>
          <a:bodyPr/>
          <a:lstStyle/>
          <a:p>
            <a:r>
              <a:rPr lang="en-GB" altLang="en-US" b="0" dirty="0">
                <a:solidFill>
                  <a:srgbClr val="0070C0"/>
                </a:solidFill>
                <a:latin typeface="+mj-lt"/>
              </a:rPr>
              <a:t>e-GFR /MDRD</a:t>
            </a:r>
          </a:p>
        </p:txBody>
      </p:sp>
      <p:sp>
        <p:nvSpPr>
          <p:cNvPr id="3" name="Content Placeholder 2"/>
          <p:cNvSpPr>
            <a:spLocks noGrp="1"/>
          </p:cNvSpPr>
          <p:nvPr>
            <p:ph sz="quarter" idx="4"/>
          </p:nvPr>
        </p:nvSpPr>
        <p:spPr>
          <a:xfrm>
            <a:off x="4439816" y="1615277"/>
            <a:ext cx="3960440" cy="4045971"/>
          </a:xfrm>
          <a:ln>
            <a:noFill/>
          </a:ln>
        </p:spPr>
        <p:txBody>
          <a:bodyPr/>
          <a:lstStyle/>
          <a:p>
            <a:pPr>
              <a:buNone/>
            </a:pPr>
            <a:r>
              <a:rPr lang="en-GB" altLang="en-US" sz="2000" dirty="0"/>
              <a:t>Advantages</a:t>
            </a:r>
          </a:p>
          <a:p>
            <a:pPr>
              <a:spcBef>
                <a:spcPts val="0"/>
              </a:spcBef>
            </a:pPr>
            <a:r>
              <a:rPr lang="en-GB" altLang="en-US" sz="1600" b="0" dirty="0"/>
              <a:t>Automatic reporting with BCPs. </a:t>
            </a:r>
          </a:p>
          <a:p>
            <a:pPr>
              <a:spcBef>
                <a:spcPts val="0"/>
              </a:spcBef>
            </a:pPr>
            <a:r>
              <a:rPr lang="en-GB" altLang="en-US" sz="1600" b="0" dirty="0"/>
              <a:t>No need for calculation </a:t>
            </a:r>
          </a:p>
          <a:p>
            <a:pPr>
              <a:spcBef>
                <a:spcPts val="0"/>
              </a:spcBef>
            </a:pPr>
            <a:r>
              <a:rPr lang="en-GB" altLang="en-US" sz="1600" b="0" dirty="0"/>
              <a:t>Does not require patients weight***</a:t>
            </a:r>
          </a:p>
          <a:p>
            <a:pPr>
              <a:spcBef>
                <a:spcPts val="0"/>
              </a:spcBef>
            </a:pPr>
            <a:r>
              <a:rPr lang="en-GB" altLang="en-US" sz="1600" b="0" dirty="0"/>
              <a:t>Majority of medicines</a:t>
            </a:r>
          </a:p>
          <a:p>
            <a:pPr>
              <a:spcBef>
                <a:spcPts val="0"/>
              </a:spcBef>
            </a:pPr>
            <a:r>
              <a:rPr lang="en-GB" altLang="en-US" sz="1600" b="0" dirty="0"/>
              <a:t>Validated against isotopic measurement of GFR</a:t>
            </a:r>
          </a:p>
          <a:p>
            <a:pPr>
              <a:spcBef>
                <a:spcPts val="0"/>
              </a:spcBef>
            </a:pPr>
            <a:endParaRPr lang="en-GB" altLang="en-US" b="0" dirty="0"/>
          </a:p>
          <a:p>
            <a:pPr>
              <a:spcBef>
                <a:spcPts val="0"/>
              </a:spcBef>
              <a:buNone/>
            </a:pPr>
            <a:r>
              <a:rPr lang="en-GB" altLang="en-US" sz="2000" dirty="0"/>
              <a:t>Disadvantages</a:t>
            </a:r>
          </a:p>
          <a:p>
            <a:pPr>
              <a:spcBef>
                <a:spcPts val="0"/>
              </a:spcBef>
            </a:pPr>
            <a:r>
              <a:rPr lang="en-GB" altLang="en-US" sz="1600" b="0" dirty="0"/>
              <a:t>***Stated as GFR per 1.73m</a:t>
            </a:r>
            <a:r>
              <a:rPr lang="en-GB" altLang="en-US" sz="1600" b="0" baseline="30000" dirty="0"/>
              <a:t>2</a:t>
            </a:r>
            <a:r>
              <a:rPr lang="en-GB" altLang="en-US" sz="1600" b="0" dirty="0"/>
              <a:t>.  Need to adjust for BSA.</a:t>
            </a:r>
          </a:p>
          <a:p>
            <a:pPr>
              <a:spcBef>
                <a:spcPts val="0"/>
              </a:spcBef>
            </a:pPr>
            <a:r>
              <a:rPr lang="en-GB" altLang="en-US" sz="1600" b="0" dirty="0"/>
              <a:t>Not validated in: Children, pregnancy, AKI, Oedematous states, Amputees, malnourished, transplants, diabetes</a:t>
            </a:r>
          </a:p>
          <a:p>
            <a:pPr>
              <a:spcBef>
                <a:spcPts val="0"/>
              </a:spcBef>
            </a:pPr>
            <a:endParaRPr lang="en-GB" altLang="en-US" sz="1600" b="0" dirty="0"/>
          </a:p>
          <a:p>
            <a:endParaRPr lang="en-GB" dirty="0"/>
          </a:p>
        </p:txBody>
      </p:sp>
      <p:sp>
        <p:nvSpPr>
          <p:cNvPr id="5" name="TextBox 4"/>
          <p:cNvSpPr txBox="1"/>
          <p:nvPr/>
        </p:nvSpPr>
        <p:spPr>
          <a:xfrm>
            <a:off x="8579491" y="1073760"/>
            <a:ext cx="2880320" cy="7386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0070C0"/>
                </a:solidFill>
                <a:effectLst/>
                <a:uLnTx/>
                <a:uFillTx/>
                <a:latin typeface="Arial"/>
                <a:ea typeface="ＭＳ Ｐゴシック"/>
                <a:cs typeface="+mn-cs"/>
              </a:rPr>
              <a:t>CKD-EPI</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6" name="TextBox 5"/>
          <p:cNvSpPr txBox="1"/>
          <p:nvPr/>
        </p:nvSpPr>
        <p:spPr>
          <a:xfrm>
            <a:off x="8760295" y="1561599"/>
            <a:ext cx="3131645" cy="3662541"/>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Advantages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Performs better in normal/mildly reduced eGFR and just as well in eGFR&lt;60mls/min/m</a:t>
            </a:r>
            <a:r>
              <a:rPr kumimoji="0" lang="en-GB" sz="16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a:cs typeface="+mn-cs"/>
              </a:rPr>
              <a:t>2</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2021 version has removed the race component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Disadvantages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Use in stable kidney function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Less accurate in Diabetes, pregnant women, </a:t>
            </a:r>
            <a:r>
              <a:rPr kumimoji="0" lang="en-GB" sz="16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a:cs typeface="+mn-cs"/>
              </a:rPr>
              <a:t>unusal</a:t>
            </a: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 body mass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Not for patients on dialysis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2B683-D360-4A86-A48E-33DCD311B64C}"/>
              </a:ext>
            </a:extLst>
          </p:cNvPr>
          <p:cNvSpPr>
            <a:spLocks noGrp="1"/>
          </p:cNvSpPr>
          <p:nvPr>
            <p:ph type="title"/>
          </p:nvPr>
        </p:nvSpPr>
        <p:spPr>
          <a:xfrm>
            <a:off x="983432" y="256208"/>
            <a:ext cx="10752667" cy="1079500"/>
          </a:xfrm>
        </p:spPr>
        <p:txBody>
          <a:bodyPr/>
          <a:lstStyle/>
          <a:p>
            <a:r>
              <a:rPr lang="en-GB" dirty="0"/>
              <a:t>Cr Cl v eGFR for dosage adjustment </a:t>
            </a:r>
          </a:p>
        </p:txBody>
      </p:sp>
      <p:sp>
        <p:nvSpPr>
          <p:cNvPr id="3" name="Content Placeholder 2">
            <a:extLst>
              <a:ext uri="{FF2B5EF4-FFF2-40B4-BE49-F238E27FC236}">
                <a16:creationId xmlns:a16="http://schemas.microsoft.com/office/drawing/2014/main" id="{1D438DD6-7D01-4F2E-8270-E5507B16BB5D}"/>
              </a:ext>
            </a:extLst>
          </p:cNvPr>
          <p:cNvSpPr>
            <a:spLocks noGrp="1"/>
          </p:cNvSpPr>
          <p:nvPr>
            <p:ph idx="1"/>
          </p:nvPr>
        </p:nvSpPr>
        <p:spPr>
          <a:xfrm>
            <a:off x="838200" y="1690688"/>
            <a:ext cx="10515600" cy="88008"/>
          </a:xfrm>
        </p:spPr>
        <p:txBody>
          <a:bodyPr>
            <a:normAutofit fontScale="25000" lnSpcReduction="20000"/>
          </a:bodyPr>
          <a:lstStyle/>
          <a:p>
            <a:pPr marL="0" indent="0">
              <a:buNone/>
            </a:pPr>
            <a:endParaRPr lang="en-GB" dirty="0"/>
          </a:p>
          <a:p>
            <a:endParaRPr lang="en-GB" dirty="0"/>
          </a:p>
        </p:txBody>
      </p:sp>
      <p:pic>
        <p:nvPicPr>
          <p:cNvPr id="4" name="Picture 3">
            <a:extLst>
              <a:ext uri="{FF2B5EF4-FFF2-40B4-BE49-F238E27FC236}">
                <a16:creationId xmlns:a16="http://schemas.microsoft.com/office/drawing/2014/main" id="{029C6B5A-BA81-44D2-BE0B-6A8896CA271E}"/>
              </a:ext>
            </a:extLst>
          </p:cNvPr>
          <p:cNvPicPr>
            <a:picLocks noChangeAspect="1"/>
          </p:cNvPicPr>
          <p:nvPr/>
        </p:nvPicPr>
        <p:blipFill>
          <a:blip r:embed="rId3"/>
          <a:stretch>
            <a:fillRect/>
          </a:stretch>
        </p:blipFill>
        <p:spPr>
          <a:xfrm>
            <a:off x="323336" y="795958"/>
            <a:ext cx="7479512" cy="5060404"/>
          </a:xfrm>
          <a:prstGeom prst="rect">
            <a:avLst/>
          </a:prstGeom>
        </p:spPr>
      </p:pic>
      <p:pic>
        <p:nvPicPr>
          <p:cNvPr id="5" name="Picture 4">
            <a:extLst>
              <a:ext uri="{FF2B5EF4-FFF2-40B4-BE49-F238E27FC236}">
                <a16:creationId xmlns:a16="http://schemas.microsoft.com/office/drawing/2014/main" id="{119CD969-4C69-43F9-BF76-09CDB0F036F0}"/>
              </a:ext>
            </a:extLst>
          </p:cNvPr>
          <p:cNvPicPr>
            <a:picLocks noChangeAspect="1"/>
          </p:cNvPicPr>
          <p:nvPr/>
        </p:nvPicPr>
        <p:blipFill>
          <a:blip r:embed="rId4"/>
          <a:stretch>
            <a:fillRect/>
          </a:stretch>
        </p:blipFill>
        <p:spPr>
          <a:xfrm>
            <a:off x="8317712" y="1268760"/>
            <a:ext cx="3550952" cy="4278249"/>
          </a:xfrm>
          <a:prstGeom prst="rect">
            <a:avLst/>
          </a:prstGeom>
        </p:spPr>
      </p:pic>
    </p:spTree>
    <p:extLst>
      <p:ext uri="{BB962C8B-B14F-4D97-AF65-F5344CB8AC3E}">
        <p14:creationId xmlns:p14="http://schemas.microsoft.com/office/powerpoint/2010/main" val="1491404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idx="4294967295"/>
          </p:nvPr>
        </p:nvSpPr>
        <p:spPr>
          <a:xfrm>
            <a:off x="1150769" y="415369"/>
            <a:ext cx="8229600" cy="1143000"/>
          </a:xfrm>
        </p:spPr>
        <p:txBody>
          <a:bodyPr/>
          <a:lstStyle/>
          <a:p>
            <a:r>
              <a:rPr lang="en-GB" altLang="en-US" dirty="0"/>
              <a:t>Classification of CKD</a:t>
            </a:r>
          </a:p>
        </p:txBody>
      </p:sp>
      <p:sp>
        <p:nvSpPr>
          <p:cNvPr id="2" name="TextBox 1"/>
          <p:cNvSpPr txBox="1">
            <a:spLocks noChangeArrowheads="1"/>
          </p:cNvSpPr>
          <p:nvPr/>
        </p:nvSpPr>
        <p:spPr bwMode="auto">
          <a:xfrm>
            <a:off x="7104112" y="2450683"/>
            <a:ext cx="4291559" cy="2800767"/>
          </a:xfrm>
          <a:prstGeom prst="rect">
            <a:avLst/>
          </a:prstGeom>
          <a:solidFill>
            <a:srgbClr val="FFFF00"/>
          </a:solidFill>
          <a:ln w="38100">
            <a:solidFill>
              <a:srgbClr val="FF0000">
                <a:alpha val="49019"/>
              </a:srgbClr>
            </a:solidFill>
            <a:miter lim="800000"/>
            <a:headEnd/>
            <a:tailEnd/>
          </a:ln>
        </p:spPr>
        <p:txBody>
          <a:bodyPr wrap="none">
            <a:spAutoFit/>
          </a:bodyPr>
          <a:lstStyle>
            <a:lvl1pPr>
              <a:spcBef>
                <a:spcPct val="20000"/>
              </a:spcBef>
              <a:buClr>
                <a:srgbClr val="00AA9E"/>
              </a:buClr>
              <a:buChar char="•"/>
              <a:defRPr sz="3200">
                <a:solidFill>
                  <a:srgbClr val="0072C6"/>
                </a:solidFill>
                <a:latin typeface="Arial" panose="020B0604020202020204" pitchFamily="34" charset="0"/>
              </a:defRPr>
            </a:lvl1pPr>
            <a:lvl2pPr marL="742950" indent="-285750">
              <a:spcBef>
                <a:spcPct val="20000"/>
              </a:spcBef>
              <a:buClr>
                <a:srgbClr val="00AA9E"/>
              </a:buClr>
              <a:buFont typeface="Arial" panose="020B0604020202020204" pitchFamily="34" charset="0"/>
              <a:buChar char="–"/>
              <a:defRPr sz="2800">
                <a:solidFill>
                  <a:srgbClr val="0072C6"/>
                </a:solidFill>
                <a:latin typeface="Arial" panose="020B0604020202020204" pitchFamily="34" charset="0"/>
              </a:defRPr>
            </a:lvl2pPr>
            <a:lvl3pPr marL="1143000" indent="-228600">
              <a:spcBef>
                <a:spcPct val="20000"/>
              </a:spcBef>
              <a:buClr>
                <a:srgbClr val="00AA9E"/>
              </a:buClr>
              <a:buChar char="•"/>
              <a:defRPr sz="2400">
                <a:solidFill>
                  <a:srgbClr val="0072C6"/>
                </a:solidFill>
                <a:latin typeface="Arial" panose="020B0604020202020204" pitchFamily="34" charset="0"/>
              </a:defRPr>
            </a:lvl3pPr>
            <a:lvl4pPr marL="16002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4pPr>
            <a:lvl5pPr marL="20574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5pPr>
            <a:lvl6pPr marL="25146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6pPr>
            <a:lvl7pPr marL="29718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7pPr>
            <a:lvl8pPr marL="34290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8pPr>
            <a:lvl9pPr marL="38862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srgbClr val="000000"/>
                </a:solidFill>
                <a:effectLst/>
                <a:uLnTx/>
                <a:uFillTx/>
                <a:latin typeface="Arial"/>
                <a:ea typeface="ＭＳ Ｐゴシック"/>
                <a:cs typeface="+mn-cs"/>
              </a:rPr>
              <a:t>Major Risk factors for progression of CKD</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GB" altLang="en-US" sz="1600" b="0" i="0" u="none" strike="noStrike" kern="1200" cap="none" spc="0" normalizeH="0" baseline="0" noProof="0" dirty="0">
                <a:ln>
                  <a:noFill/>
                </a:ln>
                <a:solidFill>
                  <a:srgbClr val="000000"/>
                </a:solidFill>
                <a:effectLst/>
                <a:uLnTx/>
                <a:uFillTx/>
                <a:latin typeface="Arial"/>
                <a:ea typeface="ＭＳ Ｐゴシック"/>
                <a:cs typeface="+mn-cs"/>
              </a:rPr>
              <a:t>Hypertension</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GB" altLang="en-US" sz="1600" b="0" i="0" u="none" strike="noStrike" kern="1200" cap="none" spc="0" normalizeH="0" baseline="0" noProof="0" dirty="0">
                <a:ln>
                  <a:noFill/>
                </a:ln>
                <a:solidFill>
                  <a:srgbClr val="000000"/>
                </a:solidFill>
                <a:effectLst/>
                <a:uLnTx/>
                <a:uFillTx/>
                <a:latin typeface="Arial"/>
                <a:ea typeface="ＭＳ Ｐゴシック"/>
                <a:cs typeface="+mn-cs"/>
              </a:rPr>
              <a:t>Diabetes</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GB" altLang="en-US" sz="1600" b="0" i="0" u="none" strike="noStrike" kern="1200" cap="none" spc="0" normalizeH="0" baseline="0" noProof="0" dirty="0">
                <a:ln>
                  <a:noFill/>
                </a:ln>
                <a:solidFill>
                  <a:srgbClr val="000000"/>
                </a:solidFill>
                <a:effectLst/>
                <a:uLnTx/>
                <a:uFillTx/>
                <a:latin typeface="Arial"/>
                <a:ea typeface="ＭＳ Ｐゴシック"/>
                <a:cs typeface="+mn-cs"/>
              </a:rPr>
              <a:t>Proteinuria / albuminuria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srgbClr val="000000"/>
                </a:solidFill>
                <a:effectLst/>
                <a:uLnTx/>
                <a:uFillTx/>
                <a:latin typeface="Arial"/>
                <a:ea typeface="ＭＳ Ｐゴシック"/>
                <a:cs typeface="+mn-cs"/>
              </a:rPr>
              <a:t>Other significant risk factors…</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GB" altLang="en-US" sz="1600" b="0" i="0" u="none" strike="noStrike" kern="1200" cap="none" spc="0" normalizeH="0" baseline="0" noProof="0" dirty="0">
                <a:ln>
                  <a:noFill/>
                </a:ln>
                <a:solidFill>
                  <a:srgbClr val="000000"/>
                </a:solidFill>
                <a:effectLst/>
                <a:uLnTx/>
                <a:uFillTx/>
                <a:latin typeface="Arial"/>
                <a:ea typeface="ＭＳ Ｐゴシック"/>
                <a:cs typeface="+mn-cs"/>
              </a:rPr>
              <a:t>Cardiovascular disease</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GB" altLang="en-US" sz="1600" b="0" i="0" u="none" strike="noStrike" kern="1200" cap="none" spc="0" normalizeH="0" baseline="0" noProof="0" dirty="0">
                <a:ln>
                  <a:noFill/>
                </a:ln>
                <a:solidFill>
                  <a:srgbClr val="000000"/>
                </a:solidFill>
                <a:effectLst/>
                <a:uLnTx/>
                <a:uFillTx/>
                <a:latin typeface="Arial"/>
                <a:ea typeface="ＭＳ Ｐゴシック"/>
                <a:cs typeface="+mn-cs"/>
              </a:rPr>
              <a:t>Obesity</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GB" altLang="en-US" sz="1600" b="0" i="0" u="none" strike="noStrike" kern="1200" cap="none" spc="0" normalizeH="0" baseline="0" noProof="0" dirty="0">
                <a:ln>
                  <a:noFill/>
                </a:ln>
                <a:solidFill>
                  <a:srgbClr val="000000"/>
                </a:solidFill>
                <a:effectLst/>
                <a:uLnTx/>
                <a:uFillTx/>
                <a:latin typeface="Arial"/>
                <a:ea typeface="ＭＳ Ｐゴシック"/>
                <a:cs typeface="+mn-cs"/>
              </a:rPr>
              <a:t>Smoking</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GB" altLang="en-US" sz="1600" b="0" i="0" u="none" strike="noStrike" kern="1200" cap="none" spc="0" normalizeH="0" baseline="0" noProof="0" dirty="0">
                <a:ln>
                  <a:noFill/>
                </a:ln>
                <a:solidFill>
                  <a:srgbClr val="000000"/>
                </a:solidFill>
                <a:effectLst/>
                <a:uLnTx/>
                <a:uFillTx/>
                <a:latin typeface="Arial"/>
                <a:ea typeface="ＭＳ Ｐゴシック"/>
                <a:cs typeface="+mn-cs"/>
              </a:rPr>
              <a:t>Hyperlipidaemia</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GB" altLang="en-US" sz="1600" b="0" i="0" u="none" strike="noStrike" kern="1200" cap="none" spc="0" normalizeH="0" baseline="0" noProof="0" dirty="0">
                <a:ln>
                  <a:noFill/>
                </a:ln>
                <a:solidFill>
                  <a:srgbClr val="000000"/>
                </a:solidFill>
                <a:effectLst/>
                <a:uLnTx/>
                <a:uFillTx/>
                <a:latin typeface="Arial"/>
                <a:ea typeface="ＭＳ Ｐゴシック"/>
                <a:cs typeface="+mn-cs"/>
              </a:rPr>
              <a:t>Age</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GB" altLang="en-US" sz="1600" b="0" i="0" u="none" strike="noStrike" kern="1200" cap="none" spc="0" normalizeH="0" baseline="0" noProof="0" dirty="0">
                <a:ln>
                  <a:noFill/>
                </a:ln>
                <a:solidFill>
                  <a:srgbClr val="000000"/>
                </a:solidFill>
                <a:effectLst/>
                <a:uLnTx/>
                <a:uFillTx/>
                <a:latin typeface="Arial"/>
                <a:ea typeface="ＭＳ Ｐゴシック"/>
                <a:cs typeface="+mn-cs"/>
              </a:rPr>
              <a:t>NSAID use</a:t>
            </a:r>
          </a:p>
        </p:txBody>
      </p:sp>
      <p:graphicFrame>
        <p:nvGraphicFramePr>
          <p:cNvPr id="3" name="Table 2"/>
          <p:cNvGraphicFramePr>
            <a:graphicFrameLocks noGrp="1"/>
          </p:cNvGraphicFramePr>
          <p:nvPr/>
        </p:nvGraphicFramePr>
        <p:xfrm>
          <a:off x="1118543" y="1174750"/>
          <a:ext cx="5442516" cy="4076700"/>
        </p:xfrm>
        <a:graphic>
          <a:graphicData uri="http://schemas.openxmlformats.org/drawingml/2006/table">
            <a:tbl>
              <a:tblPr/>
              <a:tblGrid>
                <a:gridCol w="1360629">
                  <a:extLst>
                    <a:ext uri="{9D8B030D-6E8A-4147-A177-3AD203B41FA5}">
                      <a16:colId xmlns:a16="http://schemas.microsoft.com/office/drawing/2014/main" val="20000"/>
                    </a:ext>
                  </a:extLst>
                </a:gridCol>
                <a:gridCol w="1360629">
                  <a:extLst>
                    <a:ext uri="{9D8B030D-6E8A-4147-A177-3AD203B41FA5}">
                      <a16:colId xmlns:a16="http://schemas.microsoft.com/office/drawing/2014/main" val="20001"/>
                    </a:ext>
                  </a:extLst>
                </a:gridCol>
                <a:gridCol w="1360629">
                  <a:extLst>
                    <a:ext uri="{9D8B030D-6E8A-4147-A177-3AD203B41FA5}">
                      <a16:colId xmlns:a16="http://schemas.microsoft.com/office/drawing/2014/main" val="20002"/>
                    </a:ext>
                  </a:extLst>
                </a:gridCol>
                <a:gridCol w="1360629">
                  <a:extLst>
                    <a:ext uri="{9D8B030D-6E8A-4147-A177-3AD203B41FA5}">
                      <a16:colId xmlns:a16="http://schemas.microsoft.com/office/drawing/2014/main" val="20003"/>
                    </a:ext>
                  </a:extLst>
                </a:gridCol>
              </a:tblGrid>
              <a:tr h="602240">
                <a:tc>
                  <a:txBody>
                    <a:bodyPr/>
                    <a:lstStyle/>
                    <a:p>
                      <a:endParaRPr lang="en-GB" sz="900" dirty="0"/>
                    </a:p>
                  </a:txBody>
                  <a:tcPr marL="46326" marR="46326" marT="23163" marB="23163" anchor="ctr">
                    <a:lnL>
                      <a:noFill/>
                    </a:lnL>
                    <a:lnR>
                      <a:noFill/>
                    </a:lnR>
                    <a:lnT>
                      <a:noFill/>
                    </a:lnT>
                    <a:lnB>
                      <a:noFill/>
                    </a:lnB>
                  </a:tcPr>
                </a:tc>
                <a:tc>
                  <a:txBody>
                    <a:bodyPr/>
                    <a:lstStyle/>
                    <a:p>
                      <a:r>
                        <a:rPr lang="en-GB" sz="900" dirty="0"/>
                        <a:t>ACR category A1: normal to mildly increased (less than 3 mg/</a:t>
                      </a:r>
                      <a:r>
                        <a:rPr lang="en-GB" sz="900" dirty="0" err="1"/>
                        <a:t>mmol</a:t>
                      </a:r>
                      <a:r>
                        <a:rPr lang="en-GB" sz="900" dirty="0"/>
                        <a:t>) </a:t>
                      </a:r>
                    </a:p>
                  </a:txBody>
                  <a:tcPr marL="46326" marR="46326" marT="23163" marB="23163" anchor="ctr">
                    <a:lnL>
                      <a:noFill/>
                    </a:lnL>
                    <a:lnR>
                      <a:noFill/>
                    </a:lnR>
                    <a:lnT>
                      <a:noFill/>
                    </a:lnT>
                    <a:lnB>
                      <a:noFill/>
                    </a:lnB>
                  </a:tcPr>
                </a:tc>
                <a:tc>
                  <a:txBody>
                    <a:bodyPr/>
                    <a:lstStyle/>
                    <a:p>
                      <a:r>
                        <a:rPr lang="en-GB" sz="900"/>
                        <a:t>ACR category A2: moderately increased (3 to 30 mg/mmol)</a:t>
                      </a:r>
                    </a:p>
                  </a:txBody>
                  <a:tcPr marL="46326" marR="46326" marT="23163" marB="23163" anchor="ctr">
                    <a:lnL>
                      <a:noFill/>
                    </a:lnL>
                    <a:lnR>
                      <a:noFill/>
                    </a:lnR>
                    <a:lnT>
                      <a:noFill/>
                    </a:lnT>
                    <a:lnB>
                      <a:noFill/>
                    </a:lnB>
                  </a:tcPr>
                </a:tc>
                <a:tc>
                  <a:txBody>
                    <a:bodyPr/>
                    <a:lstStyle/>
                    <a:p>
                      <a:r>
                        <a:rPr lang="en-GB" sz="900"/>
                        <a:t>ACR category A3: severely increased (over 30 mg/mmol)</a:t>
                      </a:r>
                    </a:p>
                  </a:txBody>
                  <a:tcPr marL="46326" marR="46326" marT="23163" marB="23163" anchor="ctr">
                    <a:lnL>
                      <a:noFill/>
                    </a:lnL>
                    <a:lnR>
                      <a:noFill/>
                    </a:lnR>
                    <a:lnT>
                      <a:noFill/>
                    </a:lnT>
                    <a:lnB>
                      <a:noFill/>
                    </a:lnB>
                  </a:tcPr>
                </a:tc>
                <a:extLst>
                  <a:ext uri="{0D108BD9-81ED-4DB2-BD59-A6C34878D82A}">
                    <a16:rowId xmlns:a16="http://schemas.microsoft.com/office/drawing/2014/main" val="10000"/>
                  </a:ext>
                </a:extLst>
              </a:tr>
              <a:tr h="602240">
                <a:tc>
                  <a:txBody>
                    <a:bodyPr/>
                    <a:lstStyle/>
                    <a:p>
                      <a:r>
                        <a:rPr lang="en-GB" sz="900" dirty="0"/>
                        <a:t>GFR category G1: normal and high (90 ml/min/1.73 m</a:t>
                      </a:r>
                      <a:r>
                        <a:rPr lang="en-GB" sz="900" baseline="30000" dirty="0"/>
                        <a:t>2</a:t>
                      </a:r>
                      <a:r>
                        <a:rPr lang="en-GB" sz="900" dirty="0"/>
                        <a:t> or over)</a:t>
                      </a:r>
                    </a:p>
                  </a:txBody>
                  <a:tcPr marL="46326" marR="46326" marT="23163" marB="23163" anchor="ctr">
                    <a:lnL>
                      <a:noFill/>
                    </a:lnL>
                    <a:lnR>
                      <a:noFill/>
                    </a:lnR>
                    <a:lnT>
                      <a:noFill/>
                    </a:lnT>
                    <a:lnB>
                      <a:noFill/>
                    </a:lnB>
                  </a:tcPr>
                </a:tc>
                <a:tc>
                  <a:txBody>
                    <a:bodyPr/>
                    <a:lstStyle/>
                    <a:p>
                      <a:r>
                        <a:rPr lang="en-GB" sz="900" dirty="0"/>
                        <a:t>Low risk </a:t>
                      </a:r>
                    </a:p>
                    <a:p>
                      <a:r>
                        <a:rPr lang="en-GB" sz="900" dirty="0"/>
                        <a:t>No CKD if there are no other </a:t>
                      </a:r>
                      <a:r>
                        <a:rPr lang="en-GB" sz="900" dirty="0">
                          <a:hlinkClick r:id="rId3"/>
                        </a:rPr>
                        <a:t>markers of kidney damage</a:t>
                      </a:r>
                      <a:endParaRPr lang="en-GB" sz="900" dirty="0"/>
                    </a:p>
                  </a:txBody>
                  <a:tcPr marL="46326" marR="46326" marT="23163" marB="23163" anchor="ctr">
                    <a:lnL>
                      <a:noFill/>
                    </a:lnL>
                    <a:lnR>
                      <a:noFill/>
                    </a:lnR>
                    <a:lnT>
                      <a:noFill/>
                    </a:lnT>
                    <a:lnB>
                      <a:noFill/>
                    </a:lnB>
                    <a:solidFill>
                      <a:srgbClr val="00B050"/>
                    </a:solidFill>
                  </a:tcPr>
                </a:tc>
                <a:tc>
                  <a:txBody>
                    <a:bodyPr/>
                    <a:lstStyle/>
                    <a:p>
                      <a:r>
                        <a:rPr lang="en-GB" sz="900" dirty="0"/>
                        <a:t>Moderate risk </a:t>
                      </a:r>
                    </a:p>
                  </a:txBody>
                  <a:tcPr marL="46326" marR="46326" marT="23163" marB="23163" anchor="ctr">
                    <a:lnL>
                      <a:noFill/>
                    </a:lnL>
                    <a:lnR>
                      <a:noFill/>
                    </a:lnR>
                    <a:lnT>
                      <a:noFill/>
                    </a:lnT>
                    <a:lnB>
                      <a:noFill/>
                    </a:lnB>
                    <a:solidFill>
                      <a:srgbClr val="FFFF00"/>
                    </a:solidFill>
                  </a:tcPr>
                </a:tc>
                <a:tc>
                  <a:txBody>
                    <a:bodyPr/>
                    <a:lstStyle/>
                    <a:p>
                      <a:r>
                        <a:rPr lang="en-GB" sz="900" dirty="0"/>
                        <a:t>High risk</a:t>
                      </a:r>
                    </a:p>
                  </a:txBody>
                  <a:tcPr marL="46326" marR="46326" marT="23163" marB="23163" anchor="ctr">
                    <a:lnL>
                      <a:noFill/>
                    </a:lnL>
                    <a:lnR>
                      <a:noFill/>
                    </a:lnR>
                    <a:lnT>
                      <a:noFill/>
                    </a:lnT>
                    <a:lnB>
                      <a:noFill/>
                    </a:lnB>
                    <a:solidFill>
                      <a:srgbClr val="FFC000"/>
                    </a:solidFill>
                  </a:tcPr>
                </a:tc>
                <a:extLst>
                  <a:ext uri="{0D108BD9-81ED-4DB2-BD59-A6C34878D82A}">
                    <a16:rowId xmlns:a16="http://schemas.microsoft.com/office/drawing/2014/main" val="10001"/>
                  </a:ext>
                </a:extLst>
              </a:tr>
              <a:tr h="741218">
                <a:tc>
                  <a:txBody>
                    <a:bodyPr/>
                    <a:lstStyle/>
                    <a:p>
                      <a:r>
                        <a:rPr lang="en-GB" sz="900"/>
                        <a:t>GFR category G2: mild reduction related to normal range for a young adult (60 to 89 ml/min/1.73 m</a:t>
                      </a:r>
                      <a:r>
                        <a:rPr lang="en-GB" sz="900" baseline="30000"/>
                        <a:t>2</a:t>
                      </a:r>
                      <a:r>
                        <a:rPr lang="en-GB" sz="900"/>
                        <a:t>)</a:t>
                      </a:r>
                    </a:p>
                  </a:txBody>
                  <a:tcPr marL="46326" marR="46326" marT="23163" marB="23163" anchor="ctr">
                    <a:lnL>
                      <a:noFill/>
                    </a:lnL>
                    <a:lnR>
                      <a:noFill/>
                    </a:lnR>
                    <a:lnT>
                      <a:noFill/>
                    </a:lnT>
                    <a:lnB>
                      <a:noFill/>
                    </a:lnB>
                  </a:tcPr>
                </a:tc>
                <a:tc>
                  <a:txBody>
                    <a:bodyPr/>
                    <a:lstStyle/>
                    <a:p>
                      <a:r>
                        <a:rPr lang="en-GB" sz="900" dirty="0"/>
                        <a:t>Low risk </a:t>
                      </a:r>
                    </a:p>
                    <a:p>
                      <a:r>
                        <a:rPr lang="en-GB" sz="900" dirty="0"/>
                        <a:t>No CKD if there are no other markers of kidney damage</a:t>
                      </a:r>
                    </a:p>
                  </a:txBody>
                  <a:tcPr marL="46326" marR="46326" marT="23163" marB="23163" anchor="ctr">
                    <a:lnL>
                      <a:noFill/>
                    </a:lnL>
                    <a:lnR>
                      <a:noFill/>
                    </a:lnR>
                    <a:lnT>
                      <a:noFill/>
                    </a:lnT>
                    <a:lnB>
                      <a:noFill/>
                    </a:lnB>
                    <a:solidFill>
                      <a:srgbClr val="00B050"/>
                    </a:solidFill>
                  </a:tcPr>
                </a:tc>
                <a:tc>
                  <a:txBody>
                    <a:bodyPr/>
                    <a:lstStyle/>
                    <a:p>
                      <a:r>
                        <a:rPr lang="en-GB" sz="900" dirty="0"/>
                        <a:t>Moderate risk </a:t>
                      </a:r>
                    </a:p>
                  </a:txBody>
                  <a:tcPr marL="46326" marR="46326" marT="23163" marB="23163" anchor="ctr">
                    <a:lnL>
                      <a:noFill/>
                    </a:lnL>
                    <a:lnR>
                      <a:noFill/>
                    </a:lnR>
                    <a:lnT>
                      <a:noFill/>
                    </a:lnT>
                    <a:lnB>
                      <a:noFill/>
                    </a:lnB>
                    <a:solidFill>
                      <a:srgbClr val="FFFF00"/>
                    </a:solidFill>
                  </a:tcPr>
                </a:tc>
                <a:tc>
                  <a:txBody>
                    <a:bodyPr/>
                    <a:lstStyle/>
                    <a:p>
                      <a:r>
                        <a:rPr lang="en-GB" sz="900" dirty="0"/>
                        <a:t>High risk</a:t>
                      </a:r>
                    </a:p>
                  </a:txBody>
                  <a:tcPr marL="46326" marR="46326" marT="23163" marB="23163" anchor="ctr">
                    <a:lnL>
                      <a:noFill/>
                    </a:lnL>
                    <a:lnR>
                      <a:noFill/>
                    </a:lnR>
                    <a:lnT>
                      <a:noFill/>
                    </a:lnT>
                    <a:lnB>
                      <a:noFill/>
                    </a:lnB>
                    <a:solidFill>
                      <a:srgbClr val="FFC000"/>
                    </a:solidFill>
                  </a:tcPr>
                </a:tc>
                <a:extLst>
                  <a:ext uri="{0D108BD9-81ED-4DB2-BD59-A6C34878D82A}">
                    <a16:rowId xmlns:a16="http://schemas.microsoft.com/office/drawing/2014/main" val="10002"/>
                  </a:ext>
                </a:extLst>
              </a:tr>
              <a:tr h="602240">
                <a:tc>
                  <a:txBody>
                    <a:bodyPr/>
                    <a:lstStyle/>
                    <a:p>
                      <a:r>
                        <a:rPr lang="en-GB" sz="900"/>
                        <a:t>GFR category G3a: mild to moderate reduction (45 to 59 ml/min/1.73 m</a:t>
                      </a:r>
                      <a:r>
                        <a:rPr lang="en-GB" sz="900" baseline="30000"/>
                        <a:t>2</a:t>
                      </a:r>
                      <a:r>
                        <a:rPr lang="en-GB" sz="900"/>
                        <a:t>)</a:t>
                      </a:r>
                    </a:p>
                  </a:txBody>
                  <a:tcPr marL="46326" marR="46326" marT="23163" marB="23163" anchor="ctr">
                    <a:lnL>
                      <a:noFill/>
                    </a:lnL>
                    <a:lnR>
                      <a:noFill/>
                    </a:lnR>
                    <a:lnT>
                      <a:noFill/>
                    </a:lnT>
                    <a:lnB>
                      <a:noFill/>
                    </a:lnB>
                  </a:tcPr>
                </a:tc>
                <a:tc>
                  <a:txBody>
                    <a:bodyPr/>
                    <a:lstStyle/>
                    <a:p>
                      <a:r>
                        <a:rPr lang="en-GB" sz="900" dirty="0"/>
                        <a:t>Moderate risk </a:t>
                      </a:r>
                    </a:p>
                  </a:txBody>
                  <a:tcPr marL="46326" marR="46326" marT="23163" marB="23163" anchor="ctr">
                    <a:lnL>
                      <a:noFill/>
                    </a:lnL>
                    <a:lnR>
                      <a:noFill/>
                    </a:lnR>
                    <a:lnT>
                      <a:noFill/>
                    </a:lnT>
                    <a:lnB>
                      <a:noFill/>
                    </a:lnB>
                    <a:solidFill>
                      <a:srgbClr val="FFFF00"/>
                    </a:solidFill>
                  </a:tcPr>
                </a:tc>
                <a:tc>
                  <a:txBody>
                    <a:bodyPr/>
                    <a:lstStyle/>
                    <a:p>
                      <a:r>
                        <a:rPr lang="en-GB" sz="900" dirty="0"/>
                        <a:t>High risk</a:t>
                      </a:r>
                    </a:p>
                  </a:txBody>
                  <a:tcPr marL="46326" marR="46326" marT="23163" marB="23163" anchor="ctr">
                    <a:lnL>
                      <a:noFill/>
                    </a:lnL>
                    <a:lnR>
                      <a:noFill/>
                    </a:lnR>
                    <a:lnT>
                      <a:noFill/>
                    </a:lnT>
                    <a:lnB>
                      <a:noFill/>
                    </a:lnB>
                    <a:solidFill>
                      <a:srgbClr val="FFC000"/>
                    </a:solidFill>
                  </a:tcPr>
                </a:tc>
                <a:tc>
                  <a:txBody>
                    <a:bodyPr/>
                    <a:lstStyle/>
                    <a:p>
                      <a:r>
                        <a:rPr lang="en-GB" sz="900" dirty="0"/>
                        <a:t>Very high risk </a:t>
                      </a:r>
                    </a:p>
                  </a:txBody>
                  <a:tcPr marL="46326" marR="46326" marT="23163" marB="23163" anchor="ctr">
                    <a:lnL>
                      <a:noFill/>
                    </a:lnL>
                    <a:lnR>
                      <a:noFill/>
                    </a:lnR>
                    <a:lnT>
                      <a:noFill/>
                    </a:lnT>
                    <a:lnB>
                      <a:noFill/>
                    </a:lnB>
                    <a:solidFill>
                      <a:srgbClr val="FF0000"/>
                    </a:solidFill>
                  </a:tcPr>
                </a:tc>
                <a:extLst>
                  <a:ext uri="{0D108BD9-81ED-4DB2-BD59-A6C34878D82A}">
                    <a16:rowId xmlns:a16="http://schemas.microsoft.com/office/drawing/2014/main" val="10003"/>
                  </a:ext>
                </a:extLst>
              </a:tr>
              <a:tr h="602240">
                <a:tc>
                  <a:txBody>
                    <a:bodyPr/>
                    <a:lstStyle/>
                    <a:p>
                      <a:r>
                        <a:rPr lang="en-GB" sz="900"/>
                        <a:t>GFR category G3b: moderate to severe reduction (30 to 44 ml/min/1.73 m</a:t>
                      </a:r>
                      <a:r>
                        <a:rPr lang="en-GB" sz="900" baseline="30000"/>
                        <a:t>2</a:t>
                      </a:r>
                      <a:r>
                        <a:rPr lang="en-GB" sz="900"/>
                        <a:t>)</a:t>
                      </a:r>
                    </a:p>
                  </a:txBody>
                  <a:tcPr marL="46326" marR="46326" marT="23163" marB="23163" anchor="ctr">
                    <a:lnL>
                      <a:noFill/>
                    </a:lnL>
                    <a:lnR>
                      <a:noFill/>
                    </a:lnR>
                    <a:lnT>
                      <a:noFill/>
                    </a:lnT>
                    <a:lnB>
                      <a:noFill/>
                    </a:lnB>
                  </a:tcPr>
                </a:tc>
                <a:tc>
                  <a:txBody>
                    <a:bodyPr/>
                    <a:lstStyle/>
                    <a:p>
                      <a:r>
                        <a:rPr lang="en-GB" sz="900" dirty="0"/>
                        <a:t>High risk</a:t>
                      </a:r>
                    </a:p>
                  </a:txBody>
                  <a:tcPr marL="46326" marR="46326" marT="23163" marB="23163" anchor="ctr">
                    <a:lnL>
                      <a:noFill/>
                    </a:lnL>
                    <a:lnR>
                      <a:noFill/>
                    </a:lnR>
                    <a:lnT>
                      <a:noFill/>
                    </a:lnT>
                    <a:lnB>
                      <a:noFill/>
                    </a:lnB>
                    <a:solidFill>
                      <a:srgbClr val="FFC000"/>
                    </a:solidFill>
                  </a:tcPr>
                </a:tc>
                <a:tc>
                  <a:txBody>
                    <a:bodyPr/>
                    <a:lstStyle/>
                    <a:p>
                      <a:r>
                        <a:rPr lang="en-GB" sz="900" dirty="0"/>
                        <a:t>Very high risk</a:t>
                      </a:r>
                    </a:p>
                  </a:txBody>
                  <a:tcPr marL="46326" marR="46326" marT="23163" marB="23163" anchor="ctr">
                    <a:lnL>
                      <a:noFill/>
                    </a:lnL>
                    <a:lnR>
                      <a:noFill/>
                    </a:lnR>
                    <a:lnT>
                      <a:noFill/>
                    </a:lnT>
                    <a:lnB>
                      <a:noFill/>
                    </a:lnB>
                    <a:solidFill>
                      <a:srgbClr val="FF0000"/>
                    </a:solidFill>
                  </a:tcPr>
                </a:tc>
                <a:tc>
                  <a:txBody>
                    <a:bodyPr/>
                    <a:lstStyle/>
                    <a:p>
                      <a:r>
                        <a:rPr lang="en-GB" sz="900" dirty="0"/>
                        <a:t>Very high risk</a:t>
                      </a:r>
                    </a:p>
                  </a:txBody>
                  <a:tcPr marL="46326" marR="46326" marT="23163" marB="23163" anchor="ctr">
                    <a:lnL>
                      <a:noFill/>
                    </a:lnL>
                    <a:lnR>
                      <a:noFill/>
                    </a:lnR>
                    <a:lnT>
                      <a:noFill/>
                    </a:lnT>
                    <a:lnB>
                      <a:noFill/>
                    </a:lnB>
                    <a:solidFill>
                      <a:srgbClr val="FF0000"/>
                    </a:solidFill>
                  </a:tcPr>
                </a:tc>
                <a:extLst>
                  <a:ext uri="{0D108BD9-81ED-4DB2-BD59-A6C34878D82A}">
                    <a16:rowId xmlns:a16="http://schemas.microsoft.com/office/drawing/2014/main" val="10004"/>
                  </a:ext>
                </a:extLst>
              </a:tr>
              <a:tr h="463261">
                <a:tc>
                  <a:txBody>
                    <a:bodyPr/>
                    <a:lstStyle/>
                    <a:p>
                      <a:r>
                        <a:rPr lang="en-GB" sz="900"/>
                        <a:t>GFR category G4: severe reduction (15 to 29 ml/min/1.73 m</a:t>
                      </a:r>
                      <a:r>
                        <a:rPr lang="en-GB" sz="900" baseline="30000"/>
                        <a:t>2</a:t>
                      </a:r>
                      <a:r>
                        <a:rPr lang="en-GB" sz="900"/>
                        <a:t>)</a:t>
                      </a:r>
                    </a:p>
                  </a:txBody>
                  <a:tcPr marL="46326" marR="46326" marT="23163" marB="23163" anchor="ctr">
                    <a:lnL>
                      <a:noFill/>
                    </a:lnL>
                    <a:lnR>
                      <a:noFill/>
                    </a:lnR>
                    <a:lnT>
                      <a:noFill/>
                    </a:lnT>
                    <a:lnB>
                      <a:noFill/>
                    </a:lnB>
                  </a:tcPr>
                </a:tc>
                <a:tc>
                  <a:txBody>
                    <a:bodyPr/>
                    <a:lstStyle/>
                    <a:p>
                      <a:r>
                        <a:rPr lang="en-GB" sz="900" dirty="0"/>
                        <a:t>Very high risk</a:t>
                      </a:r>
                    </a:p>
                  </a:txBody>
                  <a:tcPr marL="46326" marR="46326" marT="23163" marB="23163" anchor="ctr">
                    <a:lnL>
                      <a:noFill/>
                    </a:lnL>
                    <a:lnR>
                      <a:noFill/>
                    </a:lnR>
                    <a:lnT>
                      <a:noFill/>
                    </a:lnT>
                    <a:lnB>
                      <a:noFill/>
                    </a:lnB>
                    <a:solidFill>
                      <a:srgbClr val="FF0000"/>
                    </a:solidFill>
                  </a:tcPr>
                </a:tc>
                <a:tc>
                  <a:txBody>
                    <a:bodyPr/>
                    <a:lstStyle/>
                    <a:p>
                      <a:r>
                        <a:rPr lang="en-GB" sz="900" dirty="0"/>
                        <a:t>Very high risk</a:t>
                      </a:r>
                    </a:p>
                  </a:txBody>
                  <a:tcPr marL="46326" marR="46326" marT="23163" marB="23163" anchor="ctr">
                    <a:lnL>
                      <a:noFill/>
                    </a:lnL>
                    <a:lnR>
                      <a:noFill/>
                    </a:lnR>
                    <a:lnT>
                      <a:noFill/>
                    </a:lnT>
                    <a:lnB>
                      <a:noFill/>
                    </a:lnB>
                    <a:solidFill>
                      <a:srgbClr val="FF0000"/>
                    </a:solidFill>
                  </a:tcPr>
                </a:tc>
                <a:tc>
                  <a:txBody>
                    <a:bodyPr/>
                    <a:lstStyle/>
                    <a:p>
                      <a:r>
                        <a:rPr lang="en-GB" sz="900" dirty="0"/>
                        <a:t>Very high risk</a:t>
                      </a:r>
                    </a:p>
                  </a:txBody>
                  <a:tcPr marL="46326" marR="46326" marT="23163" marB="23163" anchor="ctr">
                    <a:lnL>
                      <a:noFill/>
                    </a:lnL>
                    <a:lnR>
                      <a:noFill/>
                    </a:lnR>
                    <a:lnT>
                      <a:noFill/>
                    </a:lnT>
                    <a:lnB>
                      <a:noFill/>
                    </a:lnB>
                    <a:solidFill>
                      <a:srgbClr val="FF0000"/>
                    </a:solidFill>
                  </a:tcPr>
                </a:tc>
                <a:extLst>
                  <a:ext uri="{0D108BD9-81ED-4DB2-BD59-A6C34878D82A}">
                    <a16:rowId xmlns:a16="http://schemas.microsoft.com/office/drawing/2014/main" val="10005"/>
                  </a:ext>
                </a:extLst>
              </a:tr>
              <a:tr h="463261">
                <a:tc>
                  <a:txBody>
                    <a:bodyPr/>
                    <a:lstStyle/>
                    <a:p>
                      <a:r>
                        <a:rPr lang="en-GB" sz="900"/>
                        <a:t>GFR category G5: kidney failure (under 15 ml/min/1.73 m</a:t>
                      </a:r>
                      <a:r>
                        <a:rPr lang="en-GB" sz="900" baseline="30000"/>
                        <a:t>2</a:t>
                      </a:r>
                      <a:r>
                        <a:rPr lang="en-GB" sz="900"/>
                        <a:t>)</a:t>
                      </a:r>
                    </a:p>
                  </a:txBody>
                  <a:tcPr marL="46326" marR="46326" marT="23163" marB="23163" anchor="ctr">
                    <a:lnL>
                      <a:noFill/>
                    </a:lnL>
                    <a:lnR>
                      <a:noFill/>
                    </a:lnR>
                    <a:lnT>
                      <a:noFill/>
                    </a:lnT>
                    <a:lnB>
                      <a:noFill/>
                    </a:lnB>
                  </a:tcPr>
                </a:tc>
                <a:tc>
                  <a:txBody>
                    <a:bodyPr/>
                    <a:lstStyle/>
                    <a:p>
                      <a:r>
                        <a:rPr lang="en-GB" sz="900" dirty="0"/>
                        <a:t>Very high risk</a:t>
                      </a:r>
                    </a:p>
                  </a:txBody>
                  <a:tcPr marL="46326" marR="46326" marT="23163" marB="23163" anchor="ctr">
                    <a:lnL>
                      <a:noFill/>
                    </a:lnL>
                    <a:lnR>
                      <a:noFill/>
                    </a:lnR>
                    <a:lnT>
                      <a:noFill/>
                    </a:lnT>
                    <a:lnB>
                      <a:noFill/>
                    </a:lnB>
                    <a:solidFill>
                      <a:srgbClr val="FF0000"/>
                    </a:solidFill>
                  </a:tcPr>
                </a:tc>
                <a:tc>
                  <a:txBody>
                    <a:bodyPr/>
                    <a:lstStyle/>
                    <a:p>
                      <a:r>
                        <a:rPr lang="en-GB" sz="900" dirty="0"/>
                        <a:t>Very high risk </a:t>
                      </a:r>
                    </a:p>
                  </a:txBody>
                  <a:tcPr marL="46326" marR="46326" marT="23163" marB="23163" anchor="ctr">
                    <a:lnL>
                      <a:noFill/>
                    </a:lnL>
                    <a:lnR>
                      <a:noFill/>
                    </a:lnR>
                    <a:lnT>
                      <a:noFill/>
                    </a:lnT>
                    <a:lnB>
                      <a:noFill/>
                    </a:lnB>
                    <a:solidFill>
                      <a:srgbClr val="FF0000"/>
                    </a:solidFill>
                  </a:tcPr>
                </a:tc>
                <a:tc>
                  <a:txBody>
                    <a:bodyPr/>
                    <a:lstStyle/>
                    <a:p>
                      <a:r>
                        <a:rPr lang="en-GB" sz="900" dirty="0"/>
                        <a:t>Very high risk</a:t>
                      </a:r>
                    </a:p>
                  </a:txBody>
                  <a:tcPr marL="46326" marR="46326" marT="23163" marB="23163" anchor="ctr">
                    <a:lnL>
                      <a:noFill/>
                    </a:lnL>
                    <a:lnR>
                      <a:noFill/>
                    </a:lnR>
                    <a:lnT>
                      <a:noFill/>
                    </a:lnT>
                    <a:lnB>
                      <a:noFill/>
                    </a:lnB>
                    <a:solidFill>
                      <a:srgbClr val="FF0000"/>
                    </a:solidFill>
                  </a:tcPr>
                </a:tc>
                <a:extLst>
                  <a:ext uri="{0D108BD9-81ED-4DB2-BD59-A6C34878D82A}">
                    <a16:rowId xmlns:a16="http://schemas.microsoft.com/office/drawing/2014/main" val="10006"/>
                  </a:ext>
                </a:extLst>
              </a:tr>
            </a:tbl>
          </a:graphicData>
        </a:graphic>
      </p:graphicFrame>
      <p:sp>
        <p:nvSpPr>
          <p:cNvPr id="4" name="TextBox 3"/>
          <p:cNvSpPr txBox="1"/>
          <p:nvPr/>
        </p:nvSpPr>
        <p:spPr>
          <a:xfrm>
            <a:off x="7104111" y="1640363"/>
            <a:ext cx="4291559"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ACR = albumin creatinine ratio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CKD = chronic kidney disease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GFR = glomerular filtration rate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2001044" y="0"/>
            <a:ext cx="8229600" cy="1639888"/>
          </a:xfrm>
        </p:spPr>
        <p:txBody>
          <a:bodyPr/>
          <a:lstStyle/>
          <a:p>
            <a:r>
              <a:rPr lang="en-GB" altLang="en-US" dirty="0"/>
              <a:t>What is the extent of risk?</a:t>
            </a: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6" y="1341441"/>
            <a:ext cx="4048125" cy="367347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66" y="1341441"/>
            <a:ext cx="4048125" cy="3671887"/>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342" name="TextBox 3"/>
          <p:cNvSpPr txBox="1">
            <a:spLocks noChangeArrowheads="1"/>
          </p:cNvSpPr>
          <p:nvPr/>
        </p:nvSpPr>
        <p:spPr bwMode="auto">
          <a:xfrm>
            <a:off x="2711453" y="6381753"/>
            <a:ext cx="3230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AA9E"/>
              </a:buClr>
              <a:buChar char="•"/>
              <a:defRPr sz="3200">
                <a:solidFill>
                  <a:srgbClr val="0072C6"/>
                </a:solidFill>
                <a:latin typeface="Arial" panose="020B0604020202020204" pitchFamily="34" charset="0"/>
              </a:defRPr>
            </a:lvl1pPr>
            <a:lvl2pPr marL="742950" indent="-285750">
              <a:spcBef>
                <a:spcPct val="20000"/>
              </a:spcBef>
              <a:buClr>
                <a:srgbClr val="00AA9E"/>
              </a:buClr>
              <a:buFont typeface="Arial" panose="020B0604020202020204" pitchFamily="34" charset="0"/>
              <a:buChar char="–"/>
              <a:defRPr sz="2800">
                <a:solidFill>
                  <a:srgbClr val="0072C6"/>
                </a:solidFill>
                <a:latin typeface="Arial" panose="020B0604020202020204" pitchFamily="34" charset="0"/>
              </a:defRPr>
            </a:lvl2pPr>
            <a:lvl3pPr marL="1143000" indent="-228600">
              <a:spcBef>
                <a:spcPct val="20000"/>
              </a:spcBef>
              <a:buClr>
                <a:srgbClr val="00AA9E"/>
              </a:buClr>
              <a:buChar char="•"/>
              <a:defRPr sz="2400">
                <a:solidFill>
                  <a:srgbClr val="0072C6"/>
                </a:solidFill>
                <a:latin typeface="Arial" panose="020B0604020202020204" pitchFamily="34" charset="0"/>
              </a:defRPr>
            </a:lvl3pPr>
            <a:lvl4pPr marL="16002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4pPr>
            <a:lvl5pPr marL="20574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5pPr>
            <a:lvl6pPr marL="25146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6pPr>
            <a:lvl7pPr marL="29718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7pPr>
            <a:lvl8pPr marL="34290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8pPr>
            <a:lvl9pPr marL="38862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Go et al. </a:t>
            </a:r>
            <a:r>
              <a:rPr kumimoji="0" lang="en-US" altLang="en-US" sz="1200" b="0" i="1"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N Engl J Med.</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 2004;351:1296-1305</a:t>
            </a:r>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mn-cs"/>
            </a:endParaRPr>
          </a:p>
        </p:txBody>
      </p:sp>
      <p:sp>
        <p:nvSpPr>
          <p:cNvPr id="14343" name="TextBox 4"/>
          <p:cNvSpPr txBox="1">
            <a:spLocks noChangeArrowheads="1"/>
          </p:cNvSpPr>
          <p:nvPr/>
        </p:nvSpPr>
        <p:spPr bwMode="auto">
          <a:xfrm>
            <a:off x="1703388" y="5157791"/>
            <a:ext cx="88249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A9E"/>
              </a:buClr>
              <a:buChar char="•"/>
              <a:defRPr sz="3200">
                <a:solidFill>
                  <a:srgbClr val="0072C6"/>
                </a:solidFill>
                <a:latin typeface="Arial" panose="020B0604020202020204" pitchFamily="34" charset="0"/>
              </a:defRPr>
            </a:lvl1pPr>
            <a:lvl2pPr marL="742950" indent="-285750">
              <a:spcBef>
                <a:spcPct val="20000"/>
              </a:spcBef>
              <a:buClr>
                <a:srgbClr val="00AA9E"/>
              </a:buClr>
              <a:buFont typeface="Arial" panose="020B0604020202020204" pitchFamily="34" charset="0"/>
              <a:buChar char="–"/>
              <a:defRPr sz="2800">
                <a:solidFill>
                  <a:srgbClr val="0072C6"/>
                </a:solidFill>
                <a:latin typeface="Arial" panose="020B0604020202020204" pitchFamily="34" charset="0"/>
              </a:defRPr>
            </a:lvl2pPr>
            <a:lvl3pPr marL="1143000" indent="-228600">
              <a:spcBef>
                <a:spcPct val="20000"/>
              </a:spcBef>
              <a:buClr>
                <a:srgbClr val="00AA9E"/>
              </a:buClr>
              <a:buChar char="•"/>
              <a:defRPr sz="2400">
                <a:solidFill>
                  <a:srgbClr val="0072C6"/>
                </a:solidFill>
                <a:latin typeface="Arial" panose="020B0604020202020204" pitchFamily="34" charset="0"/>
              </a:defRPr>
            </a:lvl3pPr>
            <a:lvl4pPr marL="16002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4pPr>
            <a:lvl5pPr marL="2057400" indent="-228600">
              <a:spcBef>
                <a:spcPct val="20000"/>
              </a:spcBef>
              <a:buClr>
                <a:srgbClr val="00AA9E"/>
              </a:buClr>
              <a:buFont typeface="Arial" panose="020B0604020202020204" pitchFamily="34" charset="0"/>
              <a:buChar char="»"/>
              <a:defRPr sz="2000">
                <a:solidFill>
                  <a:srgbClr val="0072C6"/>
                </a:solidFill>
                <a:latin typeface="Arial" panose="020B0604020202020204" pitchFamily="34" charset="0"/>
              </a:defRPr>
            </a:lvl5pPr>
            <a:lvl6pPr marL="25146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6pPr>
            <a:lvl7pPr marL="29718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7pPr>
            <a:lvl8pPr marL="34290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8pPr>
            <a:lvl9pPr marL="3886200" indent="-228600" eaLnBrk="0" fontAlgn="base" hangingPunct="0">
              <a:spcBef>
                <a:spcPct val="20000"/>
              </a:spcBef>
              <a:spcAft>
                <a:spcPct val="0"/>
              </a:spcAft>
              <a:buClr>
                <a:srgbClr val="00AA9E"/>
              </a:buClr>
              <a:buFont typeface="Arial" panose="020B0604020202020204" pitchFamily="34" charset="0"/>
              <a:buChar char="»"/>
              <a:defRPr sz="2000">
                <a:solidFill>
                  <a:srgbClr val="0072C6"/>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N = 1,120,295 adults.  CV = cardiovascular. *Age-standardized rates per 100 person-years; </a:t>
            </a:r>
            <a:r>
              <a:rPr kumimoji="0" lang="en-US" altLang="en-US" sz="1200" b="0" i="0" u="none" strike="noStrike" kern="1200" cap="none" spc="0" normalizeH="0" baseline="30000" noProof="0">
                <a:ln>
                  <a:noFill/>
                </a:ln>
                <a:solidFill>
                  <a:srgbClr val="000000"/>
                </a:solidFill>
                <a:effectLst/>
                <a:uLnTx/>
                <a:uFillTx/>
                <a:latin typeface="Arial" panose="020B0604020202020204" pitchFamily="34" charset="0"/>
                <a:ea typeface="ＭＳ Ｐゴシック"/>
                <a:cs typeface="+mn-cs"/>
              </a:rPr>
              <a:t>†</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CV event defined as hospitalization for coronary heart disease,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heart failure, ischemic stroke, and peripheral arterial disease per 100 person-years.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a:cs typeface="+mn-cs"/>
            </a:endParaRPr>
          </a:p>
        </p:txBody>
      </p:sp>
    </p:spTree>
  </p:cSld>
  <p:clrMapOvr>
    <a:masterClrMapping/>
  </p:clrMapOvr>
</p:sld>
</file>

<file path=ppt/theme/theme1.xml><?xml version="1.0" encoding="utf-8"?>
<a:theme xmlns:a="http://schemas.openxmlformats.org/drawingml/2006/main" name="PrescQIPP powerpoint template 16.9">
  <a:themeElements>
    <a:clrScheme name="PQ Palette">
      <a:dk1>
        <a:srgbClr val="0072C6"/>
      </a:dk1>
      <a:lt1>
        <a:srgbClr val="FFFFFF"/>
      </a:lt1>
      <a:dk2>
        <a:srgbClr val="454545"/>
      </a:dk2>
      <a:lt2>
        <a:srgbClr val="FFFFFF"/>
      </a:lt2>
      <a:accent1>
        <a:srgbClr val="0072C6"/>
      </a:accent1>
      <a:accent2>
        <a:srgbClr val="009E49"/>
      </a:accent2>
      <a:accent3>
        <a:srgbClr val="00ADC6"/>
      </a:accent3>
      <a:accent4>
        <a:srgbClr val="F7E214"/>
      </a:accent4>
      <a:accent5>
        <a:srgbClr val="0072C6"/>
      </a:accent5>
      <a:accent6>
        <a:srgbClr val="009E49"/>
      </a:accent6>
      <a:hlink>
        <a:srgbClr val="0072C6"/>
      </a:hlink>
      <a:folHlink>
        <a:srgbClr val="F7E214"/>
      </a:folHlink>
    </a:clrScheme>
    <a:fontScheme name="PQ Fonts">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Q_Pres_1" id="{D57E4DE5-176D-4840-A848-10127AB1674D}" vid="{86B518F1-EFCD-46EC-8011-FCE4E08F72D3}"/>
    </a:ext>
  </a:extLst>
</a:theme>
</file>

<file path=ppt/theme/theme2.xml><?xml version="1.0" encoding="utf-8"?>
<a:theme xmlns:a="http://schemas.openxmlformats.org/drawingml/2006/main" name="9_KHP PPT Template">
  <a:themeElements>
    <a:clrScheme name="">
      <a:dk1>
        <a:srgbClr val="000000"/>
      </a:dk1>
      <a:lt1>
        <a:srgbClr val="FFFFFF"/>
      </a:lt1>
      <a:dk2>
        <a:srgbClr val="000000"/>
      </a:dk2>
      <a:lt2>
        <a:srgbClr val="F8F8F8"/>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19191"/>
      </a:folHlink>
    </a:clrScheme>
    <a:fontScheme name="9_KHP PPT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9_KHP PPT Template 1">
        <a:dk1>
          <a:srgbClr val="414141"/>
        </a:dk1>
        <a:lt1>
          <a:srgbClr val="FFFFFF"/>
        </a:lt1>
        <a:dk2>
          <a:srgbClr val="808285"/>
        </a:dk2>
        <a:lt2>
          <a:srgbClr val="E7E8E9"/>
        </a:lt2>
        <a:accent1>
          <a:srgbClr val="D81E05"/>
        </a:accent1>
        <a:accent2>
          <a:srgbClr val="E46250"/>
        </a:accent2>
        <a:accent3>
          <a:srgbClr val="FFFFFF"/>
        </a:accent3>
        <a:accent4>
          <a:srgbClr val="363636"/>
        </a:accent4>
        <a:accent5>
          <a:srgbClr val="E9ABAA"/>
        </a:accent5>
        <a:accent6>
          <a:srgbClr val="CF5848"/>
        </a:accent6>
        <a:hlink>
          <a:srgbClr val="EB8E82"/>
        </a:hlink>
        <a:folHlink>
          <a:srgbClr val="F7D2C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powerpoint [Read-Only] [Compatibility Mode]" id="{518FB3D1-09D9-4252-AD61-138D759BC2FE}" vid="{50B2BA30-4AD0-4345-AFB1-137737266EC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4880</Words>
  <Application>Microsoft Office PowerPoint</Application>
  <PresentationFormat>Widescreen</PresentationFormat>
  <Paragraphs>516</Paragraphs>
  <Slides>21</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Courier New</vt:lpstr>
      <vt:lpstr>LucidaGrande</vt:lpstr>
      <vt:lpstr>Verdana</vt:lpstr>
      <vt:lpstr>Wingdings</vt:lpstr>
      <vt:lpstr>PrescQIPP powerpoint template 16.9</vt:lpstr>
      <vt:lpstr>9_KHP PPT Template</vt:lpstr>
      <vt:lpstr> Practice Plus Webinar  27th April  2022 </vt:lpstr>
      <vt:lpstr>Caring for a patient with Chronic   Kidney Disease (CKD) </vt:lpstr>
      <vt:lpstr>What do your kidneys do?</vt:lpstr>
      <vt:lpstr>Chronic kidney disease: assessment and management  NICE guideline [NG203] Published: 25 August 2021 Last updated: 24 November 2021</vt:lpstr>
      <vt:lpstr>Investigations for CKD</vt:lpstr>
      <vt:lpstr>Cockcroft &amp; Gault </vt:lpstr>
      <vt:lpstr>Cr Cl v eGFR for dosage adjustment </vt:lpstr>
      <vt:lpstr>Classification of CKD</vt:lpstr>
      <vt:lpstr>What is the extent of risk?</vt:lpstr>
      <vt:lpstr>Hypertension –Targets and management</vt:lpstr>
      <vt:lpstr>ACEI / ARBs slow progression of renal disease</vt:lpstr>
      <vt:lpstr>Renal Anaemia</vt:lpstr>
      <vt:lpstr>Renal Anaemia – Community Management</vt:lpstr>
      <vt:lpstr>PowerPoint Presentation</vt:lpstr>
      <vt:lpstr>Phosphate binders </vt:lpstr>
      <vt:lpstr>SGLT2 inhibitors in CKD</vt:lpstr>
      <vt:lpstr>How to manage transition to dialysis</vt:lpstr>
      <vt:lpstr>Prescribing considerations in CKD</vt:lpstr>
      <vt:lpstr>Further reading</vt:lpstr>
      <vt:lpstr>Useful resources</vt:lpstr>
      <vt:lpstr>Future Practice Plus Webinars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Plus Webinar  27th April  2022</dc:title>
  <dc:creator>Steve Williams</dc:creator>
  <cp:lastModifiedBy>Angela Mason</cp:lastModifiedBy>
  <cp:revision>13</cp:revision>
  <dcterms:created xsi:type="dcterms:W3CDTF">2022-03-16T10:29:43Z</dcterms:created>
  <dcterms:modified xsi:type="dcterms:W3CDTF">2022-04-27T12:51:50Z</dcterms:modified>
</cp:coreProperties>
</file>