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3.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3" r:id="rId2"/>
    <p:sldMasterId id="2147483695" r:id="rId3"/>
    <p:sldMasterId id="2147483749" r:id="rId4"/>
  </p:sldMasterIdLst>
  <p:notesMasterIdLst>
    <p:notesMasterId r:id="rId29"/>
  </p:notesMasterIdLst>
  <p:sldIdLst>
    <p:sldId id="1189" r:id="rId5"/>
    <p:sldId id="1923" r:id="rId6"/>
    <p:sldId id="2145707291" r:id="rId7"/>
    <p:sldId id="2145707307" r:id="rId8"/>
    <p:sldId id="2145707334" r:id="rId9"/>
    <p:sldId id="2145707341" r:id="rId10"/>
    <p:sldId id="2145707351" r:id="rId11"/>
    <p:sldId id="2145707352" r:id="rId12"/>
    <p:sldId id="2834" r:id="rId13"/>
    <p:sldId id="258" r:id="rId14"/>
    <p:sldId id="263" r:id="rId15"/>
    <p:sldId id="1632" r:id="rId16"/>
    <p:sldId id="2145707336" r:id="rId17"/>
    <p:sldId id="595" r:id="rId18"/>
    <p:sldId id="593" r:id="rId19"/>
    <p:sldId id="2145707364" r:id="rId20"/>
    <p:sldId id="2145707302" r:id="rId21"/>
    <p:sldId id="2145707363" r:id="rId22"/>
    <p:sldId id="2145707299" r:id="rId23"/>
    <p:sldId id="2145707301" r:id="rId24"/>
    <p:sldId id="2145707360" r:id="rId25"/>
    <p:sldId id="2145707290" r:id="rId26"/>
    <p:sldId id="2145707292" r:id="rId27"/>
    <p:sldId id="2145707339" r:id="rId28"/>
  </p:sldIdLst>
  <p:sldSz cx="12192000" cy="6858000"/>
  <p:notesSz cx="6858000" cy="9144000"/>
  <p:custDataLst>
    <p:tags r:id="rId3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0428" autoAdjust="0"/>
    <p:restoredTop sz="79739" autoAdjust="0"/>
  </p:normalViewPr>
  <p:slideViewPr>
    <p:cSldViewPr snapToGrid="0">
      <p:cViewPr varScale="1">
        <p:scale>
          <a:sx n="53" d="100"/>
          <a:sy n="53" d="100"/>
        </p:scale>
        <p:origin x="968" y="24"/>
      </p:cViewPr>
      <p:guideLst/>
    </p:cSldViewPr>
  </p:slideViewPr>
  <p:notesTextViewPr>
    <p:cViewPr>
      <p:scale>
        <a:sx n="1" d="1"/>
        <a:sy n="1" d="1"/>
      </p:scale>
      <p:origin x="0" y="0"/>
    </p:cViewPr>
  </p:notesTextViewPr>
  <p:sorterViewPr>
    <p:cViewPr>
      <p:scale>
        <a:sx n="149" d="100"/>
        <a:sy n="14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tags" Target="tags/tag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Proportion of people (N= 65,027) prescribed Lymecycline 480mg capsules by duration last 12 months to August 2023</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0"/>
          <c:order val="0"/>
          <c:tx>
            <c:strRef>
              <c:f>'[20231026 Acne LYMECYCLINE Prescribing Data v2.xlsx]National Data'!$H$1</c:f>
              <c:strCache>
                <c:ptCount val="1"/>
                <c:pt idx="0">
                  <c:v>Proportion of people prescribed lymecycline for less than 12 weeks</c:v>
                </c:pt>
              </c:strCache>
            </c:strRef>
          </c:tx>
          <c:spPr>
            <a:solidFill>
              <a:srgbClr val="92D050"/>
            </a:solidFill>
            <a:ln>
              <a:solidFill>
                <a:srgbClr val="92D050"/>
              </a:solidFill>
            </a:ln>
            <a:effectLst/>
          </c:spPr>
          <c:invertIfNegative val="0"/>
          <c:cat>
            <c:strRef>
              <c:f>'[20231026 Acne LYMECYCLINE Prescribing Data v2.xlsx]National Data'!$B$2</c:f>
              <c:strCache>
                <c:ptCount val="1"/>
                <c:pt idx="0">
                  <c:v>ENGLAND</c:v>
                </c:pt>
              </c:strCache>
            </c:strRef>
          </c:cat>
          <c:val>
            <c:numRef>
              <c:f>'[20231026 Acne LYMECYCLINE Prescribing Data v2.xlsx]National Data'!$H$2</c:f>
              <c:numCache>
                <c:formatCode>0.0</c:formatCode>
                <c:ptCount val="1"/>
                <c:pt idx="0">
                  <c:v>19.7</c:v>
                </c:pt>
              </c:numCache>
            </c:numRef>
          </c:val>
          <c:extLst>
            <c:ext xmlns:c16="http://schemas.microsoft.com/office/drawing/2014/chart" uri="{C3380CC4-5D6E-409C-BE32-E72D297353CC}">
              <c16:uniqueId val="{00000000-C108-4012-8258-795EEEC05035}"/>
            </c:ext>
          </c:extLst>
        </c:ser>
        <c:ser>
          <c:idx val="1"/>
          <c:order val="1"/>
          <c:tx>
            <c:strRef>
              <c:f>'[20231026 Acne LYMECYCLINE Prescribing Data v2.xlsx]National Data'!$I$1</c:f>
              <c:strCache>
                <c:ptCount val="1"/>
                <c:pt idx="0">
                  <c:v>Proportion of people prescribed lymecycline for 12 weeks</c:v>
                </c:pt>
              </c:strCache>
            </c:strRef>
          </c:tx>
          <c:spPr>
            <a:solidFill>
              <a:srgbClr val="00B050"/>
            </a:solidFill>
            <a:ln>
              <a:solidFill>
                <a:srgbClr val="00B050"/>
              </a:solidFill>
            </a:ln>
            <a:effectLst/>
          </c:spPr>
          <c:invertIfNegative val="0"/>
          <c:cat>
            <c:strRef>
              <c:f>'[20231026 Acne LYMECYCLINE Prescribing Data v2.xlsx]National Data'!$B$2</c:f>
              <c:strCache>
                <c:ptCount val="1"/>
                <c:pt idx="0">
                  <c:v>ENGLAND</c:v>
                </c:pt>
              </c:strCache>
            </c:strRef>
          </c:cat>
          <c:val>
            <c:numRef>
              <c:f>'[20231026 Acne LYMECYCLINE Prescribing Data v2.xlsx]National Data'!$I$2</c:f>
              <c:numCache>
                <c:formatCode>0.0</c:formatCode>
                <c:ptCount val="1"/>
                <c:pt idx="0">
                  <c:v>13.4</c:v>
                </c:pt>
              </c:numCache>
            </c:numRef>
          </c:val>
          <c:extLst>
            <c:ext xmlns:c16="http://schemas.microsoft.com/office/drawing/2014/chart" uri="{C3380CC4-5D6E-409C-BE32-E72D297353CC}">
              <c16:uniqueId val="{00000001-C108-4012-8258-795EEEC05035}"/>
            </c:ext>
          </c:extLst>
        </c:ser>
        <c:ser>
          <c:idx val="2"/>
          <c:order val="2"/>
          <c:tx>
            <c:strRef>
              <c:f>'[20231026 Acne LYMECYCLINE Prescribing Data v2.xlsx]National Data'!$J$1</c:f>
              <c:strCache>
                <c:ptCount val="1"/>
                <c:pt idx="0">
                  <c:v>Proportion of people prescribed lymecycline for more than 12 weeks but less than 24 weeks</c:v>
                </c:pt>
              </c:strCache>
            </c:strRef>
          </c:tx>
          <c:spPr>
            <a:solidFill>
              <a:srgbClr val="33CCCC"/>
            </a:solidFill>
            <a:ln>
              <a:solidFill>
                <a:srgbClr val="33CCCC"/>
              </a:solidFill>
            </a:ln>
            <a:effectLst/>
          </c:spPr>
          <c:invertIfNegative val="0"/>
          <c:cat>
            <c:strRef>
              <c:f>'[20231026 Acne LYMECYCLINE Prescribing Data v2.xlsx]National Data'!$B$2</c:f>
              <c:strCache>
                <c:ptCount val="1"/>
                <c:pt idx="0">
                  <c:v>ENGLAND</c:v>
                </c:pt>
              </c:strCache>
            </c:strRef>
          </c:cat>
          <c:val>
            <c:numRef>
              <c:f>'[20231026 Acne LYMECYCLINE Prescribing Data v2.xlsx]National Data'!$J$2</c:f>
              <c:numCache>
                <c:formatCode>0.0</c:formatCode>
                <c:ptCount val="1"/>
                <c:pt idx="0">
                  <c:v>21.1</c:v>
                </c:pt>
              </c:numCache>
            </c:numRef>
          </c:val>
          <c:extLst>
            <c:ext xmlns:c16="http://schemas.microsoft.com/office/drawing/2014/chart" uri="{C3380CC4-5D6E-409C-BE32-E72D297353CC}">
              <c16:uniqueId val="{00000002-C108-4012-8258-795EEEC05035}"/>
            </c:ext>
          </c:extLst>
        </c:ser>
        <c:ser>
          <c:idx val="3"/>
          <c:order val="3"/>
          <c:tx>
            <c:strRef>
              <c:f>'[20231026 Acne LYMECYCLINE Prescribing Data v2.xlsx]National Data'!$K$1</c:f>
              <c:strCache>
                <c:ptCount val="1"/>
                <c:pt idx="0">
                  <c:v>Proportion of people prescribed lymecycline for 24 weeks or longer</c:v>
                </c:pt>
              </c:strCache>
            </c:strRef>
          </c:tx>
          <c:spPr>
            <a:solidFill>
              <a:srgbClr val="7030A0"/>
            </a:solidFill>
            <a:ln>
              <a:solidFill>
                <a:srgbClr val="7030A0"/>
              </a:solidFill>
            </a:ln>
            <a:effectLst/>
          </c:spPr>
          <c:invertIfNegative val="0"/>
          <c:dLbls>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'[20231026 Acne LYMECYCLINE Prescribing Data v2.xlsx]National Data'!$B$2</c:f>
              <c:strCache>
                <c:ptCount val="1"/>
                <c:pt idx="0">
                  <c:v>ENGLAND</c:v>
                </c:pt>
              </c:strCache>
            </c:strRef>
          </c:cat>
          <c:val>
            <c:numRef>
              <c:f>'[20231026 Acne LYMECYCLINE Prescribing Data v2.xlsx]National Data'!$K$2</c:f>
              <c:numCache>
                <c:formatCode>0.0</c:formatCode>
                <c:ptCount val="1"/>
                <c:pt idx="0">
                  <c:v>45.8</c:v>
                </c:pt>
              </c:numCache>
            </c:numRef>
          </c:val>
          <c:extLst>
            <c:ext xmlns:c16="http://schemas.microsoft.com/office/drawing/2014/chart" uri="{C3380CC4-5D6E-409C-BE32-E72D297353CC}">
              <c16:uniqueId val="{00000003-C108-4012-8258-795EEEC05035}"/>
            </c:ext>
          </c:extLst>
        </c:ser>
        <c:dLbls>
          <c:showLegendKey val="0"/>
          <c:showVal val="0"/>
          <c:showCatName val="0"/>
          <c:showSerName val="0"/>
          <c:showPercent val="0"/>
          <c:showBubbleSize val="0"/>
        </c:dLbls>
        <c:gapWidth val="219"/>
        <c:overlap val="100"/>
        <c:axId val="2122682527"/>
        <c:axId val="1802314111"/>
      </c:barChart>
      <c:catAx>
        <c:axId val="21226825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02314111"/>
        <c:crosses val="autoZero"/>
        <c:auto val="1"/>
        <c:lblAlgn val="ctr"/>
        <c:lblOffset val="100"/>
        <c:noMultiLvlLbl val="0"/>
      </c:catAx>
      <c:valAx>
        <c:axId val="180231411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Proportion of people prescribed lymecycline by duration </a:t>
                </a:r>
              </a:p>
            </c:rich>
          </c:tx>
          <c:layout>
            <c:manualLayout>
              <c:xMode val="edge"/>
              <c:yMode val="edge"/>
              <c:x val="1.5944882878348495E-2"/>
              <c:y val="8.0824462898143115E-2"/>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2268252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hyperlink" Target="https://pixabay.com/en/lungs-human-diagram-respiratory-39981/" TargetMode="External"/><Relationship Id="rId7" Type="http://schemas.openxmlformats.org/officeDocument/2006/relationships/image" Target="../media/image43.png"/><Relationship Id="rId2" Type="http://schemas.openxmlformats.org/officeDocument/2006/relationships/image" Target="../media/image39.png"/><Relationship Id="rId1" Type="http://schemas.openxmlformats.org/officeDocument/2006/relationships/image" Target="../media/image41.png"/><Relationship Id="rId6" Type="http://schemas.openxmlformats.org/officeDocument/2006/relationships/image" Target="../media/image42.png"/><Relationship Id="rId5" Type="http://schemas.openxmlformats.org/officeDocument/2006/relationships/hyperlink" Target="https://www.flickr.com/photos/easy-pics/9402420078" TargetMode="External"/><Relationship Id="rId4" Type="http://schemas.openxmlformats.org/officeDocument/2006/relationships/image" Target="../media/image40.jpg"/></Relationships>
</file>

<file path=ppt/diagrams/_rels/data2.xml.rels><?xml version="1.0" encoding="UTF-8" standalone="yes"?>
<Relationships xmlns="http://schemas.openxmlformats.org/package/2006/relationships"><Relationship Id="rId8" Type="http://schemas.openxmlformats.org/officeDocument/2006/relationships/image" Target="../media/image66.svg"/><Relationship Id="rId3" Type="http://schemas.openxmlformats.org/officeDocument/2006/relationships/image" Target="../media/image61.png"/><Relationship Id="rId7" Type="http://schemas.openxmlformats.org/officeDocument/2006/relationships/image" Target="../media/image65.png"/><Relationship Id="rId12" Type="http://schemas.openxmlformats.org/officeDocument/2006/relationships/image" Target="../media/image70.svg"/><Relationship Id="rId2" Type="http://schemas.openxmlformats.org/officeDocument/2006/relationships/image" Target="../media/image60.svg"/><Relationship Id="rId1" Type="http://schemas.openxmlformats.org/officeDocument/2006/relationships/image" Target="../media/image59.png"/><Relationship Id="rId6" Type="http://schemas.openxmlformats.org/officeDocument/2006/relationships/image" Target="../media/image64.svg"/><Relationship Id="rId11" Type="http://schemas.openxmlformats.org/officeDocument/2006/relationships/image" Target="../media/image69.png"/><Relationship Id="rId5" Type="http://schemas.openxmlformats.org/officeDocument/2006/relationships/image" Target="../media/image63.png"/><Relationship Id="rId10" Type="http://schemas.openxmlformats.org/officeDocument/2006/relationships/image" Target="../media/image68.svg"/><Relationship Id="rId4" Type="http://schemas.openxmlformats.org/officeDocument/2006/relationships/image" Target="../media/image62.svg"/><Relationship Id="rId9" Type="http://schemas.openxmlformats.org/officeDocument/2006/relationships/image" Target="../media/image67.png"/></Relationships>
</file>

<file path=ppt/diagrams/_rels/drawing1.xml.rels><?xml version="1.0" encoding="UTF-8" standalone="yes"?>
<Relationships xmlns="http://schemas.openxmlformats.org/package/2006/relationships"><Relationship Id="rId3" Type="http://schemas.openxmlformats.org/officeDocument/2006/relationships/hyperlink" Target="https://pixabay.com/en/lungs-human-diagram-respiratory-39981/" TargetMode="External"/><Relationship Id="rId7" Type="http://schemas.openxmlformats.org/officeDocument/2006/relationships/image" Target="../media/image43.png"/><Relationship Id="rId2" Type="http://schemas.openxmlformats.org/officeDocument/2006/relationships/image" Target="../media/image39.png"/><Relationship Id="rId1" Type="http://schemas.openxmlformats.org/officeDocument/2006/relationships/image" Target="../media/image41.png"/><Relationship Id="rId6" Type="http://schemas.openxmlformats.org/officeDocument/2006/relationships/image" Target="../media/image42.png"/><Relationship Id="rId5" Type="http://schemas.openxmlformats.org/officeDocument/2006/relationships/hyperlink" Target="https://www.flickr.com/photos/easy-pics/9402420078" TargetMode="External"/><Relationship Id="rId4" Type="http://schemas.openxmlformats.org/officeDocument/2006/relationships/image" Target="../media/image40.jpg"/></Relationships>
</file>

<file path=ppt/diagrams/_rels/drawing2.xml.rels><?xml version="1.0" encoding="UTF-8" standalone="yes"?>
<Relationships xmlns="http://schemas.openxmlformats.org/package/2006/relationships"><Relationship Id="rId8" Type="http://schemas.openxmlformats.org/officeDocument/2006/relationships/image" Target="../media/image66.svg"/><Relationship Id="rId3" Type="http://schemas.openxmlformats.org/officeDocument/2006/relationships/image" Target="../media/image61.png"/><Relationship Id="rId7" Type="http://schemas.openxmlformats.org/officeDocument/2006/relationships/image" Target="../media/image65.png"/><Relationship Id="rId12" Type="http://schemas.openxmlformats.org/officeDocument/2006/relationships/image" Target="../media/image70.svg"/><Relationship Id="rId2" Type="http://schemas.openxmlformats.org/officeDocument/2006/relationships/image" Target="../media/image60.svg"/><Relationship Id="rId1" Type="http://schemas.openxmlformats.org/officeDocument/2006/relationships/image" Target="../media/image59.png"/><Relationship Id="rId6" Type="http://schemas.openxmlformats.org/officeDocument/2006/relationships/image" Target="../media/image64.svg"/><Relationship Id="rId11" Type="http://schemas.openxmlformats.org/officeDocument/2006/relationships/image" Target="../media/image69.png"/><Relationship Id="rId5" Type="http://schemas.openxmlformats.org/officeDocument/2006/relationships/image" Target="../media/image63.png"/><Relationship Id="rId10" Type="http://schemas.openxmlformats.org/officeDocument/2006/relationships/image" Target="../media/image68.svg"/><Relationship Id="rId4" Type="http://schemas.openxmlformats.org/officeDocument/2006/relationships/image" Target="../media/image62.svg"/><Relationship Id="rId9" Type="http://schemas.openxmlformats.org/officeDocument/2006/relationships/image" Target="../media/image6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74035878-B276-4506-BC3E-C0592E965EC5}"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GB"/>
        </a:p>
      </dgm:t>
    </dgm:pt>
    <dgm:pt modelId="{6186FADD-E4CF-49F7-863E-CC8AD65185B9}">
      <dgm:prSet phldrT="[Text]" custT="1"/>
      <dgm:spPr/>
      <dgm:t>
        <a:bodyPr/>
        <a:lstStyle/>
        <a:p>
          <a:r>
            <a:rPr lang="en-GB" sz="1800" b="1" i="0" dirty="0"/>
            <a:t>COPD (acute infective exacerbation</a:t>
          </a:r>
          <a:r>
            <a:rPr lang="en-GB" sz="1400" b="1" dirty="0"/>
            <a:t>) </a:t>
          </a:r>
          <a:r>
            <a:rPr lang="en-GB" sz="1400" dirty="0"/>
            <a:t>Amoxicillin 500mg three times a day for 5 days </a:t>
          </a:r>
          <a:r>
            <a:rPr lang="en-GB" sz="1400" b="1" dirty="0"/>
            <a:t>OR</a:t>
          </a:r>
          <a:r>
            <a:rPr lang="en-GB" sz="1400" dirty="0"/>
            <a:t> doxycycline 200mg day 1 and then 100mg daily </a:t>
          </a:r>
          <a:r>
            <a:rPr lang="en-GB" sz="1400" dirty="0">
              <a:solidFill>
                <a:schemeClr val="bg1"/>
              </a:solidFill>
            </a:rPr>
            <a:t>on days 2-5 </a:t>
          </a:r>
          <a:r>
            <a:rPr lang="en-GB" sz="1400" b="1" dirty="0"/>
            <a:t>OR</a:t>
          </a:r>
          <a:r>
            <a:rPr lang="en-GB" sz="1400" dirty="0"/>
            <a:t> clarithromycin 500mg twice a day for 5 days</a:t>
          </a:r>
        </a:p>
      </dgm:t>
    </dgm:pt>
    <dgm:pt modelId="{606B7748-7D83-4FF8-AEE3-96DDB01AAC5E}" type="parTrans" cxnId="{A1499E42-8373-4446-A81A-F8A70A063ABA}">
      <dgm:prSet/>
      <dgm:spPr/>
      <dgm:t>
        <a:bodyPr/>
        <a:lstStyle/>
        <a:p>
          <a:endParaRPr lang="en-GB"/>
        </a:p>
      </dgm:t>
    </dgm:pt>
    <dgm:pt modelId="{4EC503AD-5C99-4C63-BE69-BBFE39D5C608}" type="sibTrans" cxnId="{A1499E42-8373-4446-A81A-F8A70A063ABA}">
      <dgm:prSet/>
      <dgm:spPr/>
      <dgm:t>
        <a:bodyPr/>
        <a:lstStyle/>
        <a:p>
          <a:endParaRPr lang="en-GB"/>
        </a:p>
      </dgm:t>
    </dgm:pt>
    <dgm:pt modelId="{675A9B27-65F2-4AF0-98CC-0C84754DCF72}">
      <dgm:prSet phldrT="[Text]" custT="1"/>
      <dgm:spPr/>
      <dgm:t>
        <a:bodyPr/>
        <a:lstStyle/>
        <a:p>
          <a:r>
            <a:rPr lang="en-GB" sz="1800" b="1" dirty="0"/>
            <a:t>Acute Cough (if antibiotic indicated) </a:t>
          </a:r>
          <a:r>
            <a:rPr lang="en-GB" sz="1400" dirty="0"/>
            <a:t>Doxycycline 200mg day 1 then 100mg daily on days 2-5 </a:t>
          </a:r>
          <a:r>
            <a:rPr lang="en-GB" sz="1400" b="1" dirty="0"/>
            <a:t>OR</a:t>
          </a:r>
          <a:r>
            <a:rPr lang="en-GB" sz="1400" dirty="0"/>
            <a:t> amoxicillin 500mg three times a day for 5 days </a:t>
          </a:r>
          <a:r>
            <a:rPr lang="en-GB" sz="1400" b="1" dirty="0"/>
            <a:t>OR</a:t>
          </a:r>
          <a:r>
            <a:rPr lang="en-GB" sz="1400" dirty="0"/>
            <a:t> clarithromycin 250mg to 500mg twice a day for 5 days </a:t>
          </a:r>
          <a:r>
            <a:rPr lang="en-GB" sz="1400" b="1" dirty="0"/>
            <a:t>OR</a:t>
          </a:r>
          <a:r>
            <a:rPr lang="en-GB" sz="1400" dirty="0"/>
            <a:t> erythromycin 250mg to 500mg four times a day or 500mg to 1g twice a day for 5 days</a:t>
          </a:r>
        </a:p>
      </dgm:t>
    </dgm:pt>
    <dgm:pt modelId="{C2A04DAE-4F40-415B-BD31-9067BFFCC4F2}" type="parTrans" cxnId="{AB31DD87-2CC4-4522-9ABC-44621905F0C6}">
      <dgm:prSet/>
      <dgm:spPr/>
      <dgm:t>
        <a:bodyPr/>
        <a:lstStyle/>
        <a:p>
          <a:endParaRPr lang="en-GB"/>
        </a:p>
      </dgm:t>
    </dgm:pt>
    <dgm:pt modelId="{185444B0-B7D7-4402-8E6F-322ED80B4EC2}" type="sibTrans" cxnId="{AB31DD87-2CC4-4522-9ABC-44621905F0C6}">
      <dgm:prSet/>
      <dgm:spPr/>
      <dgm:t>
        <a:bodyPr/>
        <a:lstStyle/>
        <a:p>
          <a:endParaRPr lang="en-GB"/>
        </a:p>
      </dgm:t>
    </dgm:pt>
    <dgm:pt modelId="{E10E6808-5B03-4D3C-998C-4D50D6D23CB1}">
      <dgm:prSet phldrT="[Text]" custT="1"/>
      <dgm:spPr/>
      <dgm:t>
        <a:bodyPr/>
        <a:lstStyle/>
        <a:p>
          <a:r>
            <a:rPr lang="en-GB" sz="1800" b="1" dirty="0"/>
            <a:t>Acute Sinusitis (if antibiotic indicated) </a:t>
          </a:r>
          <a:r>
            <a:rPr lang="en-GB" sz="1400" b="0" dirty="0"/>
            <a:t>Phenoxymethylpenicillin 500mg four times a day for 5 days OR if systemically very unwell co-amoxiclav 500/125mg 1 three times a day for 5 days </a:t>
          </a:r>
          <a:r>
            <a:rPr lang="en-GB" sz="1400" b="1" dirty="0"/>
            <a:t>OR</a:t>
          </a:r>
          <a:r>
            <a:rPr lang="en-GB" sz="1400" b="0" dirty="0"/>
            <a:t> for penicillin allergy d</a:t>
          </a:r>
          <a:r>
            <a:rPr lang="en-GB" sz="1400" dirty="0"/>
            <a:t>oxycycline 200mg on day 1, then 100mg daily on days 2-5 </a:t>
          </a:r>
          <a:r>
            <a:rPr lang="en-GB" sz="1400" b="1" dirty="0"/>
            <a:t>OR c</a:t>
          </a:r>
          <a:r>
            <a:rPr lang="en-GB" sz="1400" dirty="0"/>
            <a:t>larithromycin 500mg twice a day for 5 days </a:t>
          </a:r>
          <a:r>
            <a:rPr lang="en-GB" sz="1400" b="1" dirty="0"/>
            <a:t>OR</a:t>
          </a:r>
          <a:r>
            <a:rPr lang="en-GB" sz="1400" dirty="0"/>
            <a:t> erythromycin (in pregnancy) 500mg four times a day for 5 days</a:t>
          </a:r>
          <a:endParaRPr lang="en-GB" sz="1400" b="1" dirty="0"/>
        </a:p>
      </dgm:t>
    </dgm:pt>
    <dgm:pt modelId="{7794139E-E67C-4DA7-9AA0-4E763E14EDEC}" type="parTrans" cxnId="{0996A140-72D8-4E96-B173-4A6683C6BED1}">
      <dgm:prSet/>
      <dgm:spPr/>
      <dgm:t>
        <a:bodyPr/>
        <a:lstStyle/>
        <a:p>
          <a:endParaRPr lang="en-GB"/>
        </a:p>
      </dgm:t>
    </dgm:pt>
    <dgm:pt modelId="{1480EFEB-8F2D-4110-9031-9D4CAE363C3C}" type="sibTrans" cxnId="{0996A140-72D8-4E96-B173-4A6683C6BED1}">
      <dgm:prSet/>
      <dgm:spPr/>
      <dgm:t>
        <a:bodyPr/>
        <a:lstStyle/>
        <a:p>
          <a:endParaRPr lang="en-GB"/>
        </a:p>
      </dgm:t>
    </dgm:pt>
    <dgm:pt modelId="{933E6C20-F943-423A-B25F-43A48EDFEFD7}">
      <dgm:prSet phldrT="[Text]" custT="1"/>
      <dgm:spPr/>
      <dgm:t>
        <a:bodyPr/>
        <a:lstStyle/>
        <a:p>
          <a:r>
            <a:rPr lang="en-GB" sz="1800" b="1" dirty="0"/>
            <a:t>Community Acquired Pneumonia </a:t>
          </a:r>
          <a:r>
            <a:rPr lang="en-GB" sz="1400" dirty="0"/>
            <a:t>Amoxicillin 500mg to 1g three times a day for 5 days </a:t>
          </a:r>
          <a:r>
            <a:rPr lang="en-GB" sz="1400" b="1" dirty="0"/>
            <a:t>OR </a:t>
          </a:r>
          <a:r>
            <a:rPr lang="en-GB" sz="1400" b="0" dirty="0"/>
            <a:t>d</a:t>
          </a:r>
          <a:r>
            <a:rPr lang="en-GB" sz="1400" dirty="0"/>
            <a:t>oxycycline 200mg on day 1, then 100mg daily on days 2-5 </a:t>
          </a:r>
          <a:r>
            <a:rPr lang="en-GB" sz="1400" b="1" dirty="0"/>
            <a:t>OR</a:t>
          </a:r>
          <a:r>
            <a:rPr lang="en-GB" sz="1400" dirty="0"/>
            <a:t> clarithromycin 500mg twice a day for 5 days </a:t>
          </a:r>
          <a:r>
            <a:rPr lang="en-GB" sz="1400" b="1" dirty="0"/>
            <a:t>OR</a:t>
          </a:r>
          <a:r>
            <a:rPr lang="en-GB" sz="1400" dirty="0"/>
            <a:t> erythromycin (in pregnancy) 500mg four times a day for 5 days</a:t>
          </a:r>
        </a:p>
      </dgm:t>
    </dgm:pt>
    <dgm:pt modelId="{1D2C4B7C-6FF9-4027-B8DF-87626D79B77E}" type="parTrans" cxnId="{9D53810D-66F9-41CF-83DD-F471E5C27971}">
      <dgm:prSet/>
      <dgm:spPr/>
      <dgm:t>
        <a:bodyPr/>
        <a:lstStyle/>
        <a:p>
          <a:endParaRPr lang="en-GB"/>
        </a:p>
      </dgm:t>
    </dgm:pt>
    <dgm:pt modelId="{E13308BE-B9CC-4931-8B52-358DE2BB928F}" type="sibTrans" cxnId="{9D53810D-66F9-41CF-83DD-F471E5C27971}">
      <dgm:prSet/>
      <dgm:spPr/>
      <dgm:t>
        <a:bodyPr/>
        <a:lstStyle/>
        <a:p>
          <a:endParaRPr lang="en-GB"/>
        </a:p>
      </dgm:t>
    </dgm:pt>
    <dgm:pt modelId="{6EC8F6E5-BB6C-418F-B84A-E4CFF40E204C}">
      <dgm:prSet phldrT="[Text]" custT="1"/>
      <dgm:spPr/>
      <dgm:t>
        <a:bodyPr/>
        <a:lstStyle/>
        <a:p>
          <a:r>
            <a:rPr lang="en-GB" sz="1800" b="1" dirty="0"/>
            <a:t>Sore Throat (if antibiotic indicated) </a:t>
          </a:r>
          <a:r>
            <a:rPr lang="en-GB" sz="1400" b="0" dirty="0"/>
            <a:t>P</a:t>
          </a:r>
          <a:r>
            <a:rPr lang="en-GB" sz="1400" dirty="0"/>
            <a:t>henoxymethylpenicillin 500mg four times a day for 5 days for symptomatic cure </a:t>
          </a:r>
          <a:r>
            <a:rPr lang="en-GB" sz="1400" b="1" dirty="0"/>
            <a:t>OR</a:t>
          </a:r>
          <a:r>
            <a:rPr lang="en-GB" sz="1400" dirty="0"/>
            <a:t> clarithromycin 250mg to 500mg twice a day for 5 days </a:t>
          </a:r>
          <a:r>
            <a:rPr lang="en-GB" sz="1400" b="1" dirty="0"/>
            <a:t>OR</a:t>
          </a:r>
          <a:r>
            <a:rPr lang="en-GB" sz="1400" dirty="0"/>
            <a:t> erythromycin 250mg to 500mg four times a day for 5 days</a:t>
          </a:r>
        </a:p>
      </dgm:t>
    </dgm:pt>
    <dgm:pt modelId="{994845CC-B8DA-4314-948B-C9B1C83B9A46}" type="sibTrans" cxnId="{7DA854B9-F374-497D-BE62-3317AD6B7494}">
      <dgm:prSet/>
      <dgm:spPr/>
      <dgm:t>
        <a:bodyPr/>
        <a:lstStyle/>
        <a:p>
          <a:endParaRPr lang="en-GB"/>
        </a:p>
      </dgm:t>
    </dgm:pt>
    <dgm:pt modelId="{1EE66282-48C8-4F05-9B7F-9D85FD3FB92E}" type="parTrans" cxnId="{7DA854B9-F374-497D-BE62-3317AD6B7494}">
      <dgm:prSet/>
      <dgm:spPr/>
      <dgm:t>
        <a:bodyPr/>
        <a:lstStyle/>
        <a:p>
          <a:endParaRPr lang="en-GB"/>
        </a:p>
      </dgm:t>
    </dgm:pt>
    <dgm:pt modelId="{8C469921-4617-45DA-8D6F-979DAC047F13}" type="pres">
      <dgm:prSet presAssocID="{74035878-B276-4506-BC3E-C0592E965EC5}" presName="Name0" presStyleCnt="0">
        <dgm:presLayoutVars>
          <dgm:chMax val="7"/>
          <dgm:chPref val="7"/>
          <dgm:dir/>
        </dgm:presLayoutVars>
      </dgm:prSet>
      <dgm:spPr/>
    </dgm:pt>
    <dgm:pt modelId="{0AB6063B-2731-471C-B67A-A5C4AE67FCB4}" type="pres">
      <dgm:prSet presAssocID="{74035878-B276-4506-BC3E-C0592E965EC5}" presName="Name1" presStyleCnt="0"/>
      <dgm:spPr/>
    </dgm:pt>
    <dgm:pt modelId="{F879E454-9846-4B96-A9A7-9A85E9C8974B}" type="pres">
      <dgm:prSet presAssocID="{74035878-B276-4506-BC3E-C0592E965EC5}" presName="cycle" presStyleCnt="0"/>
      <dgm:spPr/>
    </dgm:pt>
    <dgm:pt modelId="{A44588C0-2B24-42AD-99B2-0D1FB769E3BB}" type="pres">
      <dgm:prSet presAssocID="{74035878-B276-4506-BC3E-C0592E965EC5}" presName="srcNode" presStyleLbl="node1" presStyleIdx="0" presStyleCnt="5"/>
      <dgm:spPr/>
    </dgm:pt>
    <dgm:pt modelId="{FB212323-6C0F-4BE8-AABA-B6F82228430D}" type="pres">
      <dgm:prSet presAssocID="{74035878-B276-4506-BC3E-C0592E965EC5}" presName="conn" presStyleLbl="parChTrans1D2" presStyleIdx="0" presStyleCnt="1"/>
      <dgm:spPr/>
    </dgm:pt>
    <dgm:pt modelId="{4E46E8E9-3A89-4AD9-A833-7B108F599E0D}" type="pres">
      <dgm:prSet presAssocID="{74035878-B276-4506-BC3E-C0592E965EC5}" presName="extraNode" presStyleLbl="node1" presStyleIdx="0" presStyleCnt="5"/>
      <dgm:spPr/>
    </dgm:pt>
    <dgm:pt modelId="{7B32A65B-E2E1-45A7-B8AD-787724C4716E}" type="pres">
      <dgm:prSet presAssocID="{74035878-B276-4506-BC3E-C0592E965EC5}" presName="dstNode" presStyleLbl="node1" presStyleIdx="0" presStyleCnt="5"/>
      <dgm:spPr/>
    </dgm:pt>
    <dgm:pt modelId="{A6E23434-F907-43C3-8128-D8110EF515F0}" type="pres">
      <dgm:prSet presAssocID="{6EC8F6E5-BB6C-418F-B84A-E4CFF40E204C}" presName="text_1" presStyleLbl="node1" presStyleIdx="0" presStyleCnt="5" custScaleY="145165">
        <dgm:presLayoutVars>
          <dgm:bulletEnabled val="1"/>
        </dgm:presLayoutVars>
      </dgm:prSet>
      <dgm:spPr/>
    </dgm:pt>
    <dgm:pt modelId="{87C4847D-D4FB-4EE2-A290-CB20B0A5B8EB}" type="pres">
      <dgm:prSet presAssocID="{6EC8F6E5-BB6C-418F-B84A-E4CFF40E204C}" presName="accent_1" presStyleCnt="0"/>
      <dgm:spPr/>
    </dgm:pt>
    <dgm:pt modelId="{2F3AD485-1CBD-42AA-A9A2-5C7851360A87}" type="pres">
      <dgm:prSet presAssocID="{6EC8F6E5-BB6C-418F-B84A-E4CFF40E204C}" presName="accentRepeatNode" presStyleLbl="solidFgAcc1" presStyleIdx="0" presStyleCnt="5" custScaleX="110919"/>
      <dgm:spPr>
        <a:blipFill rotWithShape="0">
          <a:blip xmlns:r="http://schemas.openxmlformats.org/officeDocument/2006/relationships" r:embed="rId1"/>
          <a:srcRect/>
          <a:stretch>
            <a:fillRect t="-14000" b="-14000"/>
          </a:stretch>
        </a:blipFill>
      </dgm:spPr>
    </dgm:pt>
    <dgm:pt modelId="{4DD5B5DC-630C-4FDA-989A-3DB954B5399C}" type="pres">
      <dgm:prSet presAssocID="{6186FADD-E4CF-49F7-863E-CC8AD65185B9}" presName="text_2" presStyleLbl="node1" presStyleIdx="1" presStyleCnt="5" custScaleY="143235">
        <dgm:presLayoutVars>
          <dgm:bulletEnabled val="1"/>
        </dgm:presLayoutVars>
      </dgm:prSet>
      <dgm:spPr/>
    </dgm:pt>
    <dgm:pt modelId="{67F20BD3-E832-41EE-A128-FA60DE52028B}" type="pres">
      <dgm:prSet presAssocID="{6186FADD-E4CF-49F7-863E-CC8AD65185B9}" presName="accent_2" presStyleCnt="0"/>
      <dgm:spPr/>
    </dgm:pt>
    <dgm:pt modelId="{3FF19A8D-DDE1-46AE-8C23-C0484C78A763}" type="pres">
      <dgm:prSet presAssocID="{6186FADD-E4CF-49F7-863E-CC8AD65185B9}" presName="accentRepeatNode" presStyleLbl="solidFgAcc1" presStyleIdx="1" presStyleCnt="5" custLinFactNeighborX="-96" custLinFactNeighborY="-4579"/>
      <dgm:spPr>
        <a:blipFill rotWithShape="0">
          <a:blip xmlns:r="http://schemas.openxmlformats.org/officeDocument/2006/relationships" r:embed="rId2">
            <a:extLst>
              <a:ext uri="{837473B0-CC2E-450A-ABE3-18F120FF3D39}">
                <a1611:picAttrSrcUrl xmlns:a1611="http://schemas.microsoft.com/office/drawing/2016/11/main" r:id="rId3"/>
              </a:ext>
            </a:extLst>
          </a:blip>
          <a:srcRect/>
          <a:stretch>
            <a:fillRect l="-6000" r="-6000"/>
          </a:stretch>
        </a:blipFill>
      </dgm:spPr>
    </dgm:pt>
    <dgm:pt modelId="{8B109F75-52BC-4ABA-A918-C19C9DAF6835}" type="pres">
      <dgm:prSet presAssocID="{675A9B27-65F2-4AF0-98CC-0C84754DCF72}" presName="text_3" presStyleLbl="node1" presStyleIdx="2" presStyleCnt="5" custScaleY="157854">
        <dgm:presLayoutVars>
          <dgm:bulletEnabled val="1"/>
        </dgm:presLayoutVars>
      </dgm:prSet>
      <dgm:spPr/>
    </dgm:pt>
    <dgm:pt modelId="{81B663AE-0FE9-4A3F-81CE-2C4295E6FEA0}" type="pres">
      <dgm:prSet presAssocID="{675A9B27-65F2-4AF0-98CC-0C84754DCF72}" presName="accent_3" presStyleCnt="0"/>
      <dgm:spPr/>
    </dgm:pt>
    <dgm:pt modelId="{1CCDA4C1-87F0-465A-9040-03FF58452B43}" type="pres">
      <dgm:prSet presAssocID="{675A9B27-65F2-4AF0-98CC-0C84754DCF72}" presName="accentRepeatNode" presStyleLbl="solidFgAcc1" presStyleIdx="2" presStyleCnt="5"/>
      <dgm:spPr>
        <a:blipFill rotWithShape="0">
          <a:blip xmlns:r="http://schemas.openxmlformats.org/officeDocument/2006/relationships" r:embed="rId4">
            <a:extLst>
              <a:ext uri="{837473B0-CC2E-450A-ABE3-18F120FF3D39}">
                <a1611:picAttrSrcUrl xmlns:a1611="http://schemas.microsoft.com/office/drawing/2016/11/main" r:id="rId5"/>
              </a:ext>
            </a:extLst>
          </a:blip>
          <a:srcRect/>
          <a:stretch>
            <a:fillRect l="-10000" r="-10000"/>
          </a:stretch>
        </a:blipFill>
      </dgm:spPr>
    </dgm:pt>
    <dgm:pt modelId="{557DF896-C7F2-4089-97B8-154C5B13D2CA}" type="pres">
      <dgm:prSet presAssocID="{933E6C20-F943-423A-B25F-43A48EDFEFD7}" presName="text_4" presStyleLbl="node1" presStyleIdx="3" presStyleCnt="5" custScaleY="130623">
        <dgm:presLayoutVars>
          <dgm:bulletEnabled val="1"/>
        </dgm:presLayoutVars>
      </dgm:prSet>
      <dgm:spPr/>
    </dgm:pt>
    <dgm:pt modelId="{4B0EC4EF-F1DD-4346-B5B1-6FE28CA5CC39}" type="pres">
      <dgm:prSet presAssocID="{933E6C20-F943-423A-B25F-43A48EDFEFD7}" presName="accent_4" presStyleCnt="0"/>
      <dgm:spPr/>
    </dgm:pt>
    <dgm:pt modelId="{F0EAD306-8C72-4C07-A5C1-04E12AFAAF44}" type="pres">
      <dgm:prSet presAssocID="{933E6C20-F943-423A-B25F-43A48EDFEFD7}" presName="accentRepeatNode" presStyleLbl="solidFgAcc1" presStyleIdx="3" presStyleCnt="5" custLinFactNeighborX="-2346" custLinFactNeighborY="-3345"/>
      <dgm:spPr>
        <a:blipFill rotWithShape="0">
          <a:blip xmlns:r="http://schemas.openxmlformats.org/officeDocument/2006/relationships" r:embed="rId6"/>
          <a:srcRect/>
          <a:stretch>
            <a:fillRect l="-37000" r="-37000"/>
          </a:stretch>
        </a:blipFill>
      </dgm:spPr>
    </dgm:pt>
    <dgm:pt modelId="{2DC0BD4E-D9EB-4BDC-A1BA-1E838CD0B1CE}" type="pres">
      <dgm:prSet presAssocID="{E10E6808-5B03-4D3C-998C-4D50D6D23CB1}" presName="text_5" presStyleLbl="node1" presStyleIdx="4" presStyleCnt="5" custScaleY="147021">
        <dgm:presLayoutVars>
          <dgm:bulletEnabled val="1"/>
        </dgm:presLayoutVars>
      </dgm:prSet>
      <dgm:spPr/>
    </dgm:pt>
    <dgm:pt modelId="{9A52FCE5-A8B8-4845-8C16-B14C3CA3BCE1}" type="pres">
      <dgm:prSet presAssocID="{E10E6808-5B03-4D3C-998C-4D50D6D23CB1}" presName="accent_5" presStyleCnt="0"/>
      <dgm:spPr/>
    </dgm:pt>
    <dgm:pt modelId="{542EE73E-71D7-44B6-A6D4-B0FF37C10948}" type="pres">
      <dgm:prSet presAssocID="{E10E6808-5B03-4D3C-998C-4D50D6D23CB1}" presName="accentRepeatNode" presStyleLbl="solidFgAcc1" presStyleIdx="4" presStyleCnt="5"/>
      <dgm:spPr>
        <a:blipFill rotWithShape="0">
          <a:blip xmlns:r="http://schemas.openxmlformats.org/officeDocument/2006/relationships" r:embed="rId7"/>
          <a:srcRect/>
          <a:stretch>
            <a:fillRect l="-50000" r="-50000"/>
          </a:stretch>
        </a:blipFill>
      </dgm:spPr>
    </dgm:pt>
  </dgm:ptLst>
  <dgm:cxnLst>
    <dgm:cxn modelId="{3ABAA102-079A-4AE6-81C4-7802E9D7569E}" type="presOf" srcId="{6EC8F6E5-BB6C-418F-B84A-E4CFF40E204C}" destId="{A6E23434-F907-43C3-8128-D8110EF515F0}" srcOrd="0" destOrd="0" presId="urn:microsoft.com/office/officeart/2008/layout/VerticalCurvedList"/>
    <dgm:cxn modelId="{9D53810D-66F9-41CF-83DD-F471E5C27971}" srcId="{74035878-B276-4506-BC3E-C0592E965EC5}" destId="{933E6C20-F943-423A-B25F-43A48EDFEFD7}" srcOrd="3" destOrd="0" parTransId="{1D2C4B7C-6FF9-4027-B8DF-87626D79B77E}" sibTransId="{E13308BE-B9CC-4931-8B52-358DE2BB928F}"/>
    <dgm:cxn modelId="{92DA0F28-002F-464B-9002-75858E872B58}" type="presOf" srcId="{74035878-B276-4506-BC3E-C0592E965EC5}" destId="{8C469921-4617-45DA-8D6F-979DAC047F13}" srcOrd="0" destOrd="0" presId="urn:microsoft.com/office/officeart/2008/layout/VerticalCurvedList"/>
    <dgm:cxn modelId="{0996A140-72D8-4E96-B173-4A6683C6BED1}" srcId="{74035878-B276-4506-BC3E-C0592E965EC5}" destId="{E10E6808-5B03-4D3C-998C-4D50D6D23CB1}" srcOrd="4" destOrd="0" parTransId="{7794139E-E67C-4DA7-9AA0-4E763E14EDEC}" sibTransId="{1480EFEB-8F2D-4110-9031-9D4CAE363C3C}"/>
    <dgm:cxn modelId="{A1499E42-8373-4446-A81A-F8A70A063ABA}" srcId="{74035878-B276-4506-BC3E-C0592E965EC5}" destId="{6186FADD-E4CF-49F7-863E-CC8AD65185B9}" srcOrd="1" destOrd="0" parTransId="{606B7748-7D83-4FF8-AEE3-96DDB01AAC5E}" sibTransId="{4EC503AD-5C99-4C63-BE69-BBFE39D5C608}"/>
    <dgm:cxn modelId="{AC93D165-DC00-4EAA-A3C8-44601C955440}" type="presOf" srcId="{675A9B27-65F2-4AF0-98CC-0C84754DCF72}" destId="{8B109F75-52BC-4ABA-A918-C19C9DAF6835}" srcOrd="0" destOrd="0" presId="urn:microsoft.com/office/officeart/2008/layout/VerticalCurvedList"/>
    <dgm:cxn modelId="{AB31DD87-2CC4-4522-9ABC-44621905F0C6}" srcId="{74035878-B276-4506-BC3E-C0592E965EC5}" destId="{675A9B27-65F2-4AF0-98CC-0C84754DCF72}" srcOrd="2" destOrd="0" parTransId="{C2A04DAE-4F40-415B-BD31-9067BFFCC4F2}" sibTransId="{185444B0-B7D7-4402-8E6F-322ED80B4EC2}"/>
    <dgm:cxn modelId="{A64D1795-1DCF-4813-915C-BC8F315D0E5D}" type="presOf" srcId="{6186FADD-E4CF-49F7-863E-CC8AD65185B9}" destId="{4DD5B5DC-630C-4FDA-989A-3DB954B5399C}" srcOrd="0" destOrd="0" presId="urn:microsoft.com/office/officeart/2008/layout/VerticalCurvedList"/>
    <dgm:cxn modelId="{2B1CD895-8772-440E-8D84-2F9F2C025125}" type="presOf" srcId="{E10E6808-5B03-4D3C-998C-4D50D6D23CB1}" destId="{2DC0BD4E-D9EB-4BDC-A1BA-1E838CD0B1CE}" srcOrd="0" destOrd="0" presId="urn:microsoft.com/office/officeart/2008/layout/VerticalCurvedList"/>
    <dgm:cxn modelId="{7DA854B9-F374-497D-BE62-3317AD6B7494}" srcId="{74035878-B276-4506-BC3E-C0592E965EC5}" destId="{6EC8F6E5-BB6C-418F-B84A-E4CFF40E204C}" srcOrd="0" destOrd="0" parTransId="{1EE66282-48C8-4F05-9B7F-9D85FD3FB92E}" sibTransId="{994845CC-B8DA-4314-948B-C9B1C83B9A46}"/>
    <dgm:cxn modelId="{CEFE45CF-C2E2-4741-A9D7-1B2AE2AB5D6E}" type="presOf" srcId="{933E6C20-F943-423A-B25F-43A48EDFEFD7}" destId="{557DF896-C7F2-4089-97B8-154C5B13D2CA}" srcOrd="0" destOrd="0" presId="urn:microsoft.com/office/officeart/2008/layout/VerticalCurvedList"/>
    <dgm:cxn modelId="{306581D0-6365-4714-932E-8FD520EC1760}" type="presOf" srcId="{994845CC-B8DA-4314-948B-C9B1C83B9A46}" destId="{FB212323-6C0F-4BE8-AABA-B6F82228430D}" srcOrd="0" destOrd="0" presId="urn:microsoft.com/office/officeart/2008/layout/VerticalCurvedList"/>
    <dgm:cxn modelId="{500772DE-4F6E-46BE-892C-8071AE755A22}" type="presParOf" srcId="{8C469921-4617-45DA-8D6F-979DAC047F13}" destId="{0AB6063B-2731-471C-B67A-A5C4AE67FCB4}" srcOrd="0" destOrd="0" presId="urn:microsoft.com/office/officeart/2008/layout/VerticalCurvedList"/>
    <dgm:cxn modelId="{65B75B55-5F53-4AFF-B56D-9F6C8C85E8DB}" type="presParOf" srcId="{0AB6063B-2731-471C-B67A-A5C4AE67FCB4}" destId="{F879E454-9846-4B96-A9A7-9A85E9C8974B}" srcOrd="0" destOrd="0" presId="urn:microsoft.com/office/officeart/2008/layout/VerticalCurvedList"/>
    <dgm:cxn modelId="{5FB683DD-5844-433B-9C36-CB66F16B0F45}" type="presParOf" srcId="{F879E454-9846-4B96-A9A7-9A85E9C8974B}" destId="{A44588C0-2B24-42AD-99B2-0D1FB769E3BB}" srcOrd="0" destOrd="0" presId="urn:microsoft.com/office/officeart/2008/layout/VerticalCurvedList"/>
    <dgm:cxn modelId="{7F39FCF3-7458-4448-9300-17772A138B80}" type="presParOf" srcId="{F879E454-9846-4B96-A9A7-9A85E9C8974B}" destId="{FB212323-6C0F-4BE8-AABA-B6F82228430D}" srcOrd="1" destOrd="0" presId="urn:microsoft.com/office/officeart/2008/layout/VerticalCurvedList"/>
    <dgm:cxn modelId="{E543BE63-E974-4175-A043-55E183CFE8EE}" type="presParOf" srcId="{F879E454-9846-4B96-A9A7-9A85E9C8974B}" destId="{4E46E8E9-3A89-4AD9-A833-7B108F599E0D}" srcOrd="2" destOrd="0" presId="urn:microsoft.com/office/officeart/2008/layout/VerticalCurvedList"/>
    <dgm:cxn modelId="{1A4C0A0B-DA18-4592-91BE-81C62A55628E}" type="presParOf" srcId="{F879E454-9846-4B96-A9A7-9A85E9C8974B}" destId="{7B32A65B-E2E1-45A7-B8AD-787724C4716E}" srcOrd="3" destOrd="0" presId="urn:microsoft.com/office/officeart/2008/layout/VerticalCurvedList"/>
    <dgm:cxn modelId="{514489FF-ECD4-4651-BCA1-875D3CB659FF}" type="presParOf" srcId="{0AB6063B-2731-471C-B67A-A5C4AE67FCB4}" destId="{A6E23434-F907-43C3-8128-D8110EF515F0}" srcOrd="1" destOrd="0" presId="urn:microsoft.com/office/officeart/2008/layout/VerticalCurvedList"/>
    <dgm:cxn modelId="{F93750DA-6927-4B4A-8A70-62F34D38EDEA}" type="presParOf" srcId="{0AB6063B-2731-471C-B67A-A5C4AE67FCB4}" destId="{87C4847D-D4FB-4EE2-A290-CB20B0A5B8EB}" srcOrd="2" destOrd="0" presId="urn:microsoft.com/office/officeart/2008/layout/VerticalCurvedList"/>
    <dgm:cxn modelId="{BDC0CC43-1554-4FFB-836B-2A06171690B2}" type="presParOf" srcId="{87C4847D-D4FB-4EE2-A290-CB20B0A5B8EB}" destId="{2F3AD485-1CBD-42AA-A9A2-5C7851360A87}" srcOrd="0" destOrd="0" presId="urn:microsoft.com/office/officeart/2008/layout/VerticalCurvedList"/>
    <dgm:cxn modelId="{4C75F34E-8BF0-458C-90CD-A581CB31ADB4}" type="presParOf" srcId="{0AB6063B-2731-471C-B67A-A5C4AE67FCB4}" destId="{4DD5B5DC-630C-4FDA-989A-3DB954B5399C}" srcOrd="3" destOrd="0" presId="urn:microsoft.com/office/officeart/2008/layout/VerticalCurvedList"/>
    <dgm:cxn modelId="{68DDCA1D-5DCB-49C6-8A5B-0BDA58C5F2DB}" type="presParOf" srcId="{0AB6063B-2731-471C-B67A-A5C4AE67FCB4}" destId="{67F20BD3-E832-41EE-A128-FA60DE52028B}" srcOrd="4" destOrd="0" presId="urn:microsoft.com/office/officeart/2008/layout/VerticalCurvedList"/>
    <dgm:cxn modelId="{36EF2938-5B28-4B9F-B64B-1BBE11C283C9}" type="presParOf" srcId="{67F20BD3-E832-41EE-A128-FA60DE52028B}" destId="{3FF19A8D-DDE1-46AE-8C23-C0484C78A763}" srcOrd="0" destOrd="0" presId="urn:microsoft.com/office/officeart/2008/layout/VerticalCurvedList"/>
    <dgm:cxn modelId="{95CACBAB-E9A8-4B18-B1F7-00FCB8FDBBA9}" type="presParOf" srcId="{0AB6063B-2731-471C-B67A-A5C4AE67FCB4}" destId="{8B109F75-52BC-4ABA-A918-C19C9DAF6835}" srcOrd="5" destOrd="0" presId="urn:microsoft.com/office/officeart/2008/layout/VerticalCurvedList"/>
    <dgm:cxn modelId="{DE36DBD4-5BD8-4688-BEA5-F119A52E2F76}" type="presParOf" srcId="{0AB6063B-2731-471C-B67A-A5C4AE67FCB4}" destId="{81B663AE-0FE9-4A3F-81CE-2C4295E6FEA0}" srcOrd="6" destOrd="0" presId="urn:microsoft.com/office/officeart/2008/layout/VerticalCurvedList"/>
    <dgm:cxn modelId="{D70A079B-9DB9-460C-BF8A-5A58619DCF24}" type="presParOf" srcId="{81B663AE-0FE9-4A3F-81CE-2C4295E6FEA0}" destId="{1CCDA4C1-87F0-465A-9040-03FF58452B43}" srcOrd="0" destOrd="0" presId="urn:microsoft.com/office/officeart/2008/layout/VerticalCurvedList"/>
    <dgm:cxn modelId="{36C7C5CE-C4FD-41B2-AB38-59F9650E74F9}" type="presParOf" srcId="{0AB6063B-2731-471C-B67A-A5C4AE67FCB4}" destId="{557DF896-C7F2-4089-97B8-154C5B13D2CA}" srcOrd="7" destOrd="0" presId="urn:microsoft.com/office/officeart/2008/layout/VerticalCurvedList"/>
    <dgm:cxn modelId="{C7353AC5-F9F5-4624-9377-65A22F57EF90}" type="presParOf" srcId="{0AB6063B-2731-471C-B67A-A5C4AE67FCB4}" destId="{4B0EC4EF-F1DD-4346-B5B1-6FE28CA5CC39}" srcOrd="8" destOrd="0" presId="urn:microsoft.com/office/officeart/2008/layout/VerticalCurvedList"/>
    <dgm:cxn modelId="{BF32492F-1DD0-48E2-A0F1-936EB142E08D}" type="presParOf" srcId="{4B0EC4EF-F1DD-4346-B5B1-6FE28CA5CC39}" destId="{F0EAD306-8C72-4C07-A5C1-04E12AFAAF44}" srcOrd="0" destOrd="0" presId="urn:microsoft.com/office/officeart/2008/layout/VerticalCurvedList"/>
    <dgm:cxn modelId="{6338A1A0-3563-41D7-A1F0-88A32C2F9F68}" type="presParOf" srcId="{0AB6063B-2731-471C-B67A-A5C4AE67FCB4}" destId="{2DC0BD4E-D9EB-4BDC-A1BA-1E838CD0B1CE}" srcOrd="9" destOrd="0" presId="urn:microsoft.com/office/officeart/2008/layout/VerticalCurvedList"/>
    <dgm:cxn modelId="{405C8F15-5B8F-4D9D-9179-E814ECC11EBF}" type="presParOf" srcId="{0AB6063B-2731-471C-B67A-A5C4AE67FCB4}" destId="{9A52FCE5-A8B8-4845-8C16-B14C3CA3BCE1}" srcOrd="10" destOrd="0" presId="urn:microsoft.com/office/officeart/2008/layout/VerticalCurvedList"/>
    <dgm:cxn modelId="{E03A7B6A-0341-426C-8E42-06D67C1148D3}" type="presParOf" srcId="{9A52FCE5-A8B8-4845-8C16-B14C3CA3BCE1}" destId="{542EE73E-71D7-44B6-A6D4-B0FF37C10948}" srcOrd="0" destOrd="0" presId="urn:microsoft.com/office/officeart/2008/layout/VerticalCurv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366B473-BE76-4E4E-B257-378DA4BCE417}"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C86E156E-890D-4EE9-80E0-9C3BE5DBC610}">
      <dgm:prSet/>
      <dgm:spPr/>
      <dgm:t>
        <a:bodyPr/>
        <a:lstStyle/>
        <a:p>
          <a:pPr>
            <a:lnSpc>
              <a:spcPct val="100000"/>
            </a:lnSpc>
          </a:pPr>
          <a:r>
            <a:rPr lang="en-GB" dirty="0"/>
            <a:t>“</a:t>
          </a:r>
          <a:r>
            <a:rPr lang="en-GB" b="0" i="0" dirty="0"/>
            <a:t>Staff were very professional, knowledgeable and friendly. Made you feel at ease. First time I have been informed fully of COPD and of how to help manage it. I fully recommend this service.”</a:t>
          </a:r>
          <a:endParaRPr lang="en-US" dirty="0"/>
        </a:p>
      </dgm:t>
    </dgm:pt>
    <dgm:pt modelId="{C0A61F50-CBAB-4666-A36A-96632986C26C}" type="parTrans" cxnId="{848ABDBB-2818-41F5-A013-BCAE270DD409}">
      <dgm:prSet/>
      <dgm:spPr/>
      <dgm:t>
        <a:bodyPr/>
        <a:lstStyle/>
        <a:p>
          <a:endParaRPr lang="en-US"/>
        </a:p>
      </dgm:t>
    </dgm:pt>
    <dgm:pt modelId="{86D47ADB-650F-4229-9440-9C8B4CE87091}" type="sibTrans" cxnId="{848ABDBB-2818-41F5-A013-BCAE270DD409}">
      <dgm:prSet/>
      <dgm:spPr/>
      <dgm:t>
        <a:bodyPr/>
        <a:lstStyle/>
        <a:p>
          <a:pPr>
            <a:lnSpc>
              <a:spcPct val="100000"/>
            </a:lnSpc>
          </a:pPr>
          <a:endParaRPr lang="en-US"/>
        </a:p>
      </dgm:t>
    </dgm:pt>
    <dgm:pt modelId="{CD0DACCC-97B4-4A2F-B800-0E3F3A16818C}">
      <dgm:prSet/>
      <dgm:spPr/>
      <dgm:t>
        <a:bodyPr/>
        <a:lstStyle/>
        <a:p>
          <a:pPr>
            <a:lnSpc>
              <a:spcPct val="100000"/>
            </a:lnSpc>
          </a:pPr>
          <a:r>
            <a:rPr lang="en-GB" b="0" i="0" dirty="0"/>
            <a:t>“This was the best review I've had full of information and ideas excellent would like to see more of this sort of thing.”</a:t>
          </a:r>
          <a:endParaRPr lang="en-US" dirty="0"/>
        </a:p>
      </dgm:t>
    </dgm:pt>
    <dgm:pt modelId="{470263D1-A637-4D35-8424-7B10C1E88B2A}" type="parTrans" cxnId="{07C2FBD7-CAC8-44A8-BE0E-2432E97899CB}">
      <dgm:prSet/>
      <dgm:spPr/>
      <dgm:t>
        <a:bodyPr/>
        <a:lstStyle/>
        <a:p>
          <a:endParaRPr lang="en-US"/>
        </a:p>
      </dgm:t>
    </dgm:pt>
    <dgm:pt modelId="{268377E0-777C-44E9-AD67-FAF21A1C47AF}" type="sibTrans" cxnId="{07C2FBD7-CAC8-44A8-BE0E-2432E97899CB}">
      <dgm:prSet/>
      <dgm:spPr/>
      <dgm:t>
        <a:bodyPr/>
        <a:lstStyle/>
        <a:p>
          <a:pPr>
            <a:lnSpc>
              <a:spcPct val="100000"/>
            </a:lnSpc>
          </a:pPr>
          <a:endParaRPr lang="en-US"/>
        </a:p>
      </dgm:t>
    </dgm:pt>
    <dgm:pt modelId="{7BF0F2CF-B6E0-4F6A-8079-399DDD79AD1A}">
      <dgm:prSet/>
      <dgm:spPr/>
      <dgm:t>
        <a:bodyPr/>
        <a:lstStyle/>
        <a:p>
          <a:pPr>
            <a:lnSpc>
              <a:spcPct val="100000"/>
            </a:lnSpc>
          </a:pPr>
          <a:r>
            <a:rPr lang="en-GB" b="0" i="0" dirty="0"/>
            <a:t>“I felt the review was totally about me and any needs I may have. Also, I can make notes of any minor thoughts I may have between now and my next review. Very pleasant and professional approach in all aspects. Thank you.”</a:t>
          </a:r>
          <a:endParaRPr lang="en-US" dirty="0"/>
        </a:p>
      </dgm:t>
    </dgm:pt>
    <dgm:pt modelId="{7575B260-516D-46A3-B996-7752BBED1ED9}" type="parTrans" cxnId="{7E04322F-BFA9-4BFA-BF7F-DC03A112C537}">
      <dgm:prSet/>
      <dgm:spPr/>
      <dgm:t>
        <a:bodyPr/>
        <a:lstStyle/>
        <a:p>
          <a:endParaRPr lang="en-US"/>
        </a:p>
      </dgm:t>
    </dgm:pt>
    <dgm:pt modelId="{357A0C78-37D4-4D0C-896A-6E561FE9ADC7}" type="sibTrans" cxnId="{7E04322F-BFA9-4BFA-BF7F-DC03A112C537}">
      <dgm:prSet/>
      <dgm:spPr/>
      <dgm:t>
        <a:bodyPr/>
        <a:lstStyle/>
        <a:p>
          <a:pPr>
            <a:lnSpc>
              <a:spcPct val="100000"/>
            </a:lnSpc>
          </a:pPr>
          <a:endParaRPr lang="en-US"/>
        </a:p>
      </dgm:t>
    </dgm:pt>
    <dgm:pt modelId="{A9D8F162-B500-4F2D-8567-514623609AD6}">
      <dgm:prSet/>
      <dgm:spPr/>
      <dgm:t>
        <a:bodyPr/>
        <a:lstStyle/>
        <a:p>
          <a:pPr>
            <a:lnSpc>
              <a:spcPct val="100000"/>
            </a:lnSpc>
          </a:pPr>
          <a:r>
            <a:rPr lang="en-GB" b="0" i="0" dirty="0"/>
            <a:t>“Very helpful thank you - best knowledge I have received about COPD.”</a:t>
          </a:r>
          <a:endParaRPr lang="en-US" dirty="0"/>
        </a:p>
      </dgm:t>
    </dgm:pt>
    <dgm:pt modelId="{0CDBC467-3E43-438C-AA83-E624533D05E3}" type="parTrans" cxnId="{23CF897A-2C9A-48EE-81B3-6BD9CE50C682}">
      <dgm:prSet/>
      <dgm:spPr/>
      <dgm:t>
        <a:bodyPr/>
        <a:lstStyle/>
        <a:p>
          <a:endParaRPr lang="en-US"/>
        </a:p>
      </dgm:t>
    </dgm:pt>
    <dgm:pt modelId="{3ACE52F7-1B65-4842-9E9F-CB2ACB74B7E1}" type="sibTrans" cxnId="{23CF897A-2C9A-48EE-81B3-6BD9CE50C682}">
      <dgm:prSet/>
      <dgm:spPr/>
      <dgm:t>
        <a:bodyPr/>
        <a:lstStyle/>
        <a:p>
          <a:pPr>
            <a:lnSpc>
              <a:spcPct val="100000"/>
            </a:lnSpc>
          </a:pPr>
          <a:endParaRPr lang="en-US"/>
        </a:p>
      </dgm:t>
    </dgm:pt>
    <dgm:pt modelId="{FBC0FD00-8338-418E-A023-20F01B898755}">
      <dgm:prSet/>
      <dgm:spPr/>
      <dgm:t>
        <a:bodyPr/>
        <a:lstStyle/>
        <a:p>
          <a:pPr>
            <a:lnSpc>
              <a:spcPct val="100000"/>
            </a:lnSpc>
          </a:pPr>
          <a:r>
            <a:rPr lang="en-GB" b="0" i="0" dirty="0"/>
            <a:t>“Very friendly made me feel comfortable explained very well.”</a:t>
          </a:r>
          <a:endParaRPr lang="en-US" dirty="0"/>
        </a:p>
      </dgm:t>
    </dgm:pt>
    <dgm:pt modelId="{D310A062-6AC8-431A-BAE8-4A2A98341AFF}" type="parTrans" cxnId="{EF6C7C91-D47F-4ED3-B0B6-CA1737E9F094}">
      <dgm:prSet/>
      <dgm:spPr/>
      <dgm:t>
        <a:bodyPr/>
        <a:lstStyle/>
        <a:p>
          <a:endParaRPr lang="en-US"/>
        </a:p>
      </dgm:t>
    </dgm:pt>
    <dgm:pt modelId="{1ABCA4F3-FCBF-4E48-86BB-ABC539F7F784}" type="sibTrans" cxnId="{EF6C7C91-D47F-4ED3-B0B6-CA1737E9F094}">
      <dgm:prSet/>
      <dgm:spPr/>
      <dgm:t>
        <a:bodyPr/>
        <a:lstStyle/>
        <a:p>
          <a:pPr>
            <a:lnSpc>
              <a:spcPct val="100000"/>
            </a:lnSpc>
          </a:pPr>
          <a:endParaRPr lang="en-US"/>
        </a:p>
      </dgm:t>
    </dgm:pt>
    <dgm:pt modelId="{5F203513-2FD7-4068-9102-2B257A27BA3E}">
      <dgm:prSet/>
      <dgm:spPr/>
      <dgm:t>
        <a:bodyPr/>
        <a:lstStyle/>
        <a:p>
          <a:pPr>
            <a:lnSpc>
              <a:spcPct val="100000"/>
            </a:lnSpc>
          </a:pPr>
          <a:r>
            <a:rPr lang="en-GB" b="0" i="0" dirty="0"/>
            <a:t>“Please keep this in regularly especially during winter.</a:t>
          </a:r>
          <a:r>
            <a:rPr lang="en-GB" b="0" i="0" dirty="0">
              <a:latin typeface="Arial" panose="020B0604020202020204"/>
            </a:rPr>
            <a:t>”</a:t>
          </a:r>
          <a:endParaRPr lang="en-US" dirty="0"/>
        </a:p>
      </dgm:t>
    </dgm:pt>
    <dgm:pt modelId="{1637377E-F717-4BDB-A4AC-F4678EABE943}" type="parTrans" cxnId="{BA94566B-624A-4A33-8732-F0D45C33F034}">
      <dgm:prSet/>
      <dgm:spPr/>
      <dgm:t>
        <a:bodyPr/>
        <a:lstStyle/>
        <a:p>
          <a:endParaRPr lang="en-US"/>
        </a:p>
      </dgm:t>
    </dgm:pt>
    <dgm:pt modelId="{2BBC06B6-F790-421F-A326-ED637EB51B27}" type="sibTrans" cxnId="{BA94566B-624A-4A33-8732-F0D45C33F034}">
      <dgm:prSet/>
      <dgm:spPr/>
      <dgm:t>
        <a:bodyPr/>
        <a:lstStyle/>
        <a:p>
          <a:endParaRPr lang="en-US"/>
        </a:p>
      </dgm:t>
    </dgm:pt>
    <dgm:pt modelId="{362A14AE-CD2D-44CC-8CBA-9F09A6DE8B60}" type="pres">
      <dgm:prSet presAssocID="{1366B473-BE76-4E4E-B257-378DA4BCE417}" presName="root" presStyleCnt="0">
        <dgm:presLayoutVars>
          <dgm:dir/>
          <dgm:resizeHandles val="exact"/>
        </dgm:presLayoutVars>
      </dgm:prSet>
      <dgm:spPr/>
    </dgm:pt>
    <dgm:pt modelId="{EA7ADD9E-D482-498E-B0C1-30D0CA6C5D6E}" type="pres">
      <dgm:prSet presAssocID="{C86E156E-890D-4EE9-80E0-9C3BE5DBC610}" presName="compNode" presStyleCnt="0"/>
      <dgm:spPr/>
    </dgm:pt>
    <dgm:pt modelId="{28A4503B-8B4D-4920-8191-95BF3D7B7A54}" type="pres">
      <dgm:prSet presAssocID="{C86E156E-890D-4EE9-80E0-9C3BE5DBC610}" presName="bgRect" presStyleLbl="bgShp" presStyleIdx="0" presStyleCnt="6"/>
      <dgm:spPr/>
    </dgm:pt>
    <dgm:pt modelId="{EC0B1825-523A-4FC4-8BDA-17B26FD8B99A}" type="pres">
      <dgm:prSet presAssocID="{C86E156E-890D-4EE9-80E0-9C3BE5DBC610}"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opwatch"/>
        </a:ext>
      </dgm:extLst>
    </dgm:pt>
    <dgm:pt modelId="{F5BB4B32-B62B-40E1-9283-54895486A80E}" type="pres">
      <dgm:prSet presAssocID="{C86E156E-890D-4EE9-80E0-9C3BE5DBC610}" presName="spaceRect" presStyleCnt="0"/>
      <dgm:spPr/>
    </dgm:pt>
    <dgm:pt modelId="{34DD9619-D4D4-4F37-9D48-067804B5420C}" type="pres">
      <dgm:prSet presAssocID="{C86E156E-890D-4EE9-80E0-9C3BE5DBC610}" presName="parTx" presStyleLbl="revTx" presStyleIdx="0" presStyleCnt="6">
        <dgm:presLayoutVars>
          <dgm:chMax val="0"/>
          <dgm:chPref val="0"/>
        </dgm:presLayoutVars>
      </dgm:prSet>
      <dgm:spPr/>
    </dgm:pt>
    <dgm:pt modelId="{F1F2FE2C-09D3-4593-9D08-A4E8913537D2}" type="pres">
      <dgm:prSet presAssocID="{86D47ADB-650F-4229-9440-9C8B4CE87091}" presName="sibTrans" presStyleCnt="0"/>
      <dgm:spPr/>
    </dgm:pt>
    <dgm:pt modelId="{7A6024AE-2BA9-4CC8-9FE4-9EA4E91CF77A}" type="pres">
      <dgm:prSet presAssocID="{CD0DACCC-97B4-4A2F-B800-0E3F3A16818C}" presName="compNode" presStyleCnt="0"/>
      <dgm:spPr/>
    </dgm:pt>
    <dgm:pt modelId="{7DA0DCCB-46BC-42CE-95E7-1C4582CB53C9}" type="pres">
      <dgm:prSet presAssocID="{CD0DACCC-97B4-4A2F-B800-0E3F3A16818C}" presName="bgRect" presStyleLbl="bgShp" presStyleIdx="1" presStyleCnt="6"/>
      <dgm:spPr/>
    </dgm:pt>
    <dgm:pt modelId="{E72295C6-777E-4C92-A715-1B54DB7A3DB0}" type="pres">
      <dgm:prSet presAssocID="{CD0DACCC-97B4-4A2F-B800-0E3F3A16818C}"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onnections"/>
        </a:ext>
      </dgm:extLst>
    </dgm:pt>
    <dgm:pt modelId="{1F3954D0-32A3-4FA3-B912-12E8036FB002}" type="pres">
      <dgm:prSet presAssocID="{CD0DACCC-97B4-4A2F-B800-0E3F3A16818C}" presName="spaceRect" presStyleCnt="0"/>
      <dgm:spPr/>
    </dgm:pt>
    <dgm:pt modelId="{B5A0215F-CC31-4973-A0AD-9A0AA61BC617}" type="pres">
      <dgm:prSet presAssocID="{CD0DACCC-97B4-4A2F-B800-0E3F3A16818C}" presName="parTx" presStyleLbl="revTx" presStyleIdx="1" presStyleCnt="6">
        <dgm:presLayoutVars>
          <dgm:chMax val="0"/>
          <dgm:chPref val="0"/>
        </dgm:presLayoutVars>
      </dgm:prSet>
      <dgm:spPr/>
    </dgm:pt>
    <dgm:pt modelId="{FF94F5C7-6AE1-47E3-BD50-C0359AF3ABBB}" type="pres">
      <dgm:prSet presAssocID="{268377E0-777C-44E9-AD67-FAF21A1C47AF}" presName="sibTrans" presStyleCnt="0"/>
      <dgm:spPr/>
    </dgm:pt>
    <dgm:pt modelId="{149DBE6C-6EC9-4434-AF9F-76E541550B8A}" type="pres">
      <dgm:prSet presAssocID="{7BF0F2CF-B6E0-4F6A-8079-399DDD79AD1A}" presName="compNode" presStyleCnt="0"/>
      <dgm:spPr/>
    </dgm:pt>
    <dgm:pt modelId="{1FB4996F-FC36-4A95-8E5B-FB072A48B6EB}" type="pres">
      <dgm:prSet presAssocID="{7BF0F2CF-B6E0-4F6A-8079-399DDD79AD1A}" presName="bgRect" presStyleLbl="bgShp" presStyleIdx="2" presStyleCnt="6"/>
      <dgm:spPr/>
    </dgm:pt>
    <dgm:pt modelId="{AFF484C2-F671-4507-B660-F027843D7BBE}" type="pres">
      <dgm:prSet presAssocID="{7BF0F2CF-B6E0-4F6A-8079-399DDD79AD1A}"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Angel Face Outline"/>
        </a:ext>
      </dgm:extLst>
    </dgm:pt>
    <dgm:pt modelId="{C05049A7-6423-45E3-B113-483015C5977B}" type="pres">
      <dgm:prSet presAssocID="{7BF0F2CF-B6E0-4F6A-8079-399DDD79AD1A}" presName="spaceRect" presStyleCnt="0"/>
      <dgm:spPr/>
    </dgm:pt>
    <dgm:pt modelId="{78430070-D376-4AD3-91E9-7CBEEE2DDF48}" type="pres">
      <dgm:prSet presAssocID="{7BF0F2CF-B6E0-4F6A-8079-399DDD79AD1A}" presName="parTx" presStyleLbl="revTx" presStyleIdx="2" presStyleCnt="6">
        <dgm:presLayoutVars>
          <dgm:chMax val="0"/>
          <dgm:chPref val="0"/>
        </dgm:presLayoutVars>
      </dgm:prSet>
      <dgm:spPr/>
    </dgm:pt>
    <dgm:pt modelId="{F4DFF132-2938-42D6-B0EE-B1D70DCE9B73}" type="pres">
      <dgm:prSet presAssocID="{357A0C78-37D4-4D0C-896A-6E561FE9ADC7}" presName="sibTrans" presStyleCnt="0"/>
      <dgm:spPr/>
    </dgm:pt>
    <dgm:pt modelId="{A81A684D-8DA9-4E50-A29E-27387C041EFB}" type="pres">
      <dgm:prSet presAssocID="{A9D8F162-B500-4F2D-8567-514623609AD6}" presName="compNode" presStyleCnt="0"/>
      <dgm:spPr/>
    </dgm:pt>
    <dgm:pt modelId="{BDE22AE4-A1A5-45D4-ADEA-7F9453F75E5F}" type="pres">
      <dgm:prSet presAssocID="{A9D8F162-B500-4F2D-8567-514623609AD6}" presName="bgRect" presStyleLbl="bgShp" presStyleIdx="3" presStyleCnt="6"/>
      <dgm:spPr/>
    </dgm:pt>
    <dgm:pt modelId="{CF5287EB-3675-4F1F-8457-2AD76BAB4F1A}" type="pres">
      <dgm:prSet presAssocID="{A9D8F162-B500-4F2D-8567-514623609AD6}"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edicine"/>
        </a:ext>
      </dgm:extLst>
    </dgm:pt>
    <dgm:pt modelId="{974212C0-3F65-47F1-87F5-D020CD80B00B}" type="pres">
      <dgm:prSet presAssocID="{A9D8F162-B500-4F2D-8567-514623609AD6}" presName="spaceRect" presStyleCnt="0"/>
      <dgm:spPr/>
    </dgm:pt>
    <dgm:pt modelId="{4C7F6E99-DCDE-4117-AF20-30E8323FC8E7}" type="pres">
      <dgm:prSet presAssocID="{A9D8F162-B500-4F2D-8567-514623609AD6}" presName="parTx" presStyleLbl="revTx" presStyleIdx="3" presStyleCnt="6">
        <dgm:presLayoutVars>
          <dgm:chMax val="0"/>
          <dgm:chPref val="0"/>
        </dgm:presLayoutVars>
      </dgm:prSet>
      <dgm:spPr/>
    </dgm:pt>
    <dgm:pt modelId="{1154CCEF-D9B6-46E5-ABCC-4E817ED5C1E9}" type="pres">
      <dgm:prSet presAssocID="{3ACE52F7-1B65-4842-9E9F-CB2ACB74B7E1}" presName="sibTrans" presStyleCnt="0"/>
      <dgm:spPr/>
    </dgm:pt>
    <dgm:pt modelId="{4F56D57C-8546-4A91-A466-65DDBEB95B5E}" type="pres">
      <dgm:prSet presAssocID="{FBC0FD00-8338-418E-A023-20F01B898755}" presName="compNode" presStyleCnt="0"/>
      <dgm:spPr/>
    </dgm:pt>
    <dgm:pt modelId="{5CB2C224-6AF4-47C4-951F-F2CB508568C7}" type="pres">
      <dgm:prSet presAssocID="{FBC0FD00-8338-418E-A023-20F01B898755}" presName="bgRect" presStyleLbl="bgShp" presStyleIdx="4" presStyleCnt="6"/>
      <dgm:spPr/>
    </dgm:pt>
    <dgm:pt modelId="{7A1F9E47-0F01-488B-A532-E631C96B0A42}" type="pres">
      <dgm:prSet presAssocID="{FBC0FD00-8338-418E-A023-20F01B898755}"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Meeting"/>
        </a:ext>
      </dgm:extLst>
    </dgm:pt>
    <dgm:pt modelId="{6F9DC967-B29F-4E3B-AA7A-C07F40EE1DC6}" type="pres">
      <dgm:prSet presAssocID="{FBC0FD00-8338-418E-A023-20F01B898755}" presName="spaceRect" presStyleCnt="0"/>
      <dgm:spPr/>
    </dgm:pt>
    <dgm:pt modelId="{E3494382-E914-4E14-B57F-C871468012D9}" type="pres">
      <dgm:prSet presAssocID="{FBC0FD00-8338-418E-A023-20F01B898755}" presName="parTx" presStyleLbl="revTx" presStyleIdx="4" presStyleCnt="6">
        <dgm:presLayoutVars>
          <dgm:chMax val="0"/>
          <dgm:chPref val="0"/>
        </dgm:presLayoutVars>
      </dgm:prSet>
      <dgm:spPr/>
    </dgm:pt>
    <dgm:pt modelId="{42C64D62-D4A7-4E08-AD31-127631617A4B}" type="pres">
      <dgm:prSet presAssocID="{1ABCA4F3-FCBF-4E48-86BB-ABC539F7F784}" presName="sibTrans" presStyleCnt="0"/>
      <dgm:spPr/>
    </dgm:pt>
    <dgm:pt modelId="{DE05D0C1-142C-4156-8001-C7277332BC0C}" type="pres">
      <dgm:prSet presAssocID="{5F203513-2FD7-4068-9102-2B257A27BA3E}" presName="compNode" presStyleCnt="0"/>
      <dgm:spPr/>
    </dgm:pt>
    <dgm:pt modelId="{9549E68F-DE31-4AC7-913C-510C11EA5AA6}" type="pres">
      <dgm:prSet presAssocID="{5F203513-2FD7-4068-9102-2B257A27BA3E}" presName="bgRect" presStyleLbl="bgShp" presStyleIdx="5" presStyleCnt="6"/>
      <dgm:spPr/>
    </dgm:pt>
    <dgm:pt modelId="{A8A4AFDB-B9A2-45C3-8C6E-2F97A455F614}" type="pres">
      <dgm:prSet presAssocID="{5F203513-2FD7-4068-9102-2B257A27BA3E}"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Handshake"/>
        </a:ext>
      </dgm:extLst>
    </dgm:pt>
    <dgm:pt modelId="{F55E4973-AFE7-4844-B8F6-0879C728F31A}" type="pres">
      <dgm:prSet presAssocID="{5F203513-2FD7-4068-9102-2B257A27BA3E}" presName="spaceRect" presStyleCnt="0"/>
      <dgm:spPr/>
    </dgm:pt>
    <dgm:pt modelId="{11DFFA54-C3EF-410E-A408-27BD6C62ACA9}" type="pres">
      <dgm:prSet presAssocID="{5F203513-2FD7-4068-9102-2B257A27BA3E}" presName="parTx" presStyleLbl="revTx" presStyleIdx="5" presStyleCnt="6">
        <dgm:presLayoutVars>
          <dgm:chMax val="0"/>
          <dgm:chPref val="0"/>
        </dgm:presLayoutVars>
      </dgm:prSet>
      <dgm:spPr/>
    </dgm:pt>
  </dgm:ptLst>
  <dgm:cxnLst>
    <dgm:cxn modelId="{47632A17-67AB-45B8-98AE-1161A80560D4}" type="presOf" srcId="{A9D8F162-B500-4F2D-8567-514623609AD6}" destId="{4C7F6E99-DCDE-4117-AF20-30E8323FC8E7}" srcOrd="0" destOrd="0" presId="urn:microsoft.com/office/officeart/2018/2/layout/IconVerticalSolidList"/>
    <dgm:cxn modelId="{7E04322F-BFA9-4BFA-BF7F-DC03A112C537}" srcId="{1366B473-BE76-4E4E-B257-378DA4BCE417}" destId="{7BF0F2CF-B6E0-4F6A-8079-399DDD79AD1A}" srcOrd="2" destOrd="0" parTransId="{7575B260-516D-46A3-B996-7752BBED1ED9}" sibTransId="{357A0C78-37D4-4D0C-896A-6E561FE9ADC7}"/>
    <dgm:cxn modelId="{C6C1B33C-2E0C-47FD-9574-B1DF4B162FA0}" type="presOf" srcId="{5F203513-2FD7-4068-9102-2B257A27BA3E}" destId="{11DFFA54-C3EF-410E-A408-27BD6C62ACA9}" srcOrd="0" destOrd="0" presId="urn:microsoft.com/office/officeart/2018/2/layout/IconVerticalSolidList"/>
    <dgm:cxn modelId="{EC8D6145-4407-4A71-B843-4A1389E04D7D}" type="presOf" srcId="{C86E156E-890D-4EE9-80E0-9C3BE5DBC610}" destId="{34DD9619-D4D4-4F37-9D48-067804B5420C}" srcOrd="0" destOrd="0" presId="urn:microsoft.com/office/officeart/2018/2/layout/IconVerticalSolidList"/>
    <dgm:cxn modelId="{BA94566B-624A-4A33-8732-F0D45C33F034}" srcId="{1366B473-BE76-4E4E-B257-378DA4BCE417}" destId="{5F203513-2FD7-4068-9102-2B257A27BA3E}" srcOrd="5" destOrd="0" parTransId="{1637377E-F717-4BDB-A4AC-F4678EABE943}" sibTransId="{2BBC06B6-F790-421F-A326-ED637EB51B27}"/>
    <dgm:cxn modelId="{BF2EFA6E-BEA6-4B44-BF11-D63A19DDF063}" type="presOf" srcId="{1366B473-BE76-4E4E-B257-378DA4BCE417}" destId="{362A14AE-CD2D-44CC-8CBA-9F09A6DE8B60}" srcOrd="0" destOrd="0" presId="urn:microsoft.com/office/officeart/2018/2/layout/IconVerticalSolidList"/>
    <dgm:cxn modelId="{23CF897A-2C9A-48EE-81B3-6BD9CE50C682}" srcId="{1366B473-BE76-4E4E-B257-378DA4BCE417}" destId="{A9D8F162-B500-4F2D-8567-514623609AD6}" srcOrd="3" destOrd="0" parTransId="{0CDBC467-3E43-438C-AA83-E624533D05E3}" sibTransId="{3ACE52F7-1B65-4842-9E9F-CB2ACB74B7E1}"/>
    <dgm:cxn modelId="{EF6C7C91-D47F-4ED3-B0B6-CA1737E9F094}" srcId="{1366B473-BE76-4E4E-B257-378DA4BCE417}" destId="{FBC0FD00-8338-418E-A023-20F01B898755}" srcOrd="4" destOrd="0" parTransId="{D310A062-6AC8-431A-BAE8-4A2A98341AFF}" sibTransId="{1ABCA4F3-FCBF-4E48-86BB-ABC539F7F784}"/>
    <dgm:cxn modelId="{848ABDBB-2818-41F5-A013-BCAE270DD409}" srcId="{1366B473-BE76-4E4E-B257-378DA4BCE417}" destId="{C86E156E-890D-4EE9-80E0-9C3BE5DBC610}" srcOrd="0" destOrd="0" parTransId="{C0A61F50-CBAB-4666-A36A-96632986C26C}" sibTransId="{86D47ADB-650F-4229-9440-9C8B4CE87091}"/>
    <dgm:cxn modelId="{775444C6-236F-4E95-9367-71960C736F9A}" type="presOf" srcId="{CD0DACCC-97B4-4A2F-B800-0E3F3A16818C}" destId="{B5A0215F-CC31-4973-A0AD-9A0AA61BC617}" srcOrd="0" destOrd="0" presId="urn:microsoft.com/office/officeart/2018/2/layout/IconVerticalSolidList"/>
    <dgm:cxn modelId="{1AEBCCD5-B904-4EBD-ADBB-B980BA6D4013}" type="presOf" srcId="{7BF0F2CF-B6E0-4F6A-8079-399DDD79AD1A}" destId="{78430070-D376-4AD3-91E9-7CBEEE2DDF48}" srcOrd="0" destOrd="0" presId="urn:microsoft.com/office/officeart/2018/2/layout/IconVerticalSolidList"/>
    <dgm:cxn modelId="{07C2FBD7-CAC8-44A8-BE0E-2432E97899CB}" srcId="{1366B473-BE76-4E4E-B257-378DA4BCE417}" destId="{CD0DACCC-97B4-4A2F-B800-0E3F3A16818C}" srcOrd="1" destOrd="0" parTransId="{470263D1-A637-4D35-8424-7B10C1E88B2A}" sibTransId="{268377E0-777C-44E9-AD67-FAF21A1C47AF}"/>
    <dgm:cxn modelId="{2D9EFBD8-63B7-4E28-A07A-4198F150D6C2}" type="presOf" srcId="{FBC0FD00-8338-418E-A023-20F01B898755}" destId="{E3494382-E914-4E14-B57F-C871468012D9}" srcOrd="0" destOrd="0" presId="urn:microsoft.com/office/officeart/2018/2/layout/IconVerticalSolidList"/>
    <dgm:cxn modelId="{B583EFAC-2667-42F6-8695-411CB840CD91}" type="presParOf" srcId="{362A14AE-CD2D-44CC-8CBA-9F09A6DE8B60}" destId="{EA7ADD9E-D482-498E-B0C1-30D0CA6C5D6E}" srcOrd="0" destOrd="0" presId="urn:microsoft.com/office/officeart/2018/2/layout/IconVerticalSolidList"/>
    <dgm:cxn modelId="{6BAE42EC-54FD-4220-B748-464D7A8A375C}" type="presParOf" srcId="{EA7ADD9E-D482-498E-B0C1-30D0CA6C5D6E}" destId="{28A4503B-8B4D-4920-8191-95BF3D7B7A54}" srcOrd="0" destOrd="0" presId="urn:microsoft.com/office/officeart/2018/2/layout/IconVerticalSolidList"/>
    <dgm:cxn modelId="{095A7764-B82C-4A5E-87C3-7417A2EAC99C}" type="presParOf" srcId="{EA7ADD9E-D482-498E-B0C1-30D0CA6C5D6E}" destId="{EC0B1825-523A-4FC4-8BDA-17B26FD8B99A}" srcOrd="1" destOrd="0" presId="urn:microsoft.com/office/officeart/2018/2/layout/IconVerticalSolidList"/>
    <dgm:cxn modelId="{74836889-D280-4161-8AF2-AF0FBCBA87AB}" type="presParOf" srcId="{EA7ADD9E-D482-498E-B0C1-30D0CA6C5D6E}" destId="{F5BB4B32-B62B-40E1-9283-54895486A80E}" srcOrd="2" destOrd="0" presId="urn:microsoft.com/office/officeart/2018/2/layout/IconVerticalSolidList"/>
    <dgm:cxn modelId="{55A5D497-78BC-4CDE-8D33-3A002C30A143}" type="presParOf" srcId="{EA7ADD9E-D482-498E-B0C1-30D0CA6C5D6E}" destId="{34DD9619-D4D4-4F37-9D48-067804B5420C}" srcOrd="3" destOrd="0" presId="urn:microsoft.com/office/officeart/2018/2/layout/IconVerticalSolidList"/>
    <dgm:cxn modelId="{FF587FBE-B437-4E4E-9624-00996895B2D0}" type="presParOf" srcId="{362A14AE-CD2D-44CC-8CBA-9F09A6DE8B60}" destId="{F1F2FE2C-09D3-4593-9D08-A4E8913537D2}" srcOrd="1" destOrd="0" presId="urn:microsoft.com/office/officeart/2018/2/layout/IconVerticalSolidList"/>
    <dgm:cxn modelId="{2E896F8A-D612-4816-B698-344CB94A6749}" type="presParOf" srcId="{362A14AE-CD2D-44CC-8CBA-9F09A6DE8B60}" destId="{7A6024AE-2BA9-4CC8-9FE4-9EA4E91CF77A}" srcOrd="2" destOrd="0" presId="urn:microsoft.com/office/officeart/2018/2/layout/IconVerticalSolidList"/>
    <dgm:cxn modelId="{1BA0DF8A-8629-4B8E-85AF-7A0365BFBBD7}" type="presParOf" srcId="{7A6024AE-2BA9-4CC8-9FE4-9EA4E91CF77A}" destId="{7DA0DCCB-46BC-42CE-95E7-1C4582CB53C9}" srcOrd="0" destOrd="0" presId="urn:microsoft.com/office/officeart/2018/2/layout/IconVerticalSolidList"/>
    <dgm:cxn modelId="{2BF2A536-50F8-4F77-B8A2-4E8B8B538EA0}" type="presParOf" srcId="{7A6024AE-2BA9-4CC8-9FE4-9EA4E91CF77A}" destId="{E72295C6-777E-4C92-A715-1B54DB7A3DB0}" srcOrd="1" destOrd="0" presId="urn:microsoft.com/office/officeart/2018/2/layout/IconVerticalSolidList"/>
    <dgm:cxn modelId="{C5D11348-DFBE-4917-B435-28F613B93FC1}" type="presParOf" srcId="{7A6024AE-2BA9-4CC8-9FE4-9EA4E91CF77A}" destId="{1F3954D0-32A3-4FA3-B912-12E8036FB002}" srcOrd="2" destOrd="0" presId="urn:microsoft.com/office/officeart/2018/2/layout/IconVerticalSolidList"/>
    <dgm:cxn modelId="{95FBF070-B001-406C-8FF9-C3F921550C74}" type="presParOf" srcId="{7A6024AE-2BA9-4CC8-9FE4-9EA4E91CF77A}" destId="{B5A0215F-CC31-4973-A0AD-9A0AA61BC617}" srcOrd="3" destOrd="0" presId="urn:microsoft.com/office/officeart/2018/2/layout/IconVerticalSolidList"/>
    <dgm:cxn modelId="{9A29008A-33D0-482E-A813-1E50AF123F74}" type="presParOf" srcId="{362A14AE-CD2D-44CC-8CBA-9F09A6DE8B60}" destId="{FF94F5C7-6AE1-47E3-BD50-C0359AF3ABBB}" srcOrd="3" destOrd="0" presId="urn:microsoft.com/office/officeart/2018/2/layout/IconVerticalSolidList"/>
    <dgm:cxn modelId="{68120E16-F632-4B49-9822-8B59A2086AA3}" type="presParOf" srcId="{362A14AE-CD2D-44CC-8CBA-9F09A6DE8B60}" destId="{149DBE6C-6EC9-4434-AF9F-76E541550B8A}" srcOrd="4" destOrd="0" presId="urn:microsoft.com/office/officeart/2018/2/layout/IconVerticalSolidList"/>
    <dgm:cxn modelId="{B507F4A9-D3F4-4909-8FFB-38FAF3956E45}" type="presParOf" srcId="{149DBE6C-6EC9-4434-AF9F-76E541550B8A}" destId="{1FB4996F-FC36-4A95-8E5B-FB072A48B6EB}" srcOrd="0" destOrd="0" presId="urn:microsoft.com/office/officeart/2018/2/layout/IconVerticalSolidList"/>
    <dgm:cxn modelId="{AC0906ED-2FFA-4602-A9E3-9955E3A34FC7}" type="presParOf" srcId="{149DBE6C-6EC9-4434-AF9F-76E541550B8A}" destId="{AFF484C2-F671-4507-B660-F027843D7BBE}" srcOrd="1" destOrd="0" presId="urn:microsoft.com/office/officeart/2018/2/layout/IconVerticalSolidList"/>
    <dgm:cxn modelId="{CF7065BF-FA0F-4023-8A3A-0DD3B60DC1A6}" type="presParOf" srcId="{149DBE6C-6EC9-4434-AF9F-76E541550B8A}" destId="{C05049A7-6423-45E3-B113-483015C5977B}" srcOrd="2" destOrd="0" presId="urn:microsoft.com/office/officeart/2018/2/layout/IconVerticalSolidList"/>
    <dgm:cxn modelId="{5DBD77F3-10BC-4B78-8D15-8C3B96574921}" type="presParOf" srcId="{149DBE6C-6EC9-4434-AF9F-76E541550B8A}" destId="{78430070-D376-4AD3-91E9-7CBEEE2DDF48}" srcOrd="3" destOrd="0" presId="urn:microsoft.com/office/officeart/2018/2/layout/IconVerticalSolidList"/>
    <dgm:cxn modelId="{15C1CF3B-CA9E-4713-9F2C-2671DC3F78EA}" type="presParOf" srcId="{362A14AE-CD2D-44CC-8CBA-9F09A6DE8B60}" destId="{F4DFF132-2938-42D6-B0EE-B1D70DCE9B73}" srcOrd="5" destOrd="0" presId="urn:microsoft.com/office/officeart/2018/2/layout/IconVerticalSolidList"/>
    <dgm:cxn modelId="{B159778C-286B-4DD6-8B91-AF27B5D26648}" type="presParOf" srcId="{362A14AE-CD2D-44CC-8CBA-9F09A6DE8B60}" destId="{A81A684D-8DA9-4E50-A29E-27387C041EFB}" srcOrd="6" destOrd="0" presId="urn:microsoft.com/office/officeart/2018/2/layout/IconVerticalSolidList"/>
    <dgm:cxn modelId="{976DBEB8-5C38-4E1A-BE7C-15AAA9E4404A}" type="presParOf" srcId="{A81A684D-8DA9-4E50-A29E-27387C041EFB}" destId="{BDE22AE4-A1A5-45D4-ADEA-7F9453F75E5F}" srcOrd="0" destOrd="0" presId="urn:microsoft.com/office/officeart/2018/2/layout/IconVerticalSolidList"/>
    <dgm:cxn modelId="{B3B4D23B-D17A-4A12-8A7A-59842A36FC5B}" type="presParOf" srcId="{A81A684D-8DA9-4E50-A29E-27387C041EFB}" destId="{CF5287EB-3675-4F1F-8457-2AD76BAB4F1A}" srcOrd="1" destOrd="0" presId="urn:microsoft.com/office/officeart/2018/2/layout/IconVerticalSolidList"/>
    <dgm:cxn modelId="{F7792411-EE9A-4FCE-80D7-3882C4743B72}" type="presParOf" srcId="{A81A684D-8DA9-4E50-A29E-27387C041EFB}" destId="{974212C0-3F65-47F1-87F5-D020CD80B00B}" srcOrd="2" destOrd="0" presId="urn:microsoft.com/office/officeart/2018/2/layout/IconVerticalSolidList"/>
    <dgm:cxn modelId="{2398458D-7C16-4B04-B197-40D290F3AB2D}" type="presParOf" srcId="{A81A684D-8DA9-4E50-A29E-27387C041EFB}" destId="{4C7F6E99-DCDE-4117-AF20-30E8323FC8E7}" srcOrd="3" destOrd="0" presId="urn:microsoft.com/office/officeart/2018/2/layout/IconVerticalSolidList"/>
    <dgm:cxn modelId="{6B3B5334-2DF5-40B0-BE67-5CA41EA55139}" type="presParOf" srcId="{362A14AE-CD2D-44CC-8CBA-9F09A6DE8B60}" destId="{1154CCEF-D9B6-46E5-ABCC-4E817ED5C1E9}" srcOrd="7" destOrd="0" presId="urn:microsoft.com/office/officeart/2018/2/layout/IconVerticalSolidList"/>
    <dgm:cxn modelId="{B086F97E-D5CA-4A7E-B17E-43719516B7E9}" type="presParOf" srcId="{362A14AE-CD2D-44CC-8CBA-9F09A6DE8B60}" destId="{4F56D57C-8546-4A91-A466-65DDBEB95B5E}" srcOrd="8" destOrd="0" presId="urn:microsoft.com/office/officeart/2018/2/layout/IconVerticalSolidList"/>
    <dgm:cxn modelId="{4E12BC1D-220F-4C82-B14B-74376997ED8C}" type="presParOf" srcId="{4F56D57C-8546-4A91-A466-65DDBEB95B5E}" destId="{5CB2C224-6AF4-47C4-951F-F2CB508568C7}" srcOrd="0" destOrd="0" presId="urn:microsoft.com/office/officeart/2018/2/layout/IconVerticalSolidList"/>
    <dgm:cxn modelId="{B0C06B29-C3F7-49AF-9E7A-8E748191DC71}" type="presParOf" srcId="{4F56D57C-8546-4A91-A466-65DDBEB95B5E}" destId="{7A1F9E47-0F01-488B-A532-E631C96B0A42}" srcOrd="1" destOrd="0" presId="urn:microsoft.com/office/officeart/2018/2/layout/IconVerticalSolidList"/>
    <dgm:cxn modelId="{C6914AD0-1C93-4804-8C69-FFB6312C3ADC}" type="presParOf" srcId="{4F56D57C-8546-4A91-A466-65DDBEB95B5E}" destId="{6F9DC967-B29F-4E3B-AA7A-C07F40EE1DC6}" srcOrd="2" destOrd="0" presId="urn:microsoft.com/office/officeart/2018/2/layout/IconVerticalSolidList"/>
    <dgm:cxn modelId="{C50B703E-3EF6-433C-B9E7-E4003F979197}" type="presParOf" srcId="{4F56D57C-8546-4A91-A466-65DDBEB95B5E}" destId="{E3494382-E914-4E14-B57F-C871468012D9}" srcOrd="3" destOrd="0" presId="urn:microsoft.com/office/officeart/2018/2/layout/IconVerticalSolidList"/>
    <dgm:cxn modelId="{08D2D943-6376-4FEE-AA15-047A2408A369}" type="presParOf" srcId="{362A14AE-CD2D-44CC-8CBA-9F09A6DE8B60}" destId="{42C64D62-D4A7-4E08-AD31-127631617A4B}" srcOrd="9" destOrd="0" presId="urn:microsoft.com/office/officeart/2018/2/layout/IconVerticalSolidList"/>
    <dgm:cxn modelId="{96CBE0EF-E5D6-47FC-922E-6AB9D9891841}" type="presParOf" srcId="{362A14AE-CD2D-44CC-8CBA-9F09A6DE8B60}" destId="{DE05D0C1-142C-4156-8001-C7277332BC0C}" srcOrd="10" destOrd="0" presId="urn:microsoft.com/office/officeart/2018/2/layout/IconVerticalSolidList"/>
    <dgm:cxn modelId="{AF918CA1-482E-4277-8434-7E6192009630}" type="presParOf" srcId="{DE05D0C1-142C-4156-8001-C7277332BC0C}" destId="{9549E68F-DE31-4AC7-913C-510C11EA5AA6}" srcOrd="0" destOrd="0" presId="urn:microsoft.com/office/officeart/2018/2/layout/IconVerticalSolidList"/>
    <dgm:cxn modelId="{C924F502-3054-4B4C-B8ED-7BE2AE015F17}" type="presParOf" srcId="{DE05D0C1-142C-4156-8001-C7277332BC0C}" destId="{A8A4AFDB-B9A2-45C3-8C6E-2F97A455F614}" srcOrd="1" destOrd="0" presId="urn:microsoft.com/office/officeart/2018/2/layout/IconVerticalSolidList"/>
    <dgm:cxn modelId="{E88C1930-F49F-4810-829D-A40991D4EDBF}" type="presParOf" srcId="{DE05D0C1-142C-4156-8001-C7277332BC0C}" destId="{F55E4973-AFE7-4844-B8F6-0879C728F31A}" srcOrd="2" destOrd="0" presId="urn:microsoft.com/office/officeart/2018/2/layout/IconVerticalSolidList"/>
    <dgm:cxn modelId="{F6805612-8640-4C68-ACA7-3A9DB8554F14}" type="presParOf" srcId="{DE05D0C1-142C-4156-8001-C7277332BC0C}" destId="{11DFFA54-C3EF-410E-A408-27BD6C62ACA9}"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212323-6C0F-4BE8-AABA-B6F82228430D}">
      <dsp:nvSpPr>
        <dsp:cNvPr id="0" name=""/>
        <dsp:cNvSpPr/>
      </dsp:nvSpPr>
      <dsp:spPr>
        <a:xfrm>
          <a:off x="-6108695" y="-937410"/>
          <a:ext cx="7293488" cy="7293488"/>
        </a:xfrm>
        <a:prstGeom prst="blockArc">
          <a:avLst>
            <a:gd name="adj1" fmla="val 18900000"/>
            <a:gd name="adj2" fmla="val 2700000"/>
            <a:gd name="adj3" fmla="val 296"/>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6E23434-F907-43C3-8128-D8110EF515F0}">
      <dsp:nvSpPr>
        <dsp:cNvPr id="0" name=""/>
        <dsp:cNvSpPr/>
      </dsp:nvSpPr>
      <dsp:spPr>
        <a:xfrm>
          <a:off x="528003" y="185550"/>
          <a:ext cx="8302379" cy="98356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45720" rIns="45720" bIns="45720" numCol="1" spcCol="1270" anchor="ctr" anchorCtr="0">
          <a:noAutofit/>
        </a:bodyPr>
        <a:lstStyle/>
        <a:p>
          <a:pPr marL="0" lvl="0" indent="0" algn="l" defTabSz="800100">
            <a:lnSpc>
              <a:spcPct val="90000"/>
            </a:lnSpc>
            <a:spcBef>
              <a:spcPct val="0"/>
            </a:spcBef>
            <a:spcAft>
              <a:spcPct val="35000"/>
            </a:spcAft>
            <a:buNone/>
          </a:pPr>
          <a:r>
            <a:rPr lang="en-GB" sz="1800" b="1" kern="1200" dirty="0"/>
            <a:t>Sore Throat (if antibiotic indicated) </a:t>
          </a:r>
          <a:r>
            <a:rPr lang="en-GB" sz="1400" b="0" kern="1200" dirty="0"/>
            <a:t>P</a:t>
          </a:r>
          <a:r>
            <a:rPr lang="en-GB" sz="1400" kern="1200" dirty="0"/>
            <a:t>henoxymethylpenicillin 500mg four times a day for 5 days for symptomatic cure </a:t>
          </a:r>
          <a:r>
            <a:rPr lang="en-GB" sz="1400" b="1" kern="1200" dirty="0"/>
            <a:t>OR</a:t>
          </a:r>
          <a:r>
            <a:rPr lang="en-GB" sz="1400" kern="1200" dirty="0"/>
            <a:t> clarithromycin 250mg to 500mg twice a day for 5 days </a:t>
          </a:r>
          <a:r>
            <a:rPr lang="en-GB" sz="1400" b="1" kern="1200" dirty="0"/>
            <a:t>OR</a:t>
          </a:r>
          <a:r>
            <a:rPr lang="en-GB" sz="1400" kern="1200" dirty="0"/>
            <a:t> erythromycin 250mg to 500mg four times a day for 5 days</a:t>
          </a:r>
        </a:p>
      </dsp:txBody>
      <dsp:txXfrm>
        <a:off x="528003" y="185550"/>
        <a:ext cx="8302379" cy="983565"/>
      </dsp:txXfrm>
    </dsp:sp>
    <dsp:sp modelId="{2F3AD485-1CBD-42AA-A9A2-5C7851360A87}">
      <dsp:nvSpPr>
        <dsp:cNvPr id="0" name=""/>
        <dsp:cNvSpPr/>
      </dsp:nvSpPr>
      <dsp:spPr>
        <a:xfrm>
          <a:off x="58296" y="253864"/>
          <a:ext cx="939414" cy="846937"/>
        </a:xfrm>
        <a:prstGeom prst="ellipse">
          <a:avLst/>
        </a:prstGeom>
        <a:blipFill rotWithShape="0">
          <a:blip xmlns:r="http://schemas.openxmlformats.org/officeDocument/2006/relationships" r:embed="rId1"/>
          <a:srcRect/>
          <a:stretch>
            <a:fillRect t="-14000" b="-14000"/>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DD5B5DC-630C-4FDA-989A-3DB954B5399C}">
      <dsp:nvSpPr>
        <dsp:cNvPr id="0" name=""/>
        <dsp:cNvSpPr/>
      </dsp:nvSpPr>
      <dsp:spPr>
        <a:xfrm>
          <a:off x="1013516" y="1208088"/>
          <a:ext cx="7816866" cy="97048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45720" rIns="45720" bIns="45720" numCol="1" spcCol="1270" anchor="ctr" anchorCtr="0">
          <a:noAutofit/>
        </a:bodyPr>
        <a:lstStyle/>
        <a:p>
          <a:pPr marL="0" lvl="0" indent="0" algn="l" defTabSz="800100">
            <a:lnSpc>
              <a:spcPct val="90000"/>
            </a:lnSpc>
            <a:spcBef>
              <a:spcPct val="0"/>
            </a:spcBef>
            <a:spcAft>
              <a:spcPct val="35000"/>
            </a:spcAft>
            <a:buNone/>
          </a:pPr>
          <a:r>
            <a:rPr lang="en-GB" sz="1800" b="1" i="0" kern="1200" dirty="0"/>
            <a:t>COPD (acute infective exacerbation</a:t>
          </a:r>
          <a:r>
            <a:rPr lang="en-GB" sz="1400" b="1" kern="1200" dirty="0"/>
            <a:t>) </a:t>
          </a:r>
          <a:r>
            <a:rPr lang="en-GB" sz="1400" kern="1200" dirty="0"/>
            <a:t>Amoxicillin 500mg three times a day for 5 days </a:t>
          </a:r>
          <a:r>
            <a:rPr lang="en-GB" sz="1400" b="1" kern="1200" dirty="0"/>
            <a:t>OR</a:t>
          </a:r>
          <a:r>
            <a:rPr lang="en-GB" sz="1400" kern="1200" dirty="0"/>
            <a:t> doxycycline 200mg day 1 and then 100mg daily </a:t>
          </a:r>
          <a:r>
            <a:rPr lang="en-GB" sz="1400" kern="1200" dirty="0">
              <a:solidFill>
                <a:schemeClr val="bg1"/>
              </a:solidFill>
            </a:rPr>
            <a:t>on days 2-5 </a:t>
          </a:r>
          <a:r>
            <a:rPr lang="en-GB" sz="1400" b="1" kern="1200" dirty="0"/>
            <a:t>OR</a:t>
          </a:r>
          <a:r>
            <a:rPr lang="en-GB" sz="1400" kern="1200" dirty="0"/>
            <a:t> clarithromycin 500mg twice a day for 5 days</a:t>
          </a:r>
        </a:p>
      </dsp:txBody>
      <dsp:txXfrm>
        <a:off x="1013516" y="1208088"/>
        <a:ext cx="7816866" cy="970488"/>
      </dsp:txXfrm>
    </dsp:sp>
    <dsp:sp modelId="{3FF19A8D-DDE1-46AE-8C23-C0484C78A763}">
      <dsp:nvSpPr>
        <dsp:cNvPr id="0" name=""/>
        <dsp:cNvSpPr/>
      </dsp:nvSpPr>
      <dsp:spPr>
        <a:xfrm>
          <a:off x="589234" y="1231083"/>
          <a:ext cx="846937" cy="846937"/>
        </a:xfrm>
        <a:prstGeom prst="ellipse">
          <a:avLst/>
        </a:prstGeom>
        <a:blipFill rotWithShape="0">
          <a:blip xmlns:r="http://schemas.openxmlformats.org/officeDocument/2006/relationships" r:embed="rId2">
            <a:extLst>
              <a:ext uri="{837473B0-CC2E-450A-ABE3-18F120FF3D39}">
                <a1611:picAttrSrcUrl xmlns:a1611="http://schemas.microsoft.com/office/drawing/2016/11/main" r:id="rId3"/>
              </a:ext>
            </a:extLst>
          </a:blip>
          <a:srcRect/>
          <a:stretch>
            <a:fillRect l="-6000" r="-6000"/>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B109F75-52BC-4ABA-A918-C19C9DAF6835}">
      <dsp:nvSpPr>
        <dsp:cNvPr id="0" name=""/>
        <dsp:cNvSpPr/>
      </dsp:nvSpPr>
      <dsp:spPr>
        <a:xfrm>
          <a:off x="1162529" y="2174563"/>
          <a:ext cx="7667853" cy="106953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45720" rIns="45720" bIns="45720" numCol="1" spcCol="1270" anchor="ctr" anchorCtr="0">
          <a:noAutofit/>
        </a:bodyPr>
        <a:lstStyle/>
        <a:p>
          <a:pPr marL="0" lvl="0" indent="0" algn="l" defTabSz="800100">
            <a:lnSpc>
              <a:spcPct val="90000"/>
            </a:lnSpc>
            <a:spcBef>
              <a:spcPct val="0"/>
            </a:spcBef>
            <a:spcAft>
              <a:spcPct val="35000"/>
            </a:spcAft>
            <a:buNone/>
          </a:pPr>
          <a:r>
            <a:rPr lang="en-GB" sz="1800" b="1" kern="1200" dirty="0"/>
            <a:t>Acute Cough (if antibiotic indicated) </a:t>
          </a:r>
          <a:r>
            <a:rPr lang="en-GB" sz="1400" kern="1200" dirty="0"/>
            <a:t>Doxycycline 200mg day 1 then 100mg daily on days 2-5 </a:t>
          </a:r>
          <a:r>
            <a:rPr lang="en-GB" sz="1400" b="1" kern="1200" dirty="0"/>
            <a:t>OR</a:t>
          </a:r>
          <a:r>
            <a:rPr lang="en-GB" sz="1400" kern="1200" dirty="0"/>
            <a:t> amoxicillin 500mg three times a day for 5 days </a:t>
          </a:r>
          <a:r>
            <a:rPr lang="en-GB" sz="1400" b="1" kern="1200" dirty="0"/>
            <a:t>OR</a:t>
          </a:r>
          <a:r>
            <a:rPr lang="en-GB" sz="1400" kern="1200" dirty="0"/>
            <a:t> clarithromycin 250mg to 500mg twice a day for 5 days </a:t>
          </a:r>
          <a:r>
            <a:rPr lang="en-GB" sz="1400" b="1" kern="1200" dirty="0"/>
            <a:t>OR</a:t>
          </a:r>
          <a:r>
            <a:rPr lang="en-GB" sz="1400" kern="1200" dirty="0"/>
            <a:t> erythromycin 250mg to 500mg four times a day or 500mg to 1g twice a day for 5 days</a:t>
          </a:r>
        </a:p>
      </dsp:txBody>
      <dsp:txXfrm>
        <a:off x="1162529" y="2174563"/>
        <a:ext cx="7667853" cy="1069539"/>
      </dsp:txXfrm>
    </dsp:sp>
    <dsp:sp modelId="{1CCDA4C1-87F0-465A-9040-03FF58452B43}">
      <dsp:nvSpPr>
        <dsp:cNvPr id="0" name=""/>
        <dsp:cNvSpPr/>
      </dsp:nvSpPr>
      <dsp:spPr>
        <a:xfrm>
          <a:off x="739060" y="2285864"/>
          <a:ext cx="846937" cy="846937"/>
        </a:xfrm>
        <a:prstGeom prst="ellipse">
          <a:avLst/>
        </a:prstGeom>
        <a:blipFill rotWithShape="0">
          <a:blip xmlns:r="http://schemas.openxmlformats.org/officeDocument/2006/relationships" r:embed="rId4">
            <a:extLst>
              <a:ext uri="{837473B0-CC2E-450A-ABE3-18F120FF3D39}">
                <a1611:picAttrSrcUrl xmlns:a1611="http://schemas.microsoft.com/office/drawing/2016/11/main" r:id="rId5"/>
              </a:ext>
            </a:extLst>
          </a:blip>
          <a:srcRect/>
          <a:stretch>
            <a:fillRect l="-10000" r="-10000"/>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57DF896-C7F2-4089-97B8-154C5B13D2CA}">
      <dsp:nvSpPr>
        <dsp:cNvPr id="0" name=""/>
        <dsp:cNvSpPr/>
      </dsp:nvSpPr>
      <dsp:spPr>
        <a:xfrm>
          <a:off x="1013516" y="3282815"/>
          <a:ext cx="7816866" cy="88503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45720" rIns="45720" bIns="45720" numCol="1" spcCol="1270" anchor="ctr" anchorCtr="0">
          <a:noAutofit/>
        </a:bodyPr>
        <a:lstStyle/>
        <a:p>
          <a:pPr marL="0" lvl="0" indent="0" algn="l" defTabSz="800100">
            <a:lnSpc>
              <a:spcPct val="90000"/>
            </a:lnSpc>
            <a:spcBef>
              <a:spcPct val="0"/>
            </a:spcBef>
            <a:spcAft>
              <a:spcPct val="35000"/>
            </a:spcAft>
            <a:buNone/>
          </a:pPr>
          <a:r>
            <a:rPr lang="en-GB" sz="1800" b="1" kern="1200" dirty="0"/>
            <a:t>Community Acquired Pneumonia </a:t>
          </a:r>
          <a:r>
            <a:rPr lang="en-GB" sz="1400" kern="1200" dirty="0"/>
            <a:t>Amoxicillin 500mg to 1g three times a day for 5 days </a:t>
          </a:r>
          <a:r>
            <a:rPr lang="en-GB" sz="1400" b="1" kern="1200" dirty="0"/>
            <a:t>OR </a:t>
          </a:r>
          <a:r>
            <a:rPr lang="en-GB" sz="1400" b="0" kern="1200" dirty="0"/>
            <a:t>d</a:t>
          </a:r>
          <a:r>
            <a:rPr lang="en-GB" sz="1400" kern="1200" dirty="0"/>
            <a:t>oxycycline 200mg on day 1, then 100mg daily on days 2-5 </a:t>
          </a:r>
          <a:r>
            <a:rPr lang="en-GB" sz="1400" b="1" kern="1200" dirty="0"/>
            <a:t>OR</a:t>
          </a:r>
          <a:r>
            <a:rPr lang="en-GB" sz="1400" kern="1200" dirty="0"/>
            <a:t> clarithromycin 500mg twice a day for 5 days </a:t>
          </a:r>
          <a:r>
            <a:rPr lang="en-GB" sz="1400" b="1" kern="1200" dirty="0"/>
            <a:t>OR</a:t>
          </a:r>
          <a:r>
            <a:rPr lang="en-GB" sz="1400" kern="1200" dirty="0"/>
            <a:t> erythromycin (in pregnancy) 500mg four times a day for 5 days</a:t>
          </a:r>
        </a:p>
      </dsp:txBody>
      <dsp:txXfrm>
        <a:off x="1013516" y="3282815"/>
        <a:ext cx="7816866" cy="885036"/>
      </dsp:txXfrm>
    </dsp:sp>
    <dsp:sp modelId="{F0EAD306-8C72-4C07-A5C1-04E12AFAAF44}">
      <dsp:nvSpPr>
        <dsp:cNvPr id="0" name=""/>
        <dsp:cNvSpPr/>
      </dsp:nvSpPr>
      <dsp:spPr>
        <a:xfrm>
          <a:off x="570178" y="3273534"/>
          <a:ext cx="846937" cy="846937"/>
        </a:xfrm>
        <a:prstGeom prst="ellipse">
          <a:avLst/>
        </a:prstGeom>
        <a:blipFill rotWithShape="0">
          <a:blip xmlns:r="http://schemas.openxmlformats.org/officeDocument/2006/relationships" r:embed="rId6"/>
          <a:srcRect/>
          <a:stretch>
            <a:fillRect l="-37000" r="-37000"/>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DC0BD4E-D9EB-4BDC-A1BA-1E838CD0B1CE}">
      <dsp:nvSpPr>
        <dsp:cNvPr id="0" name=""/>
        <dsp:cNvSpPr/>
      </dsp:nvSpPr>
      <dsp:spPr>
        <a:xfrm>
          <a:off x="528003" y="4243263"/>
          <a:ext cx="8302379" cy="99614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45720" rIns="45720" bIns="45720" numCol="1" spcCol="1270" anchor="ctr" anchorCtr="0">
          <a:noAutofit/>
        </a:bodyPr>
        <a:lstStyle/>
        <a:p>
          <a:pPr marL="0" lvl="0" indent="0" algn="l" defTabSz="800100">
            <a:lnSpc>
              <a:spcPct val="90000"/>
            </a:lnSpc>
            <a:spcBef>
              <a:spcPct val="0"/>
            </a:spcBef>
            <a:spcAft>
              <a:spcPct val="35000"/>
            </a:spcAft>
            <a:buNone/>
          </a:pPr>
          <a:r>
            <a:rPr lang="en-GB" sz="1800" b="1" kern="1200" dirty="0"/>
            <a:t>Acute Sinusitis (if antibiotic indicated) </a:t>
          </a:r>
          <a:r>
            <a:rPr lang="en-GB" sz="1400" b="0" kern="1200" dirty="0"/>
            <a:t>Phenoxymethylpenicillin 500mg four times a day for 5 days OR if systemically very unwell co-amoxiclav 500/125mg 1 three times a day for 5 days </a:t>
          </a:r>
          <a:r>
            <a:rPr lang="en-GB" sz="1400" b="1" kern="1200" dirty="0"/>
            <a:t>OR</a:t>
          </a:r>
          <a:r>
            <a:rPr lang="en-GB" sz="1400" b="0" kern="1200" dirty="0"/>
            <a:t> for penicillin allergy d</a:t>
          </a:r>
          <a:r>
            <a:rPr lang="en-GB" sz="1400" kern="1200" dirty="0"/>
            <a:t>oxycycline 200mg on day 1, then 100mg daily on days 2-5 </a:t>
          </a:r>
          <a:r>
            <a:rPr lang="en-GB" sz="1400" b="1" kern="1200" dirty="0"/>
            <a:t>OR c</a:t>
          </a:r>
          <a:r>
            <a:rPr lang="en-GB" sz="1400" kern="1200" dirty="0"/>
            <a:t>larithromycin 500mg twice a day for 5 days </a:t>
          </a:r>
          <a:r>
            <a:rPr lang="en-GB" sz="1400" b="1" kern="1200" dirty="0"/>
            <a:t>OR</a:t>
          </a:r>
          <a:r>
            <a:rPr lang="en-GB" sz="1400" kern="1200" dirty="0"/>
            <a:t> erythromycin (in pregnancy) 500mg four times a day for 5 days</a:t>
          </a:r>
          <a:endParaRPr lang="en-GB" sz="1400" b="1" kern="1200" dirty="0"/>
        </a:p>
      </dsp:txBody>
      <dsp:txXfrm>
        <a:off x="528003" y="4243263"/>
        <a:ext cx="8302379" cy="996140"/>
      </dsp:txXfrm>
    </dsp:sp>
    <dsp:sp modelId="{542EE73E-71D7-44B6-A6D4-B0FF37C10948}">
      <dsp:nvSpPr>
        <dsp:cNvPr id="0" name=""/>
        <dsp:cNvSpPr/>
      </dsp:nvSpPr>
      <dsp:spPr>
        <a:xfrm>
          <a:off x="104534" y="4317864"/>
          <a:ext cx="846937" cy="846937"/>
        </a:xfrm>
        <a:prstGeom prst="ellipse">
          <a:avLst/>
        </a:prstGeom>
        <a:blipFill rotWithShape="0">
          <a:blip xmlns:r="http://schemas.openxmlformats.org/officeDocument/2006/relationships" r:embed="rId7"/>
          <a:srcRect/>
          <a:stretch>
            <a:fillRect l="-50000" r="-50000"/>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A4503B-8B4D-4920-8191-95BF3D7B7A54}">
      <dsp:nvSpPr>
        <dsp:cNvPr id="0" name=""/>
        <dsp:cNvSpPr/>
      </dsp:nvSpPr>
      <dsp:spPr>
        <a:xfrm>
          <a:off x="0" y="1407"/>
          <a:ext cx="10515600" cy="599796"/>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C0B1825-523A-4FC4-8BDA-17B26FD8B99A}">
      <dsp:nvSpPr>
        <dsp:cNvPr id="0" name=""/>
        <dsp:cNvSpPr/>
      </dsp:nvSpPr>
      <dsp:spPr>
        <a:xfrm>
          <a:off x="181438" y="136361"/>
          <a:ext cx="329887" cy="3298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4DD9619-D4D4-4F37-9D48-067804B5420C}">
      <dsp:nvSpPr>
        <dsp:cNvPr id="0" name=""/>
        <dsp:cNvSpPr/>
      </dsp:nvSpPr>
      <dsp:spPr>
        <a:xfrm>
          <a:off x="692764" y="1407"/>
          <a:ext cx="9822835" cy="599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78" tIns="63478" rIns="63478" bIns="63478" numCol="1" spcCol="1270" anchor="ctr" anchorCtr="0">
          <a:noAutofit/>
        </a:bodyPr>
        <a:lstStyle/>
        <a:p>
          <a:pPr marL="0" lvl="0" indent="0" algn="l" defTabSz="666750">
            <a:lnSpc>
              <a:spcPct val="100000"/>
            </a:lnSpc>
            <a:spcBef>
              <a:spcPct val="0"/>
            </a:spcBef>
            <a:spcAft>
              <a:spcPct val="35000"/>
            </a:spcAft>
            <a:buNone/>
          </a:pPr>
          <a:r>
            <a:rPr lang="en-GB" sz="1500" kern="1200" dirty="0"/>
            <a:t>“</a:t>
          </a:r>
          <a:r>
            <a:rPr lang="en-GB" sz="1500" b="0" i="0" kern="1200" dirty="0"/>
            <a:t>Staff were very professional, knowledgeable and friendly. Made you feel at ease. First time I have been informed fully of COPD and of how to help manage it. I fully recommend this service.”</a:t>
          </a:r>
          <a:endParaRPr lang="en-US" sz="1500" kern="1200" dirty="0"/>
        </a:p>
      </dsp:txBody>
      <dsp:txXfrm>
        <a:off x="692764" y="1407"/>
        <a:ext cx="9822835" cy="599796"/>
      </dsp:txXfrm>
    </dsp:sp>
    <dsp:sp modelId="{7DA0DCCB-46BC-42CE-95E7-1C4582CB53C9}">
      <dsp:nvSpPr>
        <dsp:cNvPr id="0" name=""/>
        <dsp:cNvSpPr/>
      </dsp:nvSpPr>
      <dsp:spPr>
        <a:xfrm>
          <a:off x="0" y="751152"/>
          <a:ext cx="10515600" cy="599796"/>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72295C6-777E-4C92-A715-1B54DB7A3DB0}">
      <dsp:nvSpPr>
        <dsp:cNvPr id="0" name=""/>
        <dsp:cNvSpPr/>
      </dsp:nvSpPr>
      <dsp:spPr>
        <a:xfrm>
          <a:off x="181438" y="886106"/>
          <a:ext cx="329887" cy="3298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5A0215F-CC31-4973-A0AD-9A0AA61BC617}">
      <dsp:nvSpPr>
        <dsp:cNvPr id="0" name=""/>
        <dsp:cNvSpPr/>
      </dsp:nvSpPr>
      <dsp:spPr>
        <a:xfrm>
          <a:off x="692764" y="751152"/>
          <a:ext cx="9822835" cy="599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78" tIns="63478" rIns="63478" bIns="63478" numCol="1" spcCol="1270" anchor="ctr" anchorCtr="0">
          <a:noAutofit/>
        </a:bodyPr>
        <a:lstStyle/>
        <a:p>
          <a:pPr marL="0" lvl="0" indent="0" algn="l" defTabSz="666750">
            <a:lnSpc>
              <a:spcPct val="100000"/>
            </a:lnSpc>
            <a:spcBef>
              <a:spcPct val="0"/>
            </a:spcBef>
            <a:spcAft>
              <a:spcPct val="35000"/>
            </a:spcAft>
            <a:buNone/>
          </a:pPr>
          <a:r>
            <a:rPr lang="en-GB" sz="1500" b="0" i="0" kern="1200" dirty="0"/>
            <a:t>“This was the best review I've had full of information and ideas excellent would like to see more of this sort of thing.”</a:t>
          </a:r>
          <a:endParaRPr lang="en-US" sz="1500" kern="1200" dirty="0"/>
        </a:p>
      </dsp:txBody>
      <dsp:txXfrm>
        <a:off x="692764" y="751152"/>
        <a:ext cx="9822835" cy="599796"/>
      </dsp:txXfrm>
    </dsp:sp>
    <dsp:sp modelId="{1FB4996F-FC36-4A95-8E5B-FB072A48B6EB}">
      <dsp:nvSpPr>
        <dsp:cNvPr id="0" name=""/>
        <dsp:cNvSpPr/>
      </dsp:nvSpPr>
      <dsp:spPr>
        <a:xfrm>
          <a:off x="0" y="1500897"/>
          <a:ext cx="10515600" cy="599796"/>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FF484C2-F671-4507-B660-F027843D7BBE}">
      <dsp:nvSpPr>
        <dsp:cNvPr id="0" name=""/>
        <dsp:cNvSpPr/>
      </dsp:nvSpPr>
      <dsp:spPr>
        <a:xfrm>
          <a:off x="181438" y="1635852"/>
          <a:ext cx="329887" cy="3298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8430070-D376-4AD3-91E9-7CBEEE2DDF48}">
      <dsp:nvSpPr>
        <dsp:cNvPr id="0" name=""/>
        <dsp:cNvSpPr/>
      </dsp:nvSpPr>
      <dsp:spPr>
        <a:xfrm>
          <a:off x="692764" y="1500897"/>
          <a:ext cx="9822835" cy="599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78" tIns="63478" rIns="63478" bIns="63478" numCol="1" spcCol="1270" anchor="ctr" anchorCtr="0">
          <a:noAutofit/>
        </a:bodyPr>
        <a:lstStyle/>
        <a:p>
          <a:pPr marL="0" lvl="0" indent="0" algn="l" defTabSz="666750">
            <a:lnSpc>
              <a:spcPct val="100000"/>
            </a:lnSpc>
            <a:spcBef>
              <a:spcPct val="0"/>
            </a:spcBef>
            <a:spcAft>
              <a:spcPct val="35000"/>
            </a:spcAft>
            <a:buNone/>
          </a:pPr>
          <a:r>
            <a:rPr lang="en-GB" sz="1500" b="0" i="0" kern="1200" dirty="0"/>
            <a:t>“I felt the review was totally about me and any needs I may have. Also, I can make notes of any minor thoughts I may have between now and my next review. Very pleasant and professional approach in all aspects. Thank you.”</a:t>
          </a:r>
          <a:endParaRPr lang="en-US" sz="1500" kern="1200" dirty="0"/>
        </a:p>
      </dsp:txBody>
      <dsp:txXfrm>
        <a:off x="692764" y="1500897"/>
        <a:ext cx="9822835" cy="599796"/>
      </dsp:txXfrm>
    </dsp:sp>
    <dsp:sp modelId="{BDE22AE4-A1A5-45D4-ADEA-7F9453F75E5F}">
      <dsp:nvSpPr>
        <dsp:cNvPr id="0" name=""/>
        <dsp:cNvSpPr/>
      </dsp:nvSpPr>
      <dsp:spPr>
        <a:xfrm>
          <a:off x="0" y="2250643"/>
          <a:ext cx="10515600" cy="599796"/>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F5287EB-3675-4F1F-8457-2AD76BAB4F1A}">
      <dsp:nvSpPr>
        <dsp:cNvPr id="0" name=""/>
        <dsp:cNvSpPr/>
      </dsp:nvSpPr>
      <dsp:spPr>
        <a:xfrm>
          <a:off x="181438" y="2385597"/>
          <a:ext cx="329887" cy="32988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C7F6E99-DCDE-4117-AF20-30E8323FC8E7}">
      <dsp:nvSpPr>
        <dsp:cNvPr id="0" name=""/>
        <dsp:cNvSpPr/>
      </dsp:nvSpPr>
      <dsp:spPr>
        <a:xfrm>
          <a:off x="692764" y="2250643"/>
          <a:ext cx="9822835" cy="599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78" tIns="63478" rIns="63478" bIns="63478" numCol="1" spcCol="1270" anchor="ctr" anchorCtr="0">
          <a:noAutofit/>
        </a:bodyPr>
        <a:lstStyle/>
        <a:p>
          <a:pPr marL="0" lvl="0" indent="0" algn="l" defTabSz="666750">
            <a:lnSpc>
              <a:spcPct val="100000"/>
            </a:lnSpc>
            <a:spcBef>
              <a:spcPct val="0"/>
            </a:spcBef>
            <a:spcAft>
              <a:spcPct val="35000"/>
            </a:spcAft>
            <a:buNone/>
          </a:pPr>
          <a:r>
            <a:rPr lang="en-GB" sz="1500" b="0" i="0" kern="1200" dirty="0"/>
            <a:t>“Very helpful thank you - best knowledge I have received about COPD.”</a:t>
          </a:r>
          <a:endParaRPr lang="en-US" sz="1500" kern="1200" dirty="0"/>
        </a:p>
      </dsp:txBody>
      <dsp:txXfrm>
        <a:off x="692764" y="2250643"/>
        <a:ext cx="9822835" cy="599796"/>
      </dsp:txXfrm>
    </dsp:sp>
    <dsp:sp modelId="{5CB2C224-6AF4-47C4-951F-F2CB508568C7}">
      <dsp:nvSpPr>
        <dsp:cNvPr id="0" name=""/>
        <dsp:cNvSpPr/>
      </dsp:nvSpPr>
      <dsp:spPr>
        <a:xfrm>
          <a:off x="0" y="3000388"/>
          <a:ext cx="10515600" cy="599796"/>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A1F9E47-0F01-488B-A532-E631C96B0A42}">
      <dsp:nvSpPr>
        <dsp:cNvPr id="0" name=""/>
        <dsp:cNvSpPr/>
      </dsp:nvSpPr>
      <dsp:spPr>
        <a:xfrm>
          <a:off x="181438" y="3135342"/>
          <a:ext cx="329887" cy="32988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3494382-E914-4E14-B57F-C871468012D9}">
      <dsp:nvSpPr>
        <dsp:cNvPr id="0" name=""/>
        <dsp:cNvSpPr/>
      </dsp:nvSpPr>
      <dsp:spPr>
        <a:xfrm>
          <a:off x="692764" y="3000388"/>
          <a:ext cx="9822835" cy="599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78" tIns="63478" rIns="63478" bIns="63478" numCol="1" spcCol="1270" anchor="ctr" anchorCtr="0">
          <a:noAutofit/>
        </a:bodyPr>
        <a:lstStyle/>
        <a:p>
          <a:pPr marL="0" lvl="0" indent="0" algn="l" defTabSz="666750">
            <a:lnSpc>
              <a:spcPct val="100000"/>
            </a:lnSpc>
            <a:spcBef>
              <a:spcPct val="0"/>
            </a:spcBef>
            <a:spcAft>
              <a:spcPct val="35000"/>
            </a:spcAft>
            <a:buNone/>
          </a:pPr>
          <a:r>
            <a:rPr lang="en-GB" sz="1500" b="0" i="0" kern="1200" dirty="0"/>
            <a:t>“Very friendly made me feel comfortable explained very well.”</a:t>
          </a:r>
          <a:endParaRPr lang="en-US" sz="1500" kern="1200" dirty="0"/>
        </a:p>
      </dsp:txBody>
      <dsp:txXfrm>
        <a:off x="692764" y="3000388"/>
        <a:ext cx="9822835" cy="599796"/>
      </dsp:txXfrm>
    </dsp:sp>
    <dsp:sp modelId="{9549E68F-DE31-4AC7-913C-510C11EA5AA6}">
      <dsp:nvSpPr>
        <dsp:cNvPr id="0" name=""/>
        <dsp:cNvSpPr/>
      </dsp:nvSpPr>
      <dsp:spPr>
        <a:xfrm>
          <a:off x="0" y="3750133"/>
          <a:ext cx="10515600" cy="599796"/>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8A4AFDB-B9A2-45C3-8C6E-2F97A455F614}">
      <dsp:nvSpPr>
        <dsp:cNvPr id="0" name=""/>
        <dsp:cNvSpPr/>
      </dsp:nvSpPr>
      <dsp:spPr>
        <a:xfrm>
          <a:off x="181438" y="3885087"/>
          <a:ext cx="329887" cy="329887"/>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1DFFA54-C3EF-410E-A408-27BD6C62ACA9}">
      <dsp:nvSpPr>
        <dsp:cNvPr id="0" name=""/>
        <dsp:cNvSpPr/>
      </dsp:nvSpPr>
      <dsp:spPr>
        <a:xfrm>
          <a:off x="692764" y="3750133"/>
          <a:ext cx="9822835" cy="599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78" tIns="63478" rIns="63478" bIns="63478" numCol="1" spcCol="1270" anchor="ctr" anchorCtr="0">
          <a:noAutofit/>
        </a:bodyPr>
        <a:lstStyle/>
        <a:p>
          <a:pPr marL="0" lvl="0" indent="0" algn="l" defTabSz="666750">
            <a:lnSpc>
              <a:spcPct val="100000"/>
            </a:lnSpc>
            <a:spcBef>
              <a:spcPct val="0"/>
            </a:spcBef>
            <a:spcAft>
              <a:spcPct val="35000"/>
            </a:spcAft>
            <a:buNone/>
          </a:pPr>
          <a:r>
            <a:rPr lang="en-GB" sz="1500" b="0" i="0" kern="1200" dirty="0"/>
            <a:t>“Please keep this in regularly especially during winter.</a:t>
          </a:r>
          <a:r>
            <a:rPr lang="en-GB" sz="1500" b="0" i="0" kern="1200" dirty="0">
              <a:latin typeface="Arial" panose="020B0604020202020204"/>
            </a:rPr>
            <a:t>”</a:t>
          </a:r>
          <a:endParaRPr lang="en-US" sz="1500" kern="1200" dirty="0"/>
        </a:p>
      </dsp:txBody>
      <dsp:txXfrm>
        <a:off x="692764" y="3750133"/>
        <a:ext cx="9822835" cy="599796"/>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5E5CC8-11C4-4C33-AF59-CF52A2A641BC}" type="datetimeFigureOut">
              <a:rPr lang="en-GB" smtClean="0"/>
              <a:t>13/12/2023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EC71BB-3D71-4530-B0B7-D2C3E05CD02B}" type="slidenum">
              <a:rPr lang="en-GB" smtClean="0"/>
              <a:t>‹#›</a:t>
            </a:fld>
            <a:endParaRPr lang="en-GB"/>
          </a:p>
        </p:txBody>
      </p:sp>
    </p:spTree>
    <p:extLst>
      <p:ext uri="{BB962C8B-B14F-4D97-AF65-F5344CB8AC3E}">
        <p14:creationId xmlns:p14="http://schemas.microsoft.com/office/powerpoint/2010/main" val="20268181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bnf.org/wp-content/uploads/2021/07/summary-antimicrobial-prescribing-guidance_Dec-22_final.pdf"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bnf.org/wp-content/uploads/2021/07/summary-antimicrobial-prescribing-guidance_Dec-22_final.pdf"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bjgp.org/lookup/external-ref?access_num=10.1016/S1473-3099(15)00527-7&amp;link_type=DOI" TargetMode="External"/><Relationship Id="rId2" Type="http://schemas.openxmlformats.org/officeDocument/2006/relationships/slide" Target="../slides/slide14.xml"/><Relationship Id="rId1" Type="http://schemas.openxmlformats.org/officeDocument/2006/relationships/notesMaster" Target="../notesMasters/notesMaster1.xml"/><Relationship Id="rId5" Type="http://schemas.openxmlformats.org/officeDocument/2006/relationships/hyperlink" Target="https://bjgp.org/lookup/google-scholar?link_type=googlescholar&amp;gs_type=article&amp;author%5b0%5d=NA+Francis&amp;author%5b1%5d=K+Entwistle&amp;author%5b2%5d=M+Santer&amp;title=The+management+of+acne+vulgaris+in+primary+care:+a+cohort+study+of+consulting+and+prescribing+patterns+using+the+Clinical+Practice+Research+Datalink&amp;publication_year=2017&amp;volume=176&amp;pages=107-115" TargetMode="External"/><Relationship Id="rId4" Type="http://schemas.openxmlformats.org/officeDocument/2006/relationships/hyperlink" Target="https://bjgp.org/lookup/google-scholar?link_type=googlescholar&amp;gs_type=article&amp;author%5b0%5d=TR+Walsh&amp;author%5b1%5d=J+Efthimiou&amp;author%5b2%5d=B+Dr%C3%A9no&amp;title=Systematic+review+of+antibiotic+resistance+in+acne:+an+increasing+topical+and+oral+threat&amp;publication_year=2016&amp;volume=16&amp;pages=e23-e33"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prescqipp.info/our-resources/webkits/antimicrobial-stewardship/optimising-antimicrobial-duration-dashboard-flucloxacillin-500mg-capsules/"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prescqipp.info/our-resources/webkits/antimicrobial-stewardship/optimising-antimicrobial-duration-dashboard-phenoxymethylpenicillin-250mg-tablets/"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003FA3-2E66-41A5-AB5D-015BB257B9B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22665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 </a:t>
            </a:r>
            <a:r>
              <a:rPr lang="en-GB" dirty="0">
                <a:hlinkClick r:id="rId3"/>
              </a:rPr>
              <a:t>summary-antimicrobial-prescribing-guidance_Dec-22_final.pdf (bnf.org)</a:t>
            </a:r>
            <a:endParaRPr lang="en-GB" dirty="0"/>
          </a:p>
          <a:p>
            <a:pPr rtl="0"/>
            <a:endParaRPr lang="en-GB" dirty="0"/>
          </a:p>
          <a:p>
            <a:endParaRPr lang="en-GB" dirty="0"/>
          </a:p>
          <a:p>
            <a:endParaRPr lang="en-GB" dirty="0"/>
          </a:p>
        </p:txBody>
      </p:sp>
    </p:spTree>
    <p:extLst>
      <p:ext uri="{BB962C8B-B14F-4D97-AF65-F5344CB8AC3E}">
        <p14:creationId xmlns:p14="http://schemas.microsoft.com/office/powerpoint/2010/main" val="11955983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summary-antimicrobial-prescribing-guidance_Dec-22_final.pdf (bnf.org)</a:t>
            </a:r>
            <a:endParaRPr lang="en-GB" dirty="0"/>
          </a:p>
          <a:p>
            <a:endParaRPr lang="en-GB" dirty="0"/>
          </a:p>
          <a:p>
            <a:endParaRPr lang="en-GB" dirty="0"/>
          </a:p>
        </p:txBody>
      </p:sp>
    </p:spTree>
    <p:extLst>
      <p:ext uri="{BB962C8B-B14F-4D97-AF65-F5344CB8AC3E}">
        <p14:creationId xmlns:p14="http://schemas.microsoft.com/office/powerpoint/2010/main" val="40930225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200" b="1" dirty="0">
                <a:latin typeface="Arial" panose="020B0604020202020204" pitchFamily="34" charset="0"/>
                <a:cs typeface="Arial" panose="020B0604020202020204" pitchFamily="34" charset="0"/>
              </a:rPr>
              <a:t>Presenter talk </a:t>
            </a:r>
            <a:endParaRPr lang="en-GB" altLang="en-US" sz="1200" dirty="0">
              <a:latin typeface="Arial" panose="020B0604020202020204" pitchFamily="34" charset="0"/>
              <a:cs typeface="Arial" panose="020B0604020202020204" pitchFamily="34" charset="0"/>
            </a:endParaRP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aim was to develop a resource for reviewing patients on long term and frequent use of antibiotics.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kern="1200" dirty="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kern="1200" dirty="0">
                <a:cs typeface="Arial" panose="020B0604020202020204" pitchFamily="34" charset="0"/>
              </a:rPr>
              <a:t>Time constraints of consultations in practice makes it difficult to provide targeted reviews. </a:t>
            </a:r>
            <a:r>
              <a:rPr lang="en-GB" sz="1200" dirty="0">
                <a:effectLst/>
                <a:latin typeface="Calibri" panose="020F0502020204030204" pitchFamily="34" charset="0"/>
                <a:ea typeface="Times New Roman" panose="02020603050405020304" pitchFamily="18" charset="0"/>
              </a:rPr>
              <a:t>The ‘How to’ resources were developed with aim of up-skilling other members of the practice team to undertake effective reviews that will improve patient care and reduce GP appointments for acne and COPD. </a:t>
            </a:r>
            <a:endParaRPr lang="en-GB" sz="12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It is important to have resources to support teams with consultations to manage patient expectations and develop health literacy.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dirty="0"/>
              <a:t>Stakeholder feedback during the development of the resource was received from 21 respondents. Resources were originally aimed at GP based practice pharmacists and evolved as feedback would be relevant across the primary care team. The final resources include treatment options, self care, digital apps, visual. for structured approach</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There are currently two ‘How to…’ booklets, one on acnes and one on COPD. Available at: https://elearning.rcgp.org.uk/mod/book/view.php?id=12649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DEF78E-3B71-465F-BC3B-090A3ECD2E9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09488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https://www.nice.org.uk/guidance/ng198</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4EC7EF-95E1-3D44-A982-BC7A3E9C617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93133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200" b="1" dirty="0">
                <a:latin typeface="Arial" panose="020B0604020202020204" pitchFamily="34" charset="0"/>
                <a:cs typeface="Arial" panose="020B0604020202020204" pitchFamily="34" charset="0"/>
              </a:rPr>
              <a:t>Presenter talk </a:t>
            </a:r>
            <a:endParaRPr lang="en-GB" altLang="en-US" sz="1200" dirty="0">
              <a:latin typeface="Arial" panose="020B0604020202020204" pitchFamily="34" charset="0"/>
              <a:cs typeface="Arial" panose="020B0604020202020204" pitchFamily="34" charset="0"/>
            </a:endParaRPr>
          </a:p>
          <a:p>
            <a:r>
              <a:rPr lang="en-GB" dirty="0"/>
              <a:t>We know that acne is a common skin condition, and that treatment is determined by the severity of the acne and how much it affects the individual. There are growing concerns about antibiotic resistance in the treatment of acne (1,2). Doxycycline and lymecycline are the NICE guidance first line oral antibiotics (both tetracyclines).</a:t>
            </a:r>
          </a:p>
          <a:p>
            <a:endParaRPr lang="en-GB" dirty="0"/>
          </a:p>
          <a:p>
            <a:r>
              <a:rPr lang="en-GB" dirty="0"/>
              <a:t>Studies looking at prescribing patterns have found that the most common prescription given at the initial acne consultation was an oral antibiotic alone, (against NICE guidance), closely followed by topical antibiotics (3). </a:t>
            </a:r>
          </a:p>
          <a:p>
            <a:endParaRPr lang="en-GB" dirty="0"/>
          </a:p>
          <a:p>
            <a:r>
              <a:rPr lang="en-GB" dirty="0"/>
              <a:t>National data reveals that acne is one of the most common indication for long-term and/or repeated antibiotic use and a study in 2022 showed that 44.5% of people with a new acne diagnosis received a prescription for long-term antibiotics (4).</a:t>
            </a:r>
          </a:p>
          <a:p>
            <a:endParaRPr lang="en-GB" dirty="0"/>
          </a:p>
          <a:p>
            <a:pPr marL="0" indent="0">
              <a:buFont typeface="Arial" panose="020B0604020202020204" pitchFamily="34" charset="0"/>
              <a:buNone/>
            </a:pPr>
            <a:r>
              <a:rPr lang="en-GB" dirty="0"/>
              <a:t>Stepping down antibiotics requires a structured review and assessment.  Conversations with patients about withdrawing acne antibiotic treatment have been deemed difficult and sensitive (5), stepping down antibiotics needs a targeted review and the How to… booklet helps with those conversations</a:t>
            </a:r>
          </a:p>
          <a:p>
            <a:pPr marL="0" indent="0">
              <a:buFont typeface="Arial" panose="020B0604020202020204" pitchFamily="34" charset="0"/>
              <a:buNone/>
            </a:pPr>
            <a:endParaRPr lang="en-GB" b="1" dirty="0"/>
          </a:p>
          <a:p>
            <a:r>
              <a:rPr lang="en-GB" dirty="0"/>
              <a:t>There are also risks of inadequate management include;</a:t>
            </a:r>
          </a:p>
          <a:p>
            <a:pPr marL="171450" indent="-171450">
              <a:buFont typeface="Arial" panose="020B0604020202020204" pitchFamily="34" charset="0"/>
              <a:buChar char="•"/>
            </a:pPr>
            <a:r>
              <a:rPr lang="en-GB" dirty="0"/>
              <a:t>acne scarring</a:t>
            </a:r>
          </a:p>
          <a:p>
            <a:pPr marL="171450" indent="-171450">
              <a:buFont typeface="Arial" panose="020B0604020202020204" pitchFamily="34" charset="0"/>
              <a:buChar char="•"/>
            </a:pPr>
            <a:r>
              <a:rPr lang="en-GB" dirty="0"/>
              <a:t>Mental health distress</a:t>
            </a:r>
          </a:p>
          <a:p>
            <a:pPr marL="171450" indent="-171450">
              <a:buFont typeface="Arial" panose="020B0604020202020204" pitchFamily="34" charset="0"/>
              <a:buChar char="•"/>
            </a:pPr>
            <a:r>
              <a:rPr lang="en-GB" dirty="0"/>
              <a:t>hyperpigmentation</a:t>
            </a:r>
          </a:p>
          <a:p>
            <a:pPr marL="171450" indent="-171450">
              <a:buFont typeface="Arial" panose="020B0604020202020204" pitchFamily="34" charset="0"/>
              <a:buChar char="•"/>
            </a:pPr>
            <a:r>
              <a:rPr lang="en-GB" dirty="0"/>
              <a:t>access of online treatments from unregulated providers</a:t>
            </a:r>
          </a:p>
          <a:p>
            <a:endParaRPr lang="en-GB" dirty="0"/>
          </a:p>
          <a:p>
            <a:r>
              <a:rPr lang="en-GB" b="1" dirty="0"/>
              <a:t>Slide references</a:t>
            </a:r>
            <a:endParaRPr lang="en-GB" dirty="0"/>
          </a:p>
          <a:p>
            <a:pPr marL="342900" lvl="0" indent="-342900">
              <a:lnSpc>
                <a:spcPct val="107000"/>
              </a:lnSpc>
              <a:buFont typeface="+mj-lt"/>
              <a:buAutoNum type="arabicPeriod"/>
            </a:pPr>
            <a:r>
              <a:rPr lang="en-GB"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Walsh TR, </a:t>
            </a:r>
            <a:r>
              <a:rPr lang="en-GB" sz="1800" dirty="0" err="1">
                <a:solidFill>
                  <a:srgbClr val="333333"/>
                </a:solidFill>
                <a:effectLst/>
                <a:latin typeface="Calibri" panose="020F0502020204030204" pitchFamily="34" charset="0"/>
                <a:ea typeface="Calibri" panose="020F0502020204030204" pitchFamily="34" charset="0"/>
                <a:cs typeface="Calibri" panose="020F0502020204030204" pitchFamily="34" charset="0"/>
              </a:rPr>
              <a:t>Efthimiou</a:t>
            </a:r>
            <a:r>
              <a:rPr lang="en-GB"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J, </a:t>
            </a:r>
            <a:r>
              <a:rPr lang="en-GB" sz="1800" dirty="0" err="1">
                <a:solidFill>
                  <a:srgbClr val="333333"/>
                </a:solidFill>
                <a:effectLst/>
                <a:latin typeface="Calibri" panose="020F0502020204030204" pitchFamily="34" charset="0"/>
                <a:ea typeface="Calibri" panose="020F0502020204030204" pitchFamily="34" charset="0"/>
                <a:cs typeface="Calibri" panose="020F0502020204030204" pitchFamily="34" charset="0"/>
              </a:rPr>
              <a:t>Dréno</a:t>
            </a:r>
            <a:r>
              <a:rPr lang="en-GB"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B</a:t>
            </a:r>
            <a:r>
              <a:rPr lang="en-GB" sz="1800" i="1"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2016</a:t>
            </a:r>
            <a:r>
              <a:rPr lang="en-GB" sz="1800" i="1"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Systematic review of antibiotic resistance in acne: an increasing topical and oral threat</a:t>
            </a:r>
            <a:r>
              <a:rPr lang="en-GB" sz="1800" i="1"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Lancet Infect Dis </a:t>
            </a:r>
            <a:r>
              <a:rPr lang="en-GB"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16</a:t>
            </a:r>
            <a:r>
              <a:rPr lang="en-GB" sz="1800" i="1"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3</a:t>
            </a:r>
            <a:r>
              <a:rPr lang="en-GB" sz="1800" i="1"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e23</a:t>
            </a:r>
            <a:r>
              <a:rPr lang="en-GB" sz="1800" i="1"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a:t>
            </a:r>
            <a:r>
              <a:rPr lang="en-GB"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e33</a:t>
            </a:r>
            <a:r>
              <a:rPr lang="en-GB" sz="1800" i="1"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a:t>
            </a:r>
            <a:r>
              <a:rPr lang="en-GB" sz="18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3"/>
              </a:rPr>
              <a:t>CrossRef</a:t>
            </a:r>
            <a:r>
              <a:rPr lang="en-GB" sz="18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4"/>
              </a:rPr>
              <a:t>Google Scholar</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mj-lt"/>
              <a:buAutoNum type="arabicPeriod"/>
            </a:pPr>
            <a:r>
              <a:rPr lang="en-GB" sz="1800" dirty="0" err="1">
                <a:solidFill>
                  <a:srgbClr val="333333"/>
                </a:solidFill>
                <a:effectLst/>
                <a:latin typeface="Calibri" panose="020F0502020204030204" pitchFamily="34" charset="0"/>
                <a:ea typeface="Calibri" panose="020F0502020204030204" pitchFamily="34" charset="0"/>
                <a:cs typeface="Calibri" panose="020F0502020204030204" pitchFamily="34" charset="0"/>
              </a:rPr>
              <a:t>Santer</a:t>
            </a:r>
            <a:r>
              <a:rPr lang="en-GB"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M, Francis NA, Platt D, et al.(2018) Stemming the tide of antimicrobial resistance: implications for management of acne vulgaris. Br J Gen </a:t>
            </a:r>
            <a:r>
              <a:rPr lang="en-GB" sz="1800" dirty="0" err="1">
                <a:solidFill>
                  <a:srgbClr val="333333"/>
                </a:solidFill>
                <a:effectLst/>
                <a:latin typeface="Calibri" panose="020F0502020204030204" pitchFamily="34" charset="0"/>
                <a:ea typeface="Calibri" panose="020F0502020204030204" pitchFamily="34" charset="0"/>
                <a:cs typeface="Calibri" panose="020F0502020204030204" pitchFamily="34" charset="0"/>
              </a:rPr>
              <a:t>Pract</a:t>
            </a:r>
            <a:r>
              <a:rPr lang="en-GB"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68, 667, 64–65.FREE Full </a:t>
            </a:r>
            <a:r>
              <a:rPr lang="en-GB" sz="1800" dirty="0" err="1">
                <a:solidFill>
                  <a:srgbClr val="333333"/>
                </a:solidFill>
                <a:effectLst/>
                <a:latin typeface="Calibri" panose="020F0502020204030204" pitchFamily="34" charset="0"/>
                <a:ea typeface="Calibri" panose="020F0502020204030204" pitchFamily="34" charset="0"/>
                <a:cs typeface="Calibri" panose="020F0502020204030204" pitchFamily="34" charset="0"/>
              </a:rPr>
              <a:t>TextGoogle</a:t>
            </a:r>
            <a:r>
              <a:rPr lang="en-GB"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Scholar</a:t>
            </a:r>
          </a:p>
          <a:p>
            <a:pPr marL="342900" marR="0" lvl="0" indent="-342900" algn="l" defTabSz="914400" rtl="0" eaLnBrk="1" fontAlgn="auto" latinLnBrk="0" hangingPunct="1">
              <a:lnSpc>
                <a:spcPct val="107000"/>
              </a:lnSpc>
              <a:spcBef>
                <a:spcPts val="0"/>
              </a:spcBef>
              <a:spcAft>
                <a:spcPts val="800"/>
              </a:spcAft>
              <a:buClrTx/>
              <a:buSzTx/>
              <a:buFont typeface="+mj-lt"/>
              <a:buAutoNum type="arabicPeriod"/>
              <a:tabLst/>
              <a:defRPr/>
            </a:pPr>
            <a:r>
              <a:rPr lang="en-GB"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Francis NA, Entwistle K, </a:t>
            </a:r>
            <a:r>
              <a:rPr lang="en-GB" sz="1800" dirty="0" err="1">
                <a:solidFill>
                  <a:srgbClr val="333333"/>
                </a:solidFill>
                <a:effectLst/>
                <a:latin typeface="Calibri" panose="020F0502020204030204" pitchFamily="34" charset="0"/>
                <a:ea typeface="Calibri" panose="020F0502020204030204" pitchFamily="34" charset="0"/>
                <a:cs typeface="Calibri" panose="020F0502020204030204" pitchFamily="34" charset="0"/>
              </a:rPr>
              <a:t>Santer</a:t>
            </a:r>
            <a:r>
              <a:rPr lang="en-GB"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M, et al.</a:t>
            </a:r>
            <a:r>
              <a:rPr lang="en-GB" sz="1800" i="1"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a:t>
            </a:r>
            <a:r>
              <a:rPr lang="en-GB"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2017</a:t>
            </a:r>
            <a:r>
              <a:rPr lang="en-GB" sz="1800" i="1"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The management of acne vulgaris in primary care: a cohort study of consulting and prescribing patterns using the Clinical Practice Research Datalink</a:t>
            </a:r>
            <a:r>
              <a:rPr lang="en-GB" sz="1800" i="1"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Br J Dermatol </a:t>
            </a:r>
            <a:r>
              <a:rPr lang="en-GB"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176</a:t>
            </a:r>
            <a:r>
              <a:rPr lang="en-GB" sz="1800" i="1"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1</a:t>
            </a:r>
            <a:r>
              <a:rPr lang="en-GB" sz="1800" i="1"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107</a:t>
            </a:r>
            <a:r>
              <a:rPr lang="en-GB" sz="1800" i="1"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a:t>
            </a:r>
            <a:r>
              <a:rPr lang="en-GB"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115</a:t>
            </a:r>
            <a:r>
              <a:rPr lang="en-GB" sz="1800" i="1"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a:t>
            </a:r>
            <a:r>
              <a:rPr lang="en-GB" sz="18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5"/>
              </a:rPr>
              <a:t>Google Scholar</a:t>
            </a:r>
            <a:endParaRPr lang="en-GB" sz="18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gn="l" defTabSz="914400" rtl="0" eaLnBrk="1" fontAlgn="auto" latinLnBrk="0" hangingPunct="1">
              <a:lnSpc>
                <a:spcPct val="107000"/>
              </a:lnSpc>
              <a:spcBef>
                <a:spcPts val="0"/>
              </a:spcBef>
              <a:spcAft>
                <a:spcPts val="800"/>
              </a:spcAft>
              <a:buClrTx/>
              <a:buSzTx/>
              <a:buFont typeface="+mj-lt"/>
              <a:buAutoNum type="arabicPeriod"/>
              <a:tabLst/>
              <a:defRPr/>
            </a:pPr>
            <a:r>
              <a:rPr lang="en-GB" sz="1800" u="none" strike="noStrike" dirty="0" err="1">
                <a:solidFill>
                  <a:srgbClr val="0000FF"/>
                </a:solidFill>
                <a:effectLst/>
                <a:latin typeface="Calibri" panose="020F0502020204030204" pitchFamily="34" charset="0"/>
                <a:ea typeface="Calibri" panose="020F0502020204030204" pitchFamily="34" charset="0"/>
                <a:cs typeface="Calibri" panose="020F0502020204030204" pitchFamily="34" charset="0"/>
              </a:rPr>
              <a:t>Bhate</a:t>
            </a:r>
            <a:r>
              <a:rPr lang="en-GB" sz="1800" u="none" strike="noStrike" dirty="0">
                <a:solidFill>
                  <a:srgbClr val="0000FF"/>
                </a:solidFill>
                <a:effectLst/>
                <a:latin typeface="Calibri" panose="020F0502020204030204" pitchFamily="34" charset="0"/>
                <a:ea typeface="Calibri" panose="020F0502020204030204" pitchFamily="34" charset="0"/>
                <a:cs typeface="Calibri" panose="020F0502020204030204" pitchFamily="34" charset="0"/>
              </a:rPr>
              <a:t> K, Mansfield KE, Sinnott S-J, Margolis DJ, Adesanya E, Francis N et al. Long-term oral antibiotic use in people with acne vulgaris in UK primary care: a drug utilisation study. British Journal of Dermatology. 2022;188(3):361-71</a:t>
            </a:r>
          </a:p>
          <a:p>
            <a:pPr marL="342900" marR="0" lvl="0" indent="-342900" algn="l" defTabSz="914400" rtl="0" eaLnBrk="1" fontAlgn="auto" latinLnBrk="0" hangingPunct="1">
              <a:lnSpc>
                <a:spcPct val="107000"/>
              </a:lnSpc>
              <a:spcBef>
                <a:spcPts val="0"/>
              </a:spcBef>
              <a:spcAft>
                <a:spcPts val="800"/>
              </a:spcAft>
              <a:buClrTx/>
              <a:buSzTx/>
              <a:buFont typeface="+mj-lt"/>
              <a:buAutoNum type="arabicPeriod"/>
              <a:tabLst/>
              <a:defRPr/>
            </a:pPr>
            <a:r>
              <a:rPr lang="en-GB" sz="2800" b="0" i="0" dirty="0">
                <a:solidFill>
                  <a:srgbClr val="212121"/>
                </a:solidFill>
                <a:effectLst/>
                <a:latin typeface="Roboto" panose="02000000000000000000" pitchFamily="2" charset="0"/>
              </a:rPr>
              <a:t>Platt D, Muller I, </a:t>
            </a:r>
            <a:r>
              <a:rPr lang="en-GB" sz="2800" b="0" i="0" dirty="0" err="1">
                <a:solidFill>
                  <a:srgbClr val="212121"/>
                </a:solidFill>
                <a:effectLst/>
                <a:latin typeface="Roboto" panose="02000000000000000000" pitchFamily="2" charset="0"/>
              </a:rPr>
              <a:t>Sufraz</a:t>
            </a:r>
            <a:r>
              <a:rPr lang="en-GB" sz="2800" b="0" i="0" dirty="0">
                <a:solidFill>
                  <a:srgbClr val="212121"/>
                </a:solidFill>
                <a:effectLst/>
                <a:latin typeface="Roboto" panose="02000000000000000000" pitchFamily="2" charset="0"/>
              </a:rPr>
              <a:t> A, Little P, </a:t>
            </a:r>
            <a:r>
              <a:rPr lang="en-GB" sz="2800" b="0" i="0" dirty="0" err="1">
                <a:solidFill>
                  <a:srgbClr val="212121"/>
                </a:solidFill>
                <a:effectLst/>
                <a:latin typeface="Roboto" panose="02000000000000000000" pitchFamily="2" charset="0"/>
              </a:rPr>
              <a:t>Santer</a:t>
            </a:r>
            <a:r>
              <a:rPr lang="en-GB" sz="2800" b="0" i="0" dirty="0">
                <a:solidFill>
                  <a:srgbClr val="212121"/>
                </a:solidFill>
                <a:effectLst/>
                <a:latin typeface="Roboto" panose="02000000000000000000" pitchFamily="2" charset="0"/>
              </a:rPr>
              <a:t> M. GPs' perspectives on acne management in primary care: a qualitative interview study. Br J Gen </a:t>
            </a:r>
            <a:r>
              <a:rPr lang="en-GB" sz="2800" b="0" i="0" dirty="0" err="1">
                <a:solidFill>
                  <a:srgbClr val="212121"/>
                </a:solidFill>
                <a:effectLst/>
                <a:latin typeface="Roboto" panose="02000000000000000000" pitchFamily="2" charset="0"/>
              </a:rPr>
              <a:t>Pract</a:t>
            </a:r>
            <a:r>
              <a:rPr lang="en-GB" sz="2800" b="0" i="0" dirty="0">
                <a:solidFill>
                  <a:srgbClr val="212121"/>
                </a:solidFill>
                <a:effectLst/>
                <a:latin typeface="Roboto" panose="02000000000000000000" pitchFamily="2" charset="0"/>
              </a:rPr>
              <a:t>. 2020 Dec 28;71(702):e78-e84. </a:t>
            </a:r>
            <a:r>
              <a:rPr lang="en-GB" sz="2800" b="0" i="0" dirty="0" err="1">
                <a:solidFill>
                  <a:srgbClr val="212121"/>
                </a:solidFill>
                <a:effectLst/>
                <a:latin typeface="Roboto" panose="02000000000000000000" pitchFamily="2" charset="0"/>
              </a:rPr>
              <a:t>doi</a:t>
            </a:r>
            <a:r>
              <a:rPr lang="en-GB" sz="2800" b="0" i="0" dirty="0">
                <a:solidFill>
                  <a:srgbClr val="212121"/>
                </a:solidFill>
                <a:effectLst/>
                <a:latin typeface="Roboto" panose="02000000000000000000" pitchFamily="2" charset="0"/>
              </a:rPr>
              <a:t>: 10.3399/bjgp20X713873. PMID: 33257464; PMCID: PMC7716869.</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l" defTabSz="914400" rtl="0" eaLnBrk="1" fontAlgn="auto" latinLnBrk="0" hangingPunct="1">
              <a:lnSpc>
                <a:spcPct val="107000"/>
              </a:lnSpc>
              <a:spcBef>
                <a:spcPts val="0"/>
              </a:spcBef>
              <a:spcAft>
                <a:spcPts val="800"/>
              </a:spcAft>
              <a:buClrTx/>
              <a:buSzTx/>
              <a:buFont typeface="+mj-lt"/>
              <a:buAutoNum type="arabicPeriod"/>
              <a:tabLst/>
              <a:defRPr/>
            </a:pP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mj-lt"/>
              <a:buAutoNum type="arabicPeriod"/>
            </a:pPr>
            <a:endParaRPr lang="en-GB" sz="1800" dirty="0">
              <a:effectLst/>
              <a:latin typeface="Calibri" panose="020F0502020204030204" pitchFamily="34" charset="0"/>
              <a:ea typeface="Calibri" panose="020F0502020204030204" pitchFamily="34"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B1E996-E973-4AA4-858F-A96EEB1CC84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47071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200" b="1" dirty="0">
                <a:latin typeface="Arial" panose="020B0604020202020204" pitchFamily="34" charset="0"/>
                <a:cs typeface="Arial" panose="020B0604020202020204" pitchFamily="34" charset="0"/>
              </a:rPr>
              <a:t>Presenter talk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200" b="1" dirty="0">
                <a:latin typeface="Arial" panose="020B0604020202020204" pitchFamily="34" charset="0"/>
                <a:cs typeface="Arial" panose="020B0604020202020204" pitchFamily="34" charset="0"/>
              </a:rPr>
              <a:t>We developed the worked examples using the principles from the How-to toolkit in using a structured step wise approach</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200" b="1" dirty="0">
                <a:latin typeface="Arial" panose="020B0604020202020204" pitchFamily="34" charset="0"/>
                <a:cs typeface="Arial" panose="020B0604020202020204" pitchFamily="34" charset="0"/>
              </a:rPr>
              <a:t>After conducting a search on the clinical system for patients with recurrent antibiotic courses for lymecycline and doxycycline and/or coded for acne, we look to carrying out a patient centred review and this table covers the points in the review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dirty="0">
              <a:latin typeface="Arial" panose="020B0604020202020204" pitchFamily="34" charset="0"/>
              <a:cs typeface="Arial" panose="020B0604020202020204" pitchFamily="34" charset="0"/>
            </a:endParaRPr>
          </a:p>
          <a:p>
            <a:r>
              <a:rPr lang="en-GB" b="1" dirty="0"/>
              <a:t>Establish a clear history of the patient’s condition, current use of medication and baseline habits alongside lifestyle modifications and treatments tried to-date.</a:t>
            </a:r>
            <a:r>
              <a:rPr lang="en-GB" dirty="0"/>
              <a:t> </a:t>
            </a:r>
          </a:p>
          <a:p>
            <a:r>
              <a:rPr lang="en-GB" dirty="0"/>
              <a:t> Investigate if any medication may have exacerbated acne (see section 2.2) </a:t>
            </a:r>
          </a:p>
          <a:p>
            <a:r>
              <a:rPr lang="en-GB" b="1" dirty="0"/>
              <a:t>➢ Explore any impact their condition has on their self-esteem and mental health</a:t>
            </a:r>
            <a:r>
              <a:rPr lang="en-GB" dirty="0"/>
              <a:t>. To note: This may need special consideration and appropriate referral (see Section 3.3.3). ➢ Listen to the patient’s concerns and priorities and establish their expectations for management of their condition. </a:t>
            </a:r>
          </a:p>
          <a:p>
            <a:endParaRPr lang="en-GB" dirty="0"/>
          </a:p>
          <a:p>
            <a:r>
              <a:rPr lang="en-GB" b="1" dirty="0"/>
              <a:t>Be aware of any special considerations, e.g.: o Darker skin tones: ▪ Acne is no more common or severe in pigmented skin. ▪ Post-inflammatory hyperpigmentation can be more marked, therefore, treat patients with darker skin tones early and more aggressively, including earlier consideration of referral to secondary care or a dermatology service (PCDS, 2022). o Women of childbearing potential: ▪ ‘Topical retinoids and oral tetracyclines are contraindicated during pregnancy and when planning a pregnancy’, women must use effective contraception or choose alternative treatment to these options (NICE b, 2021). ▪ ‘If a person receiving treatment for acne wishes to use hormonal contraception, consider using the combined oral contraceptive pill in preference to the progestogen-only pill’ (NICE b, 2021).</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B1E996-E973-4AA4-858F-A96EEB1CC84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62084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Standard title slide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4EC7EF-95E1-3D44-A982-BC7A3E9C617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57560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Presenter Talk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Future work highlighted as part of the ‘How to…’ resource was to develop a checklist for primary care teams to use during the consultation and to pilot it in GP practice. This checklist could be used in conjunction with the how to guide t</a:t>
            </a:r>
            <a:r>
              <a:rPr lang="en-GB" sz="2000" dirty="0">
                <a:solidFill>
                  <a:schemeClr val="tx1"/>
                </a:solidFill>
              </a:rPr>
              <a:t>o act as an aide memoire of steps that should be considered to avoid or reduce the risk of infection and alternatives to antibiotics before prescribing rescue packs or continuing long-term antibiotic prophylaxis. </a:t>
            </a:r>
          </a:p>
          <a:p>
            <a:r>
              <a:rPr lang="en-GB" dirty="0"/>
              <a:t> </a:t>
            </a:r>
          </a:p>
          <a:p>
            <a:r>
              <a:rPr lang="en-GB" sz="1800" b="0" i="0" u="none" strike="noStrike" baseline="0" dirty="0">
                <a:solidFill>
                  <a:srgbClr val="000000"/>
                </a:solidFill>
                <a:latin typeface="Arial" panose="020B0604020202020204" pitchFamily="34" charset="0"/>
              </a:rPr>
              <a:t>A COPD Prevention of Exacerbation Toolkit (COPD-PET) has been developed to support the review of patients prescribed long term, or repeated courses, of antibiotics. The COPD-PET is not yet published but us currently being piloted within GP practices and a respiratory hub in the East of England. The pilot will evaluate patient outcomes, patient and staff satisfaction, and support consideration of adoption and spread in other regions if successful. </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DEF78E-3B71-465F-BC3B-090A3ECD2E9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63023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10AD0D-403C-4DF3-8899-9AEBAFF1008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59855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effectLst/>
                <a:latin typeface="Arial" panose="020B0604020202020204" pitchFamily="34" charset="0"/>
                <a:ea typeface="Times New Roman" panose="02020603050405020304" pitchFamily="18" charset="0"/>
                <a:cs typeface="Arial" panose="020B0604020202020204" pitchFamily="34" charset="0"/>
              </a:rPr>
              <a:t>Presenter talk</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Times New Roman" panose="02020603050405020304" pitchFamily="18" charset="0"/>
              </a:rPr>
              <a:t>Next stages for the clinical team are to do a 6 month and 12 month follow up.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Calibri" panose="020F050202020403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Times New Roman" panose="02020603050405020304" pitchFamily="18" charset="0"/>
              </a:rPr>
              <a:t>Results will be shared with key team members and inform policy.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Calibri" panose="020F050202020403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Times New Roman" panose="02020603050405020304" pitchFamily="18" charset="0"/>
              </a:rPr>
              <a:t>Access to COPD PET - it is still in pilot phase and amendments may be made. Once pilot is complete it will be published on TARGET alongside the How To COPD resources  </a:t>
            </a:r>
            <a:endParaRPr lang="en-GB" sz="1200" dirty="0">
              <a:effectLst/>
              <a:latin typeface="Calibri" panose="020F0502020204030204" pitchFamily="34" charset="0"/>
              <a:ea typeface="Calibri" panose="020F0502020204030204" pitchFamily="34" charset="0"/>
            </a:endParaRPr>
          </a:p>
          <a:p>
            <a:endParaRPr lang="en-GB" dirty="0"/>
          </a:p>
          <a:p>
            <a:r>
              <a:rPr lang="en-GB" dirty="0"/>
              <a:t>Roughly 6 months left on pilot and then will be available on the toolkit.</a:t>
            </a:r>
          </a:p>
          <a:p>
            <a:endParaRPr lang="en-GB" dirty="0"/>
          </a:p>
          <a:p>
            <a:r>
              <a:rPr lang="en-GB" dirty="0"/>
              <a:t>If your practice would like to pilot the COPD PET checklist or would like a copy please contact Naomi</a:t>
            </a:r>
          </a:p>
          <a:p>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DEF78E-3B71-465F-BC3B-090A3ECD2E9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08641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4EC7EF-95E1-3D44-A982-BC7A3E9C617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57560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dirty="0">
                <a:solidFill>
                  <a:srgbClr val="FF0000"/>
                </a:solidFill>
                <a:latin typeface="Arial" panose="020B0604020202020204" pitchFamily="34" charset="0"/>
                <a:cs typeface="Arial" panose="020B0604020202020204" pitchFamily="34" charset="0"/>
              </a:rPr>
              <a:t>https://www.gov.uk/government/publications/uk-5-year-action-plan-for-antimicrobial-resistance-2019-to-2024</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4EC7EF-95E1-3D44-A982-BC7A3E9C617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7122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https://www.england.nhs.uk/long-read/national-medicines-optimisation-opportunities-2023-24/</a:t>
            </a:r>
          </a:p>
          <a:p>
            <a:r>
              <a:rPr lang="en-GB" dirty="0"/>
              <a:t>https://www.nhsbsa.nhs.uk/access-our-data-products/epact2/dashboards-and-specifications/national-medicines-optimisation-opportunities</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4EC7EF-95E1-3D44-A982-BC7A3E9C617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56624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https://www.nice.org.uk/guidance/health-protection/communicable-diseases/antimicrobial-stewardship</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4EC7EF-95E1-3D44-A982-BC7A3E9C617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41976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https://www.prescqipp.info/our-resources/webkits/antimicrobial-stewardship/optimising-antimicrobial-duration-dashboard-amoxicillin-500mg-capsules/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4EC7EF-95E1-3D44-A982-BC7A3E9C617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27953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Optimising antimicrobial duration dashboard - Flucloxacillin 500mg capsules | </a:t>
            </a:r>
            <a:r>
              <a:rPr lang="en-GB" dirty="0" err="1">
                <a:hlinkClick r:id="rId3"/>
              </a:rPr>
              <a:t>PrescQIPP</a:t>
            </a:r>
            <a:r>
              <a:rPr lang="en-GB" dirty="0">
                <a:hlinkClick r:id="rId3"/>
              </a:rPr>
              <a:t> C.I.C</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4EC7EF-95E1-3D44-A982-BC7A3E9C617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51476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Optimising antimicrobial duration dashboard - Phenoxymethylpenicillin 250mg tablets | </a:t>
            </a:r>
            <a:r>
              <a:rPr lang="en-GB" dirty="0" err="1">
                <a:hlinkClick r:id="rId3"/>
              </a:rPr>
              <a:t>PrescQIPP</a:t>
            </a:r>
            <a:r>
              <a:rPr lang="en-GB" dirty="0">
                <a:hlinkClick r:id="rId3"/>
              </a:rPr>
              <a:t> C.I.C</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4EC7EF-95E1-3D44-A982-BC7A3E9C617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33454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xfrm>
            <a:off x="-198438" y="801688"/>
            <a:ext cx="7131051" cy="4011612"/>
          </a:xfrm>
          <a:ln/>
        </p:spPr>
      </p:sp>
      <p:sp>
        <p:nvSpPr>
          <p:cNvPr id="77827" name="Rectangle 3"/>
          <p:cNvSpPr>
            <a:spLocks noGrp="1" noChangeArrowheads="1"/>
          </p:cNvSpPr>
          <p:nvPr>
            <p:ph type="body" idx="1"/>
          </p:nvPr>
        </p:nvSpPr>
        <p:spPr>
          <a:noFill/>
          <a:ln/>
        </p:spPr>
        <p:txBody>
          <a:bodyPr/>
          <a:lstStyle/>
          <a:p>
            <a:endParaRPr lang="en-GB" dirty="0"/>
          </a:p>
        </p:txBody>
      </p:sp>
    </p:spTree>
    <p:extLst>
      <p:ext uri="{BB962C8B-B14F-4D97-AF65-F5344CB8AC3E}">
        <p14:creationId xmlns:p14="http://schemas.microsoft.com/office/powerpoint/2010/main" val="106212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0.svg"/><Relationship Id="rId7" Type="http://schemas.openxmlformats.org/officeDocument/2006/relationships/image" Target="../media/image24.svg"/><Relationship Id="rId2" Type="http://schemas.openxmlformats.org/officeDocument/2006/relationships/image" Target="../media/image19.png"/><Relationship Id="rId1" Type="http://schemas.openxmlformats.org/officeDocument/2006/relationships/slideMaster" Target="../slideMasters/slideMaster3.xml"/><Relationship Id="rId6" Type="http://schemas.openxmlformats.org/officeDocument/2006/relationships/image" Target="../media/image23.png"/><Relationship Id="rId5" Type="http://schemas.openxmlformats.org/officeDocument/2006/relationships/image" Target="../media/image22.svg"/><Relationship Id="rId4" Type="http://schemas.openxmlformats.org/officeDocument/2006/relationships/image" Target="../media/image21.png"/><Relationship Id="rId9" Type="http://schemas.openxmlformats.org/officeDocument/2006/relationships/image" Target="../media/image25.png"/></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30.tiff"/><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Titl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0000" y="650789"/>
            <a:ext cx="6355200" cy="1958067"/>
          </a:xfrm>
        </p:spPr>
        <p:txBody>
          <a:bodyPr anchor="b">
            <a:normAutofit/>
          </a:bodyPr>
          <a:lstStyle>
            <a:lvl1pPr algn="l">
              <a:defRPr sz="5067" b="1"/>
            </a:lvl1pPr>
          </a:lstStyle>
          <a:p>
            <a:r>
              <a:rPr lang="en-GB"/>
              <a:t>Click to edit Master title style</a:t>
            </a:r>
            <a:endParaRPr lang="en-US" dirty="0"/>
          </a:p>
        </p:txBody>
      </p:sp>
      <p:sp>
        <p:nvSpPr>
          <p:cNvPr id="3" name="Subtitle 2"/>
          <p:cNvSpPr>
            <a:spLocks noGrp="1"/>
          </p:cNvSpPr>
          <p:nvPr>
            <p:ph type="subTitle" idx="1"/>
          </p:nvPr>
        </p:nvSpPr>
        <p:spPr>
          <a:xfrm>
            <a:off x="960005" y="2712353"/>
            <a:ext cx="5580500" cy="1655763"/>
          </a:xfrm>
        </p:spPr>
        <p:txBody>
          <a:bodyPr>
            <a:normAutofit/>
          </a:bodyPr>
          <a:lstStyle>
            <a:lvl1pPr marL="0" indent="0" algn="l">
              <a:buNone/>
              <a:defRPr sz="2667"/>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GB"/>
              <a:t>Click to edit Master subtitle style</a:t>
            </a:r>
            <a:endParaRPr lang="en-US" dirty="0"/>
          </a:p>
        </p:txBody>
      </p:sp>
      <p:sp>
        <p:nvSpPr>
          <p:cNvPr id="4" name="Rectangle 3"/>
          <p:cNvSpPr/>
          <p:nvPr userDrawn="1"/>
        </p:nvSpPr>
        <p:spPr>
          <a:xfrm>
            <a:off x="7112000" y="5384800"/>
            <a:ext cx="4944533" cy="1185333"/>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5" name="Picture 4" descr="PP+3@2x.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97890" y="5384801"/>
            <a:ext cx="3986111" cy="1168031"/>
          </a:xfrm>
          <a:prstGeom prst="rect">
            <a:avLst/>
          </a:prstGeom>
        </p:spPr>
      </p:pic>
    </p:spTree>
    <p:extLst>
      <p:ext uri="{BB962C8B-B14F-4D97-AF65-F5344CB8AC3E}">
        <p14:creationId xmlns:p14="http://schemas.microsoft.com/office/powerpoint/2010/main" val="15030733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and Content with footer">
    <p:spTree>
      <p:nvGrpSpPr>
        <p:cNvPr id="1" name=""/>
        <p:cNvGrpSpPr/>
        <p:nvPr/>
      </p:nvGrpSpPr>
      <p:grpSpPr>
        <a:xfrm>
          <a:off x="0" y="0"/>
          <a:ext cx="0" cy="0"/>
          <a:chOff x="0" y="0"/>
          <a:chExt cx="0" cy="0"/>
        </a:xfrm>
      </p:grpSpPr>
      <p:sp>
        <p:nvSpPr>
          <p:cNvPr id="6" name="Title 3"/>
          <p:cNvSpPr>
            <a:spLocks noGrp="1"/>
          </p:cNvSpPr>
          <p:nvPr>
            <p:ph type="title"/>
          </p:nvPr>
        </p:nvSpPr>
        <p:spPr>
          <a:xfrm>
            <a:off x="340166" y="731921"/>
            <a:ext cx="7241000" cy="519963"/>
          </a:xfrm>
          <a:prstGeom prst="rect">
            <a:avLst/>
          </a:prstGeom>
        </p:spPr>
        <p:txBody>
          <a:bodyPr/>
          <a:lstStyle>
            <a:lvl1pPr algn="l">
              <a:defRPr sz="2250" b="1">
                <a:solidFill>
                  <a:schemeClr val="bg1"/>
                </a:solidFill>
              </a:defRPr>
            </a:lvl1pPr>
          </a:lstStyle>
          <a:p>
            <a:r>
              <a:rPr lang="en-US" dirty="0"/>
              <a:t>Click to edit Master title style</a:t>
            </a:r>
            <a:endParaRPr lang="en-GB" dirty="0"/>
          </a:p>
        </p:txBody>
      </p:sp>
      <p:sp>
        <p:nvSpPr>
          <p:cNvPr id="8" name="Text Placeholder 5"/>
          <p:cNvSpPr>
            <a:spLocks noGrp="1"/>
          </p:cNvSpPr>
          <p:nvPr>
            <p:ph type="body" sz="quarter" idx="10"/>
          </p:nvPr>
        </p:nvSpPr>
        <p:spPr>
          <a:xfrm>
            <a:off x="695400" y="1656928"/>
            <a:ext cx="10868708" cy="1518919"/>
          </a:xfrm>
          <a:prstGeom prst="rect">
            <a:avLst/>
          </a:prstGeom>
        </p:spPr>
        <p:txBody>
          <a:bodyPr/>
          <a:lstStyle>
            <a:lvl1pPr algn="l">
              <a:defRPr sz="2039">
                <a:latin typeface="Calibri" panose="020F0502020204030204" pitchFamily="34" charset="0"/>
              </a:defRPr>
            </a:lvl1pPr>
            <a:lvl2pPr marL="723279" indent="-401822" algn="l">
              <a:buClr>
                <a:srgbClr val="0072C6"/>
              </a:buClr>
              <a:buFont typeface="Arial" panose="020B0604020202020204" pitchFamily="34" charset="0"/>
              <a:buChar char="•"/>
              <a:defRPr sz="2039">
                <a:latin typeface="Calibri" panose="020F0502020204030204" pitchFamily="34" charset="0"/>
              </a:defRPr>
            </a:lvl2pPr>
            <a:lvl3pPr marL="1044736" indent="-401822" algn="l">
              <a:buFont typeface="Arial" panose="020B0604020202020204" pitchFamily="34" charset="0"/>
              <a:buChar char="•"/>
              <a:defRPr>
                <a:latin typeface="Calibri" panose="020F0502020204030204" pitchFamily="34" charset="0"/>
              </a:defRPr>
            </a:lvl3pPr>
            <a:lvl4pPr marL="1366194" indent="-401822" algn="l">
              <a:buFont typeface="Courier New" panose="02070309020205020404" pitchFamily="49" charset="0"/>
              <a:buChar char="o"/>
              <a:defRPr sz="2039">
                <a:latin typeface="Calibri" panose="020F0502020204030204" pitchFamily="34" charset="0"/>
              </a:defRPr>
            </a:lvl4pPr>
            <a:lvl5pPr marL="1687651" indent="-401822" algn="l">
              <a:buFont typeface="Wingdings" panose="05000000000000000000" pitchFamily="2" charset="2"/>
              <a:buChar char="§"/>
              <a:defRPr sz="2039">
                <a:latin typeface="Calibri" panose="020F0502020204030204" pitchFamily="34" charset="0"/>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418677672"/>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046"/>
            <a:ext cx="9144000" cy="2388870"/>
          </a:xfrm>
          <a:prstGeom prst="rect">
            <a:avLst/>
          </a:prstGeom>
        </p:spPr>
        <p:txBody>
          <a:bodyPr anchor="b"/>
          <a:lstStyle>
            <a:lvl1pPr algn="ctr">
              <a:defRPr sz="7200"/>
            </a:lvl1pPr>
          </a:lstStyle>
          <a:p>
            <a:r>
              <a:rPr lang="en-US"/>
              <a:t>Click to edit Master title style</a:t>
            </a:r>
            <a:endParaRPr lang="en-GB"/>
          </a:p>
        </p:txBody>
      </p:sp>
      <p:sp>
        <p:nvSpPr>
          <p:cNvPr id="3" name="Subtitle 2"/>
          <p:cNvSpPr>
            <a:spLocks noGrp="1"/>
          </p:cNvSpPr>
          <p:nvPr>
            <p:ph type="subTitle" idx="1"/>
          </p:nvPr>
        </p:nvSpPr>
        <p:spPr>
          <a:xfrm>
            <a:off x="1524000" y="3602356"/>
            <a:ext cx="9144000" cy="1655444"/>
          </a:xfrm>
          <a:prstGeom prst="rect">
            <a:avLst/>
          </a:prstGeom>
        </p:spPr>
        <p:txBody>
          <a:bodyPr/>
          <a:lstStyle>
            <a:lvl1pPr marL="0" indent="0" algn="ctr">
              <a:buNone/>
              <a:defRPr sz="2880"/>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32790B3-DCFA-4CCB-BC69-A6B9303E6A9C}" type="datetimeFigureOut">
              <a:rPr lang="en-GB" smtClean="0"/>
              <a:t>13/12/2023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8D97A4-84DF-4009-B979-194B8EBCB8A6}" type="slidenum">
              <a:rPr lang="en-GB" smtClean="0"/>
              <a:t>‹#›</a:t>
            </a:fld>
            <a:endParaRPr lang="en-GB"/>
          </a:p>
        </p:txBody>
      </p:sp>
    </p:spTree>
    <p:extLst>
      <p:ext uri="{BB962C8B-B14F-4D97-AF65-F5344CB8AC3E}">
        <p14:creationId xmlns:p14="http://schemas.microsoft.com/office/powerpoint/2010/main" val="41829033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760"/>
            <a:ext cx="10515600" cy="132588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4990"/>
            <a:ext cx="10515600" cy="435292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32790B3-DCFA-4CCB-BC69-A6B9303E6A9C}" type="datetimeFigureOut">
              <a:rPr lang="en-GB" smtClean="0"/>
              <a:t>13/12/2023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8D97A4-84DF-4009-B979-194B8EBCB8A6}" type="slidenum">
              <a:rPr lang="en-GB" smtClean="0"/>
              <a:t>‹#›</a:t>
            </a:fld>
            <a:endParaRPr lang="en-GB"/>
          </a:p>
        </p:txBody>
      </p:sp>
    </p:spTree>
    <p:extLst>
      <p:ext uri="{BB962C8B-B14F-4D97-AF65-F5344CB8AC3E}">
        <p14:creationId xmlns:p14="http://schemas.microsoft.com/office/powerpoint/2010/main" val="39259658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10690"/>
            <a:ext cx="10515600" cy="2851786"/>
          </a:xfrm>
          <a:prstGeom prst="rect">
            <a:avLst/>
          </a:prstGeom>
        </p:spPr>
        <p:txBody>
          <a:bodyPr anchor="b"/>
          <a:lstStyle>
            <a:lvl1pPr>
              <a:defRPr sz="7200"/>
            </a:lvl1pPr>
          </a:lstStyle>
          <a:p>
            <a:r>
              <a:rPr lang="en-US"/>
              <a:t>Click to edit Master title style</a:t>
            </a:r>
            <a:endParaRPr lang="en-GB"/>
          </a:p>
        </p:txBody>
      </p:sp>
      <p:sp>
        <p:nvSpPr>
          <p:cNvPr id="3" name="Text Placeholder 2"/>
          <p:cNvSpPr>
            <a:spLocks noGrp="1"/>
          </p:cNvSpPr>
          <p:nvPr>
            <p:ph type="body" idx="1"/>
          </p:nvPr>
        </p:nvSpPr>
        <p:spPr>
          <a:xfrm>
            <a:off x="831851" y="4589146"/>
            <a:ext cx="10515600" cy="1501140"/>
          </a:xfrm>
          <a:prstGeom prst="rect">
            <a:avLst/>
          </a:prstGeom>
        </p:spPr>
        <p:txBody>
          <a:bodyPr/>
          <a:lstStyle>
            <a:lvl1pPr marL="0" indent="0">
              <a:buNone/>
              <a:defRPr sz="2880">
                <a:solidFill>
                  <a:schemeClr val="tx1">
                    <a:tint val="75000"/>
                  </a:schemeClr>
                </a:solidFill>
              </a:defRPr>
            </a:lvl1pPr>
            <a:lvl2pPr marL="548640" indent="0">
              <a:buNone/>
              <a:defRPr sz="2400">
                <a:solidFill>
                  <a:schemeClr val="tx1">
                    <a:tint val="75000"/>
                  </a:schemeClr>
                </a:solidFill>
              </a:defRPr>
            </a:lvl2pPr>
            <a:lvl3pPr marL="1097280" indent="0">
              <a:buNone/>
              <a:defRPr sz="2160">
                <a:solidFill>
                  <a:schemeClr val="tx1">
                    <a:tint val="75000"/>
                  </a:schemeClr>
                </a:solidFill>
              </a:defRPr>
            </a:lvl3pPr>
            <a:lvl4pPr marL="1645920" indent="0">
              <a:buNone/>
              <a:defRPr sz="1920">
                <a:solidFill>
                  <a:schemeClr val="tx1">
                    <a:tint val="75000"/>
                  </a:schemeClr>
                </a:solidFill>
              </a:defRPr>
            </a:lvl4pPr>
            <a:lvl5pPr marL="2194560" indent="0">
              <a:buNone/>
              <a:defRPr sz="1920">
                <a:solidFill>
                  <a:schemeClr val="tx1">
                    <a:tint val="75000"/>
                  </a:schemeClr>
                </a:solidFill>
              </a:defRPr>
            </a:lvl5pPr>
            <a:lvl6pPr marL="2743200" indent="0">
              <a:buNone/>
              <a:defRPr sz="1920">
                <a:solidFill>
                  <a:schemeClr val="tx1">
                    <a:tint val="75000"/>
                  </a:schemeClr>
                </a:solidFill>
              </a:defRPr>
            </a:lvl6pPr>
            <a:lvl7pPr marL="3291840" indent="0">
              <a:buNone/>
              <a:defRPr sz="1920">
                <a:solidFill>
                  <a:schemeClr val="tx1">
                    <a:tint val="75000"/>
                  </a:schemeClr>
                </a:solidFill>
              </a:defRPr>
            </a:lvl7pPr>
            <a:lvl8pPr marL="3840480" indent="0">
              <a:buNone/>
              <a:defRPr sz="1920">
                <a:solidFill>
                  <a:schemeClr val="tx1">
                    <a:tint val="75000"/>
                  </a:schemeClr>
                </a:solidFill>
              </a:defRPr>
            </a:lvl8pPr>
            <a:lvl9pPr marL="4389120" indent="0">
              <a:buNone/>
              <a:defRPr sz="192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32790B3-DCFA-4CCB-BC69-A6B9303E6A9C}" type="datetimeFigureOut">
              <a:rPr lang="en-GB" smtClean="0"/>
              <a:t>13/12/2023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8D97A4-84DF-4009-B979-194B8EBCB8A6}" type="slidenum">
              <a:rPr lang="en-GB" smtClean="0"/>
              <a:t>‹#›</a:t>
            </a:fld>
            <a:endParaRPr lang="en-GB"/>
          </a:p>
        </p:txBody>
      </p:sp>
    </p:spTree>
    <p:extLst>
      <p:ext uri="{BB962C8B-B14F-4D97-AF65-F5344CB8AC3E}">
        <p14:creationId xmlns:p14="http://schemas.microsoft.com/office/powerpoint/2010/main" val="37328052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760"/>
            <a:ext cx="10515600" cy="1325880"/>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838200" y="1824990"/>
            <a:ext cx="5156200" cy="435292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824990"/>
            <a:ext cx="5156200" cy="435292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32790B3-DCFA-4CCB-BC69-A6B9303E6A9C}" type="datetimeFigureOut">
              <a:rPr lang="en-GB" smtClean="0"/>
              <a:t>13/12/2023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68D97A4-84DF-4009-B979-194B8EBCB8A6}" type="slidenum">
              <a:rPr lang="en-GB" smtClean="0"/>
              <a:t>‹#›</a:t>
            </a:fld>
            <a:endParaRPr lang="en-GB"/>
          </a:p>
        </p:txBody>
      </p:sp>
    </p:spTree>
    <p:extLst>
      <p:ext uri="{BB962C8B-B14F-4D97-AF65-F5344CB8AC3E}">
        <p14:creationId xmlns:p14="http://schemas.microsoft.com/office/powerpoint/2010/main" val="39939697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760"/>
            <a:ext cx="10515600" cy="1325880"/>
          </a:xfrm>
          <a:prstGeom prst="rect">
            <a:avLst/>
          </a:prstGeom>
        </p:spPr>
        <p:txBody>
          <a:bodyPr/>
          <a:lstStyle/>
          <a:p>
            <a:r>
              <a:rPr lang="en-US"/>
              <a:t>Click to edit Master title style</a:t>
            </a:r>
            <a:endParaRPr lang="en-GB"/>
          </a:p>
        </p:txBody>
      </p:sp>
      <p:sp>
        <p:nvSpPr>
          <p:cNvPr id="3" name="Text Placeholder 2"/>
          <p:cNvSpPr>
            <a:spLocks noGrp="1"/>
          </p:cNvSpPr>
          <p:nvPr>
            <p:ph type="body" idx="1"/>
          </p:nvPr>
        </p:nvSpPr>
        <p:spPr>
          <a:xfrm>
            <a:off x="840319" y="1682116"/>
            <a:ext cx="5158316" cy="822960"/>
          </a:xfrm>
          <a:prstGeom prst="rect">
            <a:avLst/>
          </a:prstGeo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Edit Master text styles</a:t>
            </a:r>
          </a:p>
        </p:txBody>
      </p:sp>
      <p:sp>
        <p:nvSpPr>
          <p:cNvPr id="4" name="Content Placeholder 3"/>
          <p:cNvSpPr>
            <a:spLocks noGrp="1"/>
          </p:cNvSpPr>
          <p:nvPr>
            <p:ph sz="half" idx="2"/>
          </p:nvPr>
        </p:nvSpPr>
        <p:spPr>
          <a:xfrm>
            <a:off x="840319" y="2505076"/>
            <a:ext cx="5158316" cy="368427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2116"/>
            <a:ext cx="5183717" cy="822960"/>
          </a:xfrm>
          <a:prstGeom prst="rect">
            <a:avLst/>
          </a:prstGeo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Edit Master text styles</a:t>
            </a:r>
          </a:p>
        </p:txBody>
      </p:sp>
      <p:sp>
        <p:nvSpPr>
          <p:cNvPr id="6" name="Content Placeholder 5"/>
          <p:cNvSpPr>
            <a:spLocks noGrp="1"/>
          </p:cNvSpPr>
          <p:nvPr>
            <p:ph sz="quarter" idx="4"/>
          </p:nvPr>
        </p:nvSpPr>
        <p:spPr>
          <a:xfrm>
            <a:off x="6172200" y="2505076"/>
            <a:ext cx="5183717" cy="368427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32790B3-DCFA-4CCB-BC69-A6B9303E6A9C}" type="datetimeFigureOut">
              <a:rPr lang="en-GB" smtClean="0"/>
              <a:t>13/12/2023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68D97A4-84DF-4009-B979-194B8EBCB8A6}" type="slidenum">
              <a:rPr lang="en-GB" smtClean="0"/>
              <a:t>‹#›</a:t>
            </a:fld>
            <a:endParaRPr lang="en-GB"/>
          </a:p>
        </p:txBody>
      </p:sp>
    </p:spTree>
    <p:extLst>
      <p:ext uri="{BB962C8B-B14F-4D97-AF65-F5344CB8AC3E}">
        <p14:creationId xmlns:p14="http://schemas.microsoft.com/office/powerpoint/2010/main" val="26326883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760"/>
            <a:ext cx="10515600" cy="1325880"/>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32790B3-DCFA-4CCB-BC69-A6B9303E6A9C}" type="datetimeFigureOut">
              <a:rPr lang="en-GB" smtClean="0"/>
              <a:t>13/12/2023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68D97A4-84DF-4009-B979-194B8EBCB8A6}" type="slidenum">
              <a:rPr lang="en-GB" smtClean="0"/>
              <a:t>‹#›</a:t>
            </a:fld>
            <a:endParaRPr lang="en-GB"/>
          </a:p>
        </p:txBody>
      </p:sp>
    </p:spTree>
    <p:extLst>
      <p:ext uri="{BB962C8B-B14F-4D97-AF65-F5344CB8AC3E}">
        <p14:creationId xmlns:p14="http://schemas.microsoft.com/office/powerpoint/2010/main" val="12960956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2790B3-DCFA-4CCB-BC69-A6B9303E6A9C}" type="datetimeFigureOut">
              <a:rPr lang="en-GB" smtClean="0"/>
              <a:t>13/12/2023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68D97A4-84DF-4009-B979-194B8EBCB8A6}" type="slidenum">
              <a:rPr lang="en-GB" smtClean="0"/>
              <a:t>‹#›</a:t>
            </a:fld>
            <a:endParaRPr lang="en-GB"/>
          </a:p>
        </p:txBody>
      </p:sp>
    </p:spTree>
    <p:extLst>
      <p:ext uri="{BB962C8B-B14F-4D97-AF65-F5344CB8AC3E}">
        <p14:creationId xmlns:p14="http://schemas.microsoft.com/office/powerpoint/2010/main" val="4638508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21" y="457200"/>
            <a:ext cx="3932767" cy="1600200"/>
          </a:xfrm>
          <a:prstGeom prst="rect">
            <a:avLst/>
          </a:prstGeom>
        </p:spPr>
        <p:txBody>
          <a:bodyPr anchor="b"/>
          <a:lstStyle>
            <a:lvl1pPr>
              <a:defRPr sz="3840"/>
            </a:lvl1pPr>
          </a:lstStyle>
          <a:p>
            <a:r>
              <a:rPr lang="en-US"/>
              <a:t>Click to edit Master title style</a:t>
            </a:r>
            <a:endParaRPr lang="en-GB"/>
          </a:p>
        </p:txBody>
      </p:sp>
      <p:sp>
        <p:nvSpPr>
          <p:cNvPr id="3" name="Content Placeholder 2"/>
          <p:cNvSpPr>
            <a:spLocks noGrp="1"/>
          </p:cNvSpPr>
          <p:nvPr>
            <p:ph idx="1"/>
          </p:nvPr>
        </p:nvSpPr>
        <p:spPr>
          <a:xfrm>
            <a:off x="5183717" y="986790"/>
            <a:ext cx="6172200" cy="4874896"/>
          </a:xfrm>
          <a:prstGeom prst="rect">
            <a:avLst/>
          </a:prstGeom>
        </p:spPr>
        <p:txBody>
          <a:bodyPr/>
          <a:lstStyle>
            <a:lvl1pPr>
              <a:defRPr sz="3840"/>
            </a:lvl1pPr>
            <a:lvl2pPr>
              <a:defRPr sz="3360"/>
            </a:lvl2pPr>
            <a:lvl3pPr>
              <a:defRPr sz="2880"/>
            </a:lvl3pPr>
            <a:lvl4pPr>
              <a:defRPr sz="2400"/>
            </a:lvl4pPr>
            <a:lvl5pPr>
              <a:defRPr sz="2400"/>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40321" y="2057400"/>
            <a:ext cx="3932767" cy="3811906"/>
          </a:xfrm>
          <a:prstGeom prst="rect">
            <a:avLst/>
          </a:prstGeo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a:t>Edit Master text styles</a:t>
            </a:r>
          </a:p>
        </p:txBody>
      </p:sp>
      <p:sp>
        <p:nvSpPr>
          <p:cNvPr id="5" name="Date Placeholder 4"/>
          <p:cNvSpPr>
            <a:spLocks noGrp="1"/>
          </p:cNvSpPr>
          <p:nvPr>
            <p:ph type="dt" sz="half" idx="10"/>
          </p:nvPr>
        </p:nvSpPr>
        <p:spPr/>
        <p:txBody>
          <a:bodyPr/>
          <a:lstStyle/>
          <a:p>
            <a:fld id="{D32790B3-DCFA-4CCB-BC69-A6B9303E6A9C}" type="datetimeFigureOut">
              <a:rPr lang="en-GB" smtClean="0"/>
              <a:t>13/12/2023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68D97A4-84DF-4009-B979-194B8EBCB8A6}" type="slidenum">
              <a:rPr lang="en-GB" smtClean="0"/>
              <a:t>‹#›</a:t>
            </a:fld>
            <a:endParaRPr lang="en-GB"/>
          </a:p>
        </p:txBody>
      </p:sp>
    </p:spTree>
    <p:extLst>
      <p:ext uri="{BB962C8B-B14F-4D97-AF65-F5344CB8AC3E}">
        <p14:creationId xmlns:p14="http://schemas.microsoft.com/office/powerpoint/2010/main" val="22576409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21" y="457200"/>
            <a:ext cx="3932767" cy="1600200"/>
          </a:xfrm>
          <a:prstGeom prst="rect">
            <a:avLst/>
          </a:prstGeom>
        </p:spPr>
        <p:txBody>
          <a:bodyPr anchor="b"/>
          <a:lstStyle>
            <a:lvl1pPr>
              <a:defRPr sz="3840"/>
            </a:lvl1pPr>
          </a:lstStyle>
          <a:p>
            <a:r>
              <a:rPr lang="en-US"/>
              <a:t>Click to edit Master title style</a:t>
            </a:r>
            <a:endParaRPr lang="en-GB"/>
          </a:p>
        </p:txBody>
      </p:sp>
      <p:sp>
        <p:nvSpPr>
          <p:cNvPr id="3" name="Picture Placeholder 2"/>
          <p:cNvSpPr>
            <a:spLocks noGrp="1"/>
          </p:cNvSpPr>
          <p:nvPr>
            <p:ph type="pic" idx="1"/>
          </p:nvPr>
        </p:nvSpPr>
        <p:spPr>
          <a:xfrm>
            <a:off x="5183717" y="986790"/>
            <a:ext cx="6172200" cy="4874896"/>
          </a:xfrm>
          <a:prstGeom prst="rect">
            <a:avLst/>
          </a:prstGeom>
        </p:spPr>
        <p:txBody>
          <a:bodyPr/>
          <a:lstStyle>
            <a:lvl1pPr marL="0" indent="0">
              <a:buNone/>
              <a:defRPr sz="384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endParaRPr lang="en-GB"/>
          </a:p>
        </p:txBody>
      </p:sp>
      <p:sp>
        <p:nvSpPr>
          <p:cNvPr id="4" name="Text Placeholder 3"/>
          <p:cNvSpPr>
            <a:spLocks noGrp="1"/>
          </p:cNvSpPr>
          <p:nvPr>
            <p:ph type="body" sz="half" idx="2"/>
          </p:nvPr>
        </p:nvSpPr>
        <p:spPr>
          <a:xfrm>
            <a:off x="840321" y="2057400"/>
            <a:ext cx="3932767" cy="3811906"/>
          </a:xfrm>
          <a:prstGeom prst="rect">
            <a:avLst/>
          </a:prstGeo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a:t>Edit Master text styles</a:t>
            </a:r>
          </a:p>
        </p:txBody>
      </p:sp>
      <p:sp>
        <p:nvSpPr>
          <p:cNvPr id="5" name="Date Placeholder 4"/>
          <p:cNvSpPr>
            <a:spLocks noGrp="1"/>
          </p:cNvSpPr>
          <p:nvPr>
            <p:ph type="dt" sz="half" idx="10"/>
          </p:nvPr>
        </p:nvSpPr>
        <p:spPr/>
        <p:txBody>
          <a:bodyPr/>
          <a:lstStyle/>
          <a:p>
            <a:fld id="{D32790B3-DCFA-4CCB-BC69-A6B9303E6A9C}" type="datetimeFigureOut">
              <a:rPr lang="en-GB" smtClean="0"/>
              <a:t>13/12/2023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68D97A4-84DF-4009-B979-194B8EBCB8A6}" type="slidenum">
              <a:rPr lang="en-GB" smtClean="0"/>
              <a:t>‹#›</a:t>
            </a:fld>
            <a:endParaRPr lang="en-GB"/>
          </a:p>
        </p:txBody>
      </p:sp>
    </p:spTree>
    <p:extLst>
      <p:ext uri="{BB962C8B-B14F-4D97-AF65-F5344CB8AC3E}">
        <p14:creationId xmlns:p14="http://schemas.microsoft.com/office/powerpoint/2010/main" val="2829634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ain titl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3C15E8CC-CBA3-476E-A737-F2451AD7FD05}" type="slidenum">
              <a:rPr lang="en-GB" smtClean="0"/>
              <a:pPr/>
              <a:t>‹#›</a:t>
            </a:fld>
            <a:endParaRPr lang="en-GB" dirty="0"/>
          </a:p>
        </p:txBody>
      </p:sp>
      <p:sp>
        <p:nvSpPr>
          <p:cNvPr id="5" name="Title 1"/>
          <p:cNvSpPr>
            <a:spLocks noGrp="1"/>
          </p:cNvSpPr>
          <p:nvPr>
            <p:ph type="ctrTitle"/>
          </p:nvPr>
        </p:nvSpPr>
        <p:spPr>
          <a:xfrm>
            <a:off x="435067" y="2641600"/>
            <a:ext cx="11401333" cy="1262656"/>
          </a:xfrm>
        </p:spPr>
        <p:txBody>
          <a:bodyPr anchor="b">
            <a:normAutofit/>
          </a:bodyPr>
          <a:lstStyle>
            <a:lvl1pPr algn="l">
              <a:defRPr sz="4267" b="1"/>
            </a:lvl1pPr>
          </a:lstStyle>
          <a:p>
            <a:r>
              <a:rPr lang="en-GB"/>
              <a:t>Click to edit Master title style</a:t>
            </a:r>
            <a:endParaRPr lang="en-US" dirty="0"/>
          </a:p>
        </p:txBody>
      </p:sp>
      <p:sp>
        <p:nvSpPr>
          <p:cNvPr id="7" name="Rectangle 6"/>
          <p:cNvSpPr/>
          <p:nvPr userDrawn="1"/>
        </p:nvSpPr>
        <p:spPr>
          <a:xfrm>
            <a:off x="7112000" y="5384800"/>
            <a:ext cx="4944533" cy="1185333"/>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6" name="Subtitle 2"/>
          <p:cNvSpPr>
            <a:spLocks noGrp="1"/>
          </p:cNvSpPr>
          <p:nvPr>
            <p:ph type="subTitle" idx="1"/>
          </p:nvPr>
        </p:nvSpPr>
        <p:spPr>
          <a:xfrm>
            <a:off x="468933" y="4007753"/>
            <a:ext cx="8827467" cy="1655763"/>
          </a:xfrm>
        </p:spPr>
        <p:txBody>
          <a:bodyPr>
            <a:normAutofit/>
          </a:bodyPr>
          <a:lstStyle>
            <a:lvl1pPr marL="0" indent="0" algn="l">
              <a:buNone/>
              <a:defRPr sz="2667"/>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GB"/>
              <a:t>Click to edit Master subtitle style</a:t>
            </a:r>
            <a:endParaRPr lang="en-US" dirty="0"/>
          </a:p>
        </p:txBody>
      </p:sp>
      <p:pic>
        <p:nvPicPr>
          <p:cNvPr id="8" name="Picture 7" descr="PP+3@2x.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873067" y="5761291"/>
            <a:ext cx="3048000" cy="893140"/>
          </a:xfrm>
          <a:prstGeom prst="rect">
            <a:avLst/>
          </a:prstGeom>
        </p:spPr>
      </p:pic>
    </p:spTree>
    <p:extLst>
      <p:ext uri="{BB962C8B-B14F-4D97-AF65-F5344CB8AC3E}">
        <p14:creationId xmlns:p14="http://schemas.microsoft.com/office/powerpoint/2010/main" val="35600237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760"/>
            <a:ext cx="10515600" cy="1325880"/>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838200" y="1824990"/>
            <a:ext cx="10515600" cy="435292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32790B3-DCFA-4CCB-BC69-A6B9303E6A9C}" type="datetimeFigureOut">
              <a:rPr lang="en-GB" smtClean="0"/>
              <a:t>13/12/2023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8D97A4-84DF-4009-B979-194B8EBCB8A6}" type="slidenum">
              <a:rPr lang="en-GB" smtClean="0"/>
              <a:t>‹#›</a:t>
            </a:fld>
            <a:endParaRPr lang="en-GB"/>
          </a:p>
        </p:txBody>
      </p:sp>
    </p:spTree>
    <p:extLst>
      <p:ext uri="{BB962C8B-B14F-4D97-AF65-F5344CB8AC3E}">
        <p14:creationId xmlns:p14="http://schemas.microsoft.com/office/powerpoint/2010/main" val="39138210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760"/>
            <a:ext cx="2628900" cy="5812156"/>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6" y="365760"/>
            <a:ext cx="7683500" cy="581215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32790B3-DCFA-4CCB-BC69-A6B9303E6A9C}" type="datetimeFigureOut">
              <a:rPr lang="en-GB" smtClean="0"/>
              <a:t>13/12/2023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8D97A4-84DF-4009-B979-194B8EBCB8A6}" type="slidenum">
              <a:rPr lang="en-GB" smtClean="0"/>
              <a:t>‹#›</a:t>
            </a:fld>
            <a:endParaRPr lang="en-GB"/>
          </a:p>
        </p:txBody>
      </p:sp>
    </p:spTree>
    <p:extLst>
      <p:ext uri="{BB962C8B-B14F-4D97-AF65-F5344CB8AC3E}">
        <p14:creationId xmlns:p14="http://schemas.microsoft.com/office/powerpoint/2010/main" val="3371279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Heading, content, basic text one col">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32DDCA5-A307-96EA-64A8-CCBA8E5F6393}"/>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hasCustomPrompt="1"/>
          </p:nvPr>
        </p:nvSpPr>
        <p:spPr>
          <a:xfrm>
            <a:off x="347413" y="3166643"/>
            <a:ext cx="11404154" cy="865186"/>
          </a:xfrm>
          <a:prstGeom prst="rect">
            <a:avLst/>
          </a:prstGeom>
        </p:spPr>
        <p:txBody>
          <a:bodyPr lIns="0" tIns="0" rIns="0" bIns="0">
            <a:normAutofit/>
          </a:bodyPr>
          <a:lstStyle>
            <a:lvl1pPr>
              <a:defRPr sz="3600" b="1">
                <a:solidFill>
                  <a:schemeClr val="tx1"/>
                </a:solidFill>
              </a:defRPr>
            </a:lvl1pPr>
          </a:lstStyle>
          <a:p>
            <a:r>
              <a:rPr lang="en-GB" dirty="0"/>
              <a:t>Heading</a:t>
            </a:r>
          </a:p>
        </p:txBody>
      </p:sp>
      <p:sp>
        <p:nvSpPr>
          <p:cNvPr id="3" name="Content Placeholder 2"/>
          <p:cNvSpPr>
            <a:spLocks noGrp="1"/>
          </p:cNvSpPr>
          <p:nvPr>
            <p:ph idx="1" hasCustomPrompt="1"/>
          </p:nvPr>
        </p:nvSpPr>
        <p:spPr>
          <a:xfrm>
            <a:off x="412708" y="2106000"/>
            <a:ext cx="7632000" cy="4026443"/>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2200" b="0">
                <a:solidFill>
                  <a:schemeClr val="accent6"/>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dirty="0"/>
              <a:t>Click to add text</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1667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Front title slide">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C74A26B3-AA54-E4E3-F815-2DD0B5B502BC}"/>
              </a:ext>
            </a:extLst>
          </p:cNvPr>
          <p:cNvSpPr/>
          <p:nvPr userDrawn="1"/>
        </p:nvSpPr>
        <p:spPr>
          <a:xfrm>
            <a:off x="-14636" y="-34893"/>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1" name="Picture 30" descr="A picture containing icon&#10;&#10;Description automatically generated">
            <a:extLst>
              <a:ext uri="{FF2B5EF4-FFF2-40B4-BE49-F238E27FC236}">
                <a16:creationId xmlns:a16="http://schemas.microsoft.com/office/drawing/2014/main" id="{598E9D71-498A-0294-DB92-FA8A45963CAF}"/>
              </a:ext>
            </a:extLst>
          </p:cNvPr>
          <p:cNvPicPr>
            <a:picLocks noChangeAspect="1"/>
          </p:cNvPicPr>
          <p:nvPr userDrawn="1"/>
        </p:nvPicPr>
        <p:blipFill>
          <a:blip r:embed="rId2"/>
          <a:stretch>
            <a:fillRect/>
          </a:stretch>
        </p:blipFill>
        <p:spPr>
          <a:xfrm>
            <a:off x="2330720" y="-508517"/>
            <a:ext cx="11319578" cy="8005665"/>
          </a:xfrm>
          <a:prstGeom prst="rect">
            <a:avLst/>
          </a:prstGeom>
        </p:spPr>
      </p:pic>
      <p:sp>
        <p:nvSpPr>
          <p:cNvPr id="2" name="Title 1">
            <a:extLst>
              <a:ext uri="{FF2B5EF4-FFF2-40B4-BE49-F238E27FC236}">
                <a16:creationId xmlns:a16="http://schemas.microsoft.com/office/drawing/2014/main" id="{7CD054BE-B63C-B248-A010-D04767679CD8}"/>
              </a:ext>
            </a:extLst>
          </p:cNvPr>
          <p:cNvSpPr>
            <a:spLocks noGrp="1"/>
          </p:cNvSpPr>
          <p:nvPr>
            <p:ph type="ctrTitle" hasCustomPrompt="1"/>
          </p:nvPr>
        </p:nvSpPr>
        <p:spPr>
          <a:xfrm>
            <a:off x="432000" y="1002268"/>
            <a:ext cx="4643853" cy="2507695"/>
          </a:xfrm>
          <a:prstGeom prst="rect">
            <a:avLst/>
          </a:prstGeom>
        </p:spPr>
        <p:txBody>
          <a:bodyPr lIns="0" tIns="0" rIns="0" bIns="0" anchor="b">
            <a:noAutofit/>
          </a:bodyPr>
          <a:lstStyle>
            <a:lvl1pPr algn="l">
              <a:defRPr sz="5400" b="1" spc="-30" baseline="0">
                <a:solidFill>
                  <a:schemeClr val="tx1"/>
                </a:solidFill>
              </a:defRPr>
            </a:lvl1pPr>
          </a:lstStyle>
          <a:p>
            <a:r>
              <a:rPr lang="en-GB" dirty="0"/>
              <a:t>Presentation title</a:t>
            </a:r>
          </a:p>
        </p:txBody>
      </p:sp>
      <p:sp>
        <p:nvSpPr>
          <p:cNvPr id="3" name="Subtitle 2">
            <a:extLst>
              <a:ext uri="{FF2B5EF4-FFF2-40B4-BE49-F238E27FC236}">
                <a16:creationId xmlns:a16="http://schemas.microsoft.com/office/drawing/2014/main" id="{AEB3AB80-4EA2-FC4A-9654-92EF4DFF45D6}"/>
              </a:ext>
            </a:extLst>
          </p:cNvPr>
          <p:cNvSpPr>
            <a:spLocks noGrp="1"/>
          </p:cNvSpPr>
          <p:nvPr>
            <p:ph type="subTitle" idx="1"/>
          </p:nvPr>
        </p:nvSpPr>
        <p:spPr>
          <a:xfrm>
            <a:off x="432000" y="3600000"/>
            <a:ext cx="7973051" cy="1024967"/>
          </a:xfrm>
          <a:prstGeom prst="rect">
            <a:avLst/>
          </a:prstGeom>
        </p:spPr>
        <p:txBody>
          <a:bodyPr lIns="0" tIns="0" rIns="0" bIns="0">
            <a:normAutofit/>
          </a:bodyPr>
          <a:lstStyle>
            <a:lvl1pPr marL="0" indent="0" algn="l">
              <a:buNone/>
              <a:defRPr sz="28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sp>
        <p:nvSpPr>
          <p:cNvPr id="6" name="Slide Number Placeholder 5">
            <a:extLst>
              <a:ext uri="{FF2B5EF4-FFF2-40B4-BE49-F238E27FC236}">
                <a16:creationId xmlns:a16="http://schemas.microsoft.com/office/drawing/2014/main" id="{DA80857E-40D1-074A-8CBC-E3E38E695791}"/>
              </a:ext>
            </a:extLst>
          </p:cNvPr>
          <p:cNvSpPr>
            <a:spLocks noGrp="1"/>
          </p:cNvSpPr>
          <p:nvPr>
            <p:ph type="sldNum" sz="quarter" idx="12"/>
          </p:nvPr>
        </p:nvSpPr>
        <p:spPr>
          <a:xfrm>
            <a:off x="8610600" y="6356350"/>
            <a:ext cx="3002280" cy="365125"/>
          </a:xfrm>
          <a:prstGeom prst="rect">
            <a:avLst/>
          </a:prstGeom>
        </p:spPr>
        <p:txBody>
          <a:bodyPr/>
          <a:lstStyle/>
          <a:p>
            <a:fld id="{B8B67EA4-DCE3-FB49-A794-A4595EF638BC}" type="slidenum">
              <a:rPr lang="en-GB" smtClean="0"/>
              <a:t>‹#›</a:t>
            </a:fld>
            <a:endParaRPr lang="en-GB" dirty="0"/>
          </a:p>
        </p:txBody>
      </p:sp>
      <p:sp>
        <p:nvSpPr>
          <p:cNvPr id="12" name="TextBox 11">
            <a:extLst>
              <a:ext uri="{FF2B5EF4-FFF2-40B4-BE49-F238E27FC236}">
                <a16:creationId xmlns:a16="http://schemas.microsoft.com/office/drawing/2014/main" id="{391DEB39-6B31-D948-AF21-75D8DF423B1B}"/>
              </a:ext>
            </a:extLst>
          </p:cNvPr>
          <p:cNvSpPr txBox="1"/>
          <p:nvPr userDrawn="1"/>
        </p:nvSpPr>
        <p:spPr>
          <a:xfrm>
            <a:off x="3225114" y="601774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ext Placeholder 10">
            <a:extLst>
              <a:ext uri="{FF2B5EF4-FFF2-40B4-BE49-F238E27FC236}">
                <a16:creationId xmlns:a16="http://schemas.microsoft.com/office/drawing/2014/main" id="{78E63D1E-5669-124C-90CA-03B13A7D7AE0}"/>
              </a:ext>
            </a:extLst>
          </p:cNvPr>
          <p:cNvSpPr>
            <a:spLocks noGrp="1"/>
          </p:cNvSpPr>
          <p:nvPr>
            <p:ph type="body" sz="quarter" idx="13"/>
          </p:nvPr>
        </p:nvSpPr>
        <p:spPr>
          <a:xfrm>
            <a:off x="432000" y="5760000"/>
            <a:ext cx="6259513" cy="488950"/>
          </a:xfrm>
          <a:prstGeom prst="rect">
            <a:avLst/>
          </a:prstGeom>
        </p:spPr>
        <p:txBody>
          <a:bodyPr lIns="0" tIns="0" rIns="0" bIns="0">
            <a:normAutofit/>
          </a:bodyPr>
          <a:lstStyle>
            <a:lvl1pPr marL="0" indent="0">
              <a:lnSpc>
                <a:spcPct val="100000"/>
              </a:lnSpc>
              <a:spcBef>
                <a:spcPts val="0"/>
              </a:spcBef>
              <a:buNone/>
              <a:defRPr sz="2400">
                <a:solidFill>
                  <a:schemeClr val="accent6"/>
                </a:solidFill>
              </a:defRPr>
            </a:lvl1pPr>
            <a:lvl2pPr marL="357188" indent="0">
              <a:buNone/>
              <a:defRPr>
                <a:solidFill>
                  <a:schemeClr val="accent2"/>
                </a:solidFill>
              </a:defRPr>
            </a:lvl2pPr>
            <a:lvl3pPr marL="714375" indent="0">
              <a:buNone/>
              <a:defRPr>
                <a:solidFill>
                  <a:schemeClr val="accent2"/>
                </a:solidFill>
              </a:defRPr>
            </a:lvl3pPr>
            <a:lvl4pPr marL="1081087" indent="0">
              <a:buNone/>
              <a:defRPr>
                <a:solidFill>
                  <a:schemeClr val="accent2"/>
                </a:solidFill>
              </a:defRPr>
            </a:lvl4pPr>
            <a:lvl5pPr marL="1438275" indent="0">
              <a:buNone/>
              <a:defRPr>
                <a:solidFill>
                  <a:schemeClr val="accent2"/>
                </a:solidFill>
              </a:defRPr>
            </a:lvl5pPr>
          </a:lstStyle>
          <a:p>
            <a:pPr lvl="0"/>
            <a:r>
              <a:rPr lang="en-GB" dirty="0"/>
              <a:t>Click to edit Master text styles</a:t>
            </a:r>
          </a:p>
        </p:txBody>
      </p:sp>
      <p:sp>
        <p:nvSpPr>
          <p:cNvPr id="4" name="TextBox 3">
            <a:extLst>
              <a:ext uri="{FF2B5EF4-FFF2-40B4-BE49-F238E27FC236}">
                <a16:creationId xmlns:a16="http://schemas.microsoft.com/office/drawing/2014/main" id="{4DF2A1D7-0D87-D844-942F-FEAD20579184}"/>
              </a:ext>
            </a:extLst>
          </p:cNvPr>
          <p:cNvSpPr txBox="1"/>
          <p:nvPr userDrawn="1"/>
        </p:nvSpPr>
        <p:spPr>
          <a:xfrm>
            <a:off x="9233452" y="5486400"/>
            <a:ext cx="184731" cy="369332"/>
          </a:xfrm>
          <a:prstGeom prst="rect">
            <a:avLst/>
          </a:prstGeom>
          <a:noFill/>
        </p:spPr>
        <p:txBody>
          <a:bodyPr wrap="none" rtlCol="0">
            <a:spAutoFit/>
          </a:bodyPr>
          <a:lstStyle/>
          <a:p>
            <a:endParaRPr lang="en-US" dirty="0"/>
          </a:p>
        </p:txBody>
      </p:sp>
      <p:pic>
        <p:nvPicPr>
          <p:cNvPr id="9" name="Picture 8" descr="Logo&#10;&#10;Description automatically generated">
            <a:extLst>
              <a:ext uri="{FF2B5EF4-FFF2-40B4-BE49-F238E27FC236}">
                <a16:creationId xmlns:a16="http://schemas.microsoft.com/office/drawing/2014/main" id="{28D04FEF-6120-D9DF-6018-2393FD137B8B}"/>
              </a:ext>
            </a:extLst>
          </p:cNvPr>
          <p:cNvPicPr>
            <a:picLocks noChangeAspect="1"/>
          </p:cNvPicPr>
          <p:nvPr userDrawn="1"/>
        </p:nvPicPr>
        <p:blipFill>
          <a:blip r:embed="rId3"/>
          <a:stretch>
            <a:fillRect/>
          </a:stretch>
        </p:blipFill>
        <p:spPr>
          <a:xfrm>
            <a:off x="10551045" y="364425"/>
            <a:ext cx="1208955" cy="979789"/>
          </a:xfrm>
          <a:prstGeom prst="rect">
            <a:avLst/>
          </a:prstGeom>
        </p:spPr>
      </p:pic>
    </p:spTree>
    <p:extLst>
      <p:ext uri="{BB962C8B-B14F-4D97-AF65-F5344CB8AC3E}">
        <p14:creationId xmlns:p14="http://schemas.microsoft.com/office/powerpoint/2010/main" val="16654376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Sample-Icons-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dirty="0"/>
              <a:t>Heading</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741F68A-44AA-5742-B124-91614CFD14BB}"/>
              </a:ext>
            </a:extLst>
          </p:cNvPr>
          <p:cNvSpPr/>
          <p:nvPr userDrawn="1"/>
        </p:nvSpPr>
        <p:spPr>
          <a:xfrm>
            <a:off x="383058"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3568E66E-4300-C34D-B490-E2E6A73E585A}"/>
              </a:ext>
            </a:extLst>
          </p:cNvPr>
          <p:cNvSpPr/>
          <p:nvPr userDrawn="1"/>
        </p:nvSpPr>
        <p:spPr>
          <a:xfrm>
            <a:off x="383058"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F337980B-A75B-014B-A7A8-965882204640}"/>
              </a:ext>
            </a:extLst>
          </p:cNvPr>
          <p:cNvSpPr/>
          <p:nvPr userDrawn="1"/>
        </p:nvSpPr>
        <p:spPr>
          <a:xfrm>
            <a:off x="1534525"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E8B5FF7D-C2EF-9E4C-A4CF-A835052E5DF8}"/>
              </a:ext>
            </a:extLst>
          </p:cNvPr>
          <p:cNvSpPr/>
          <p:nvPr userDrawn="1"/>
        </p:nvSpPr>
        <p:spPr>
          <a:xfrm>
            <a:off x="2685992"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177481C1-F4F0-BE4E-B991-152BB9620270}"/>
              </a:ext>
            </a:extLst>
          </p:cNvPr>
          <p:cNvSpPr/>
          <p:nvPr userDrawn="1"/>
        </p:nvSpPr>
        <p:spPr>
          <a:xfrm>
            <a:off x="3837459"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2FBC860F-BE8A-634D-9A96-33CE6D96B9F0}"/>
              </a:ext>
            </a:extLst>
          </p:cNvPr>
          <p:cNvSpPr/>
          <p:nvPr userDrawn="1"/>
        </p:nvSpPr>
        <p:spPr>
          <a:xfrm>
            <a:off x="4988926"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5FA913FF-786C-1944-BF18-E9AB064B3444}"/>
              </a:ext>
            </a:extLst>
          </p:cNvPr>
          <p:cNvSpPr/>
          <p:nvPr userDrawn="1"/>
        </p:nvSpPr>
        <p:spPr>
          <a:xfrm>
            <a:off x="6140393"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6C22D839-E390-8340-B649-B4FC5A6CFD70}"/>
              </a:ext>
            </a:extLst>
          </p:cNvPr>
          <p:cNvSpPr/>
          <p:nvPr userDrawn="1"/>
        </p:nvSpPr>
        <p:spPr>
          <a:xfrm>
            <a:off x="7291860"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4640EE3D-EEFC-874A-A65B-DDDE03FC3221}"/>
              </a:ext>
            </a:extLst>
          </p:cNvPr>
          <p:cNvSpPr/>
          <p:nvPr userDrawn="1"/>
        </p:nvSpPr>
        <p:spPr>
          <a:xfrm>
            <a:off x="8443327"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2A667BF2-B8EF-D949-9F15-FC3B3099AD58}"/>
              </a:ext>
            </a:extLst>
          </p:cNvPr>
          <p:cNvSpPr/>
          <p:nvPr userDrawn="1"/>
        </p:nvSpPr>
        <p:spPr>
          <a:xfrm>
            <a:off x="9594794"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47201170-3375-514F-99C2-E37C6903968A}"/>
              </a:ext>
            </a:extLst>
          </p:cNvPr>
          <p:cNvSpPr/>
          <p:nvPr userDrawn="1"/>
        </p:nvSpPr>
        <p:spPr>
          <a:xfrm>
            <a:off x="10746258"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1E18572B-1544-A043-9B02-7AB01C90C51F}"/>
              </a:ext>
            </a:extLst>
          </p:cNvPr>
          <p:cNvSpPr/>
          <p:nvPr userDrawn="1"/>
        </p:nvSpPr>
        <p:spPr>
          <a:xfrm>
            <a:off x="1534525"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E8D2BEC2-9D68-CC4D-A04A-BB949A02D509}"/>
              </a:ext>
            </a:extLst>
          </p:cNvPr>
          <p:cNvSpPr/>
          <p:nvPr userDrawn="1"/>
        </p:nvSpPr>
        <p:spPr>
          <a:xfrm>
            <a:off x="2685992"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F7415083-D44F-FE40-A8D1-7BFAC700DF6C}"/>
              </a:ext>
            </a:extLst>
          </p:cNvPr>
          <p:cNvSpPr/>
          <p:nvPr userDrawn="1"/>
        </p:nvSpPr>
        <p:spPr>
          <a:xfrm>
            <a:off x="3837459"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5E67BC68-4FB2-EE4A-A33E-6A7AF0CF413F}"/>
              </a:ext>
            </a:extLst>
          </p:cNvPr>
          <p:cNvSpPr/>
          <p:nvPr userDrawn="1"/>
        </p:nvSpPr>
        <p:spPr>
          <a:xfrm>
            <a:off x="4988926"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0277C142-7A53-7A4A-A8FB-FBF33048E364}"/>
              </a:ext>
            </a:extLst>
          </p:cNvPr>
          <p:cNvSpPr/>
          <p:nvPr userDrawn="1"/>
        </p:nvSpPr>
        <p:spPr>
          <a:xfrm>
            <a:off x="6140393"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6ADC5831-BE66-5045-87AF-18EBDF02747B}"/>
              </a:ext>
            </a:extLst>
          </p:cNvPr>
          <p:cNvSpPr/>
          <p:nvPr userDrawn="1"/>
        </p:nvSpPr>
        <p:spPr>
          <a:xfrm>
            <a:off x="7291860"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2CB65DE4-B016-474E-A1C1-495957C7CA04}"/>
              </a:ext>
            </a:extLst>
          </p:cNvPr>
          <p:cNvSpPr/>
          <p:nvPr userDrawn="1"/>
        </p:nvSpPr>
        <p:spPr>
          <a:xfrm>
            <a:off x="8443327"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58B3AA15-3E6B-C347-B0BE-F416C5684A23}"/>
              </a:ext>
            </a:extLst>
          </p:cNvPr>
          <p:cNvSpPr/>
          <p:nvPr userDrawn="1"/>
        </p:nvSpPr>
        <p:spPr>
          <a:xfrm>
            <a:off x="9594794"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7AC0924D-A95B-1E43-84A3-825886C48DD3}"/>
              </a:ext>
            </a:extLst>
          </p:cNvPr>
          <p:cNvSpPr/>
          <p:nvPr userDrawn="1"/>
        </p:nvSpPr>
        <p:spPr>
          <a:xfrm>
            <a:off x="10746258"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CA6737CC-78B4-0C46-99B9-341CFA60EF40}"/>
              </a:ext>
            </a:extLst>
          </p:cNvPr>
          <p:cNvSpPr/>
          <p:nvPr userDrawn="1"/>
        </p:nvSpPr>
        <p:spPr>
          <a:xfrm>
            <a:off x="383058"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72455CAA-C332-E746-A62B-4F86F892F94A}"/>
              </a:ext>
            </a:extLst>
          </p:cNvPr>
          <p:cNvSpPr/>
          <p:nvPr userDrawn="1"/>
        </p:nvSpPr>
        <p:spPr>
          <a:xfrm>
            <a:off x="1534525"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8BF322EA-8B44-2C46-9412-34692FAFE8CB}"/>
              </a:ext>
            </a:extLst>
          </p:cNvPr>
          <p:cNvSpPr/>
          <p:nvPr userDrawn="1"/>
        </p:nvSpPr>
        <p:spPr>
          <a:xfrm>
            <a:off x="2685992"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BDB462B7-0B7F-EA46-9EFF-D26991D2304D}"/>
              </a:ext>
            </a:extLst>
          </p:cNvPr>
          <p:cNvSpPr/>
          <p:nvPr userDrawn="1"/>
        </p:nvSpPr>
        <p:spPr>
          <a:xfrm>
            <a:off x="3837459"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FF522785-C8F3-734E-AF20-487FED2CEBCA}"/>
              </a:ext>
            </a:extLst>
          </p:cNvPr>
          <p:cNvSpPr/>
          <p:nvPr userDrawn="1"/>
        </p:nvSpPr>
        <p:spPr>
          <a:xfrm>
            <a:off x="4988926"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798AD1D6-A541-1941-8B56-2FF0936767C6}"/>
              </a:ext>
            </a:extLst>
          </p:cNvPr>
          <p:cNvSpPr/>
          <p:nvPr userDrawn="1"/>
        </p:nvSpPr>
        <p:spPr>
          <a:xfrm>
            <a:off x="6140393"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A844F750-124C-F246-BCDD-67595B93DC88}"/>
              </a:ext>
            </a:extLst>
          </p:cNvPr>
          <p:cNvSpPr/>
          <p:nvPr userDrawn="1"/>
        </p:nvSpPr>
        <p:spPr>
          <a:xfrm>
            <a:off x="7291860"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15499656-96AE-C649-B3C1-81D5C6F60DA6}"/>
              </a:ext>
            </a:extLst>
          </p:cNvPr>
          <p:cNvSpPr/>
          <p:nvPr userDrawn="1"/>
        </p:nvSpPr>
        <p:spPr>
          <a:xfrm>
            <a:off x="8443327"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B3150134-3C23-2A41-8EC0-2D0F308CD2FE}"/>
              </a:ext>
            </a:extLst>
          </p:cNvPr>
          <p:cNvSpPr/>
          <p:nvPr userDrawn="1"/>
        </p:nvSpPr>
        <p:spPr>
          <a:xfrm>
            <a:off x="9594794"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4A542EAC-EEE9-2748-9DAC-6986FFF6348A}"/>
              </a:ext>
            </a:extLst>
          </p:cNvPr>
          <p:cNvSpPr/>
          <p:nvPr userDrawn="1"/>
        </p:nvSpPr>
        <p:spPr>
          <a:xfrm>
            <a:off x="10746258"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2D1CDB1A-8B42-520A-323D-5D120AA42E9C}"/>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1805724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1_Sample-Icons-Layout">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BDF01C83-A866-28AC-7B1F-38947CCF6D80}"/>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741F68A-44AA-5742-B124-91614CFD14BB}"/>
              </a:ext>
            </a:extLst>
          </p:cNvPr>
          <p:cNvSpPr/>
          <p:nvPr userDrawn="1"/>
        </p:nvSpPr>
        <p:spPr>
          <a:xfrm>
            <a:off x="383058"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1E18572B-1544-A043-9B02-7AB01C90C51F}"/>
              </a:ext>
            </a:extLst>
          </p:cNvPr>
          <p:cNvSpPr/>
          <p:nvPr userDrawn="1"/>
        </p:nvSpPr>
        <p:spPr>
          <a:xfrm>
            <a:off x="1534525"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E8D2BEC2-9D68-CC4D-A04A-BB949A02D509}"/>
              </a:ext>
            </a:extLst>
          </p:cNvPr>
          <p:cNvSpPr/>
          <p:nvPr userDrawn="1"/>
        </p:nvSpPr>
        <p:spPr>
          <a:xfrm>
            <a:off x="2685992"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F7415083-D44F-FE40-A8D1-7BFAC700DF6C}"/>
              </a:ext>
            </a:extLst>
          </p:cNvPr>
          <p:cNvSpPr/>
          <p:nvPr userDrawn="1"/>
        </p:nvSpPr>
        <p:spPr>
          <a:xfrm>
            <a:off x="3837459"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CA6737CC-78B4-0C46-99B9-341CFA60EF40}"/>
              </a:ext>
            </a:extLst>
          </p:cNvPr>
          <p:cNvSpPr/>
          <p:nvPr userDrawn="1"/>
        </p:nvSpPr>
        <p:spPr>
          <a:xfrm>
            <a:off x="383058"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72455CAA-C332-E746-A62B-4F86F892F94A}"/>
              </a:ext>
            </a:extLst>
          </p:cNvPr>
          <p:cNvSpPr/>
          <p:nvPr userDrawn="1"/>
        </p:nvSpPr>
        <p:spPr>
          <a:xfrm>
            <a:off x="1534525"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8BF322EA-8B44-2C46-9412-34692FAFE8CB}"/>
              </a:ext>
            </a:extLst>
          </p:cNvPr>
          <p:cNvSpPr/>
          <p:nvPr userDrawn="1"/>
        </p:nvSpPr>
        <p:spPr>
          <a:xfrm>
            <a:off x="2685992"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BDB462B7-0B7F-EA46-9EFF-D26991D2304D}"/>
              </a:ext>
            </a:extLst>
          </p:cNvPr>
          <p:cNvSpPr/>
          <p:nvPr userDrawn="1"/>
        </p:nvSpPr>
        <p:spPr>
          <a:xfrm>
            <a:off x="3837459"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id="{510BDAA4-2C6C-4E47-9616-5977DD23D840}"/>
              </a:ext>
            </a:extLst>
          </p:cNvPr>
          <p:cNvSpPr/>
          <p:nvPr userDrawn="1"/>
        </p:nvSpPr>
        <p:spPr>
          <a:xfrm>
            <a:off x="5122911"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2691AF0D-B60D-2949-AB30-089AD6A4A5A1}"/>
              </a:ext>
            </a:extLst>
          </p:cNvPr>
          <p:cNvSpPr/>
          <p:nvPr userDrawn="1"/>
        </p:nvSpPr>
        <p:spPr>
          <a:xfrm>
            <a:off x="7474153"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extLst>
              <a:ext uri="{FF2B5EF4-FFF2-40B4-BE49-F238E27FC236}">
                <a16:creationId xmlns:a16="http://schemas.microsoft.com/office/drawing/2014/main" id="{D76B0456-3FC3-5D44-A9F1-56A57FD0B992}"/>
              </a:ext>
            </a:extLst>
          </p:cNvPr>
          <p:cNvSpPr/>
          <p:nvPr userDrawn="1"/>
        </p:nvSpPr>
        <p:spPr>
          <a:xfrm>
            <a:off x="9825395"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D569F651-3737-5832-DC5A-9DB8A57B6C79}"/>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5" name="Title 1">
            <a:extLst>
              <a:ext uri="{FF2B5EF4-FFF2-40B4-BE49-F238E27FC236}">
                <a16:creationId xmlns:a16="http://schemas.microsoft.com/office/drawing/2014/main" id="{A1CA835D-248C-29AB-B7DE-5AD7C7D2A867}"/>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dirty="0"/>
              <a:t>Heading</a:t>
            </a:r>
          </a:p>
        </p:txBody>
      </p:sp>
    </p:spTree>
    <p:extLst>
      <p:ext uri="{BB962C8B-B14F-4D97-AF65-F5344CB8AC3E}">
        <p14:creationId xmlns:p14="http://schemas.microsoft.com/office/powerpoint/2010/main" val="773997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_Title, subhead, two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A60DD58-05DE-E835-E697-CB9A9B0B94EE}"/>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Content Placeholder 2"/>
          <p:cNvSpPr>
            <a:spLocks noGrp="1"/>
          </p:cNvSpPr>
          <p:nvPr>
            <p:ph idx="1"/>
          </p:nvPr>
        </p:nvSpPr>
        <p:spPr>
          <a:xfrm>
            <a:off x="432000" y="2735992"/>
            <a:ext cx="11088000" cy="345600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dirty="0"/>
              <a:t>Click to edit Master text styles</a:t>
            </a:r>
          </a:p>
          <a:p>
            <a:pPr lvl="1"/>
            <a:r>
              <a:rPr lang="en-GB" dirty="0"/>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0" y="208799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dirty="0"/>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dirty="0"/>
              <a:t>Heading</a:t>
            </a:r>
          </a:p>
        </p:txBody>
      </p:sp>
      <p:cxnSp>
        <p:nvCxnSpPr>
          <p:cNvPr id="12" name="Straight Connector 11">
            <a:extLst>
              <a:ext uri="{FF2B5EF4-FFF2-40B4-BE49-F238E27FC236}">
                <a16:creationId xmlns:a16="http://schemas.microsoft.com/office/drawing/2014/main" id="{18E2133D-2149-6B45-BEAB-A2D5E225B5AD}"/>
              </a:ext>
            </a:extLst>
          </p:cNvPr>
          <p:cNvCxnSpPr>
            <a:cxnSpLocks/>
          </p:cNvCxnSpPr>
          <p:nvPr userDrawn="1"/>
        </p:nvCxnSpPr>
        <p:spPr>
          <a:xfrm>
            <a:off x="408789" y="6336000"/>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EBB79D01-2A70-DAF1-6A65-BC0424C2FEEC}"/>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3642606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2_Title, subhead, two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A60DD58-05DE-E835-E697-CB9A9B0B94EE}"/>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Content Placeholder 2"/>
          <p:cNvSpPr>
            <a:spLocks noGrp="1"/>
          </p:cNvSpPr>
          <p:nvPr>
            <p:ph idx="1"/>
          </p:nvPr>
        </p:nvSpPr>
        <p:spPr>
          <a:xfrm>
            <a:off x="432000" y="2735992"/>
            <a:ext cx="11088000" cy="345600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dirty="0"/>
              <a:t>Click to edit Master text styles</a:t>
            </a:r>
          </a:p>
          <a:p>
            <a:pPr lvl="1"/>
            <a:r>
              <a:rPr lang="en-GB" dirty="0"/>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0" y="208799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dirty="0"/>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dirty="0"/>
              <a:t>Heading</a:t>
            </a:r>
          </a:p>
        </p:txBody>
      </p:sp>
      <p:cxnSp>
        <p:nvCxnSpPr>
          <p:cNvPr id="12" name="Straight Connector 11">
            <a:extLst>
              <a:ext uri="{FF2B5EF4-FFF2-40B4-BE49-F238E27FC236}">
                <a16:creationId xmlns:a16="http://schemas.microsoft.com/office/drawing/2014/main" id="{18E2133D-2149-6B45-BEAB-A2D5E225B5AD}"/>
              </a:ext>
            </a:extLst>
          </p:cNvPr>
          <p:cNvCxnSpPr>
            <a:cxnSpLocks/>
          </p:cNvCxnSpPr>
          <p:nvPr userDrawn="1"/>
        </p:nvCxnSpPr>
        <p:spPr>
          <a:xfrm>
            <a:off x="408789" y="6336000"/>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129FE9CC-24C2-9AAC-6340-A9E7BC324939}"/>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1944038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2_Title, subhead, Three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5C4A9B1-8C9A-5B25-6E7A-B9589ECCAD85}"/>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Content Placeholder 2"/>
          <p:cNvSpPr>
            <a:spLocks noGrp="1"/>
          </p:cNvSpPr>
          <p:nvPr>
            <p:ph idx="1"/>
          </p:nvPr>
        </p:nvSpPr>
        <p:spPr>
          <a:xfrm>
            <a:off x="432000" y="2736000"/>
            <a:ext cx="11088000" cy="3456000"/>
          </a:xfrm>
          <a:prstGeom prst="rect">
            <a:avLst/>
          </a:prstGeom>
        </p:spPr>
        <p:txBody>
          <a:bodyPr lIns="0" tIns="0" rIns="0" bIns="0" numCol="3"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dirty="0"/>
              <a:t>Click to edit Master text styles</a:t>
            </a:r>
          </a:p>
          <a:p>
            <a:pPr lvl="1"/>
            <a:r>
              <a:rPr lang="en-GB" dirty="0"/>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0" y="208799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dirty="0"/>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dirty="0"/>
              <a:t>Heading</a:t>
            </a:r>
          </a:p>
        </p:txBody>
      </p:sp>
      <p:cxnSp>
        <p:nvCxnSpPr>
          <p:cNvPr id="12" name="Straight Connector 11">
            <a:extLst>
              <a:ext uri="{FF2B5EF4-FFF2-40B4-BE49-F238E27FC236}">
                <a16:creationId xmlns:a16="http://schemas.microsoft.com/office/drawing/2014/main" id="{6A9D545D-FD2F-4843-8588-07EBE7DDAA13}"/>
              </a:ext>
            </a:extLst>
          </p:cNvPr>
          <p:cNvCxnSpPr>
            <a:cxnSpLocks/>
          </p:cNvCxnSpPr>
          <p:nvPr userDrawn="1"/>
        </p:nvCxnSpPr>
        <p:spPr>
          <a:xfrm>
            <a:off x="432000" y="63487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707F89CB-5AF7-9C7B-6503-F287E127E820}"/>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3515600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Heading, subhead, bullets one colum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F09CFFC-C421-A97A-14A3-FE2852D11994}"/>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Content Placeholder 2"/>
          <p:cNvSpPr>
            <a:spLocks noGrp="1"/>
          </p:cNvSpPr>
          <p:nvPr>
            <p:ph idx="1"/>
          </p:nvPr>
        </p:nvSpPr>
        <p:spPr>
          <a:xfrm>
            <a:off x="432000" y="2771999"/>
            <a:ext cx="11088000" cy="3456000"/>
          </a:xfrm>
          <a:prstGeom prst="rect">
            <a:avLst/>
          </a:prstGeom>
        </p:spPr>
        <p:txBody>
          <a:bodyPr lIns="0" tIns="0" rIns="0" bIns="0">
            <a:norm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dirty="0"/>
              <a:t>Click to edit Master text styles</a:t>
            </a:r>
          </a:p>
          <a:p>
            <a:pPr lvl="1"/>
            <a:r>
              <a:rPr lang="en-GB" dirty="0"/>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1" y="2088000"/>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dirty="0"/>
              <a:t>Subhead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sp>
        <p:nvSpPr>
          <p:cNvPr id="7" name="Title 1">
            <a:extLst>
              <a:ext uri="{FF2B5EF4-FFF2-40B4-BE49-F238E27FC236}">
                <a16:creationId xmlns:a16="http://schemas.microsoft.com/office/drawing/2014/main" id="{4F771D90-A686-C949-8872-F69893BCF8E4}"/>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dirty="0"/>
              <a:t>Heading</a:t>
            </a:r>
          </a:p>
        </p:txBody>
      </p:sp>
      <p:cxnSp>
        <p:nvCxnSpPr>
          <p:cNvPr id="12" name="Straight Connector 11">
            <a:extLst>
              <a:ext uri="{FF2B5EF4-FFF2-40B4-BE49-F238E27FC236}">
                <a16:creationId xmlns:a16="http://schemas.microsoft.com/office/drawing/2014/main" id="{4CD5CE1C-46DF-8846-A4A0-E19A9CC397BE}"/>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64955267-CD3E-4484-1B20-32E90EB4EDCE}"/>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41494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5" y="1600202"/>
            <a:ext cx="6337300" cy="2790825"/>
          </a:xfrm>
          <a:prstGeom prst="rect">
            <a:avLst/>
          </a:prstGeom>
          <a:solidFill>
            <a:schemeClr val="bg1"/>
          </a:solidFill>
          <a:ln w="3175">
            <a:solidFill>
              <a:schemeClr val="bg1">
                <a:lumMod val="95000"/>
              </a:schemeClr>
            </a:solidFill>
          </a:ln>
          <a:effectLst>
            <a:outerShdw blurRad="50800" dist="38100" dir="2700000" algn="tl" rotWithShape="0">
              <a:schemeClr val="tx2">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2" name="Title 1"/>
          <p:cNvSpPr>
            <a:spLocks noGrp="1"/>
          </p:cNvSpPr>
          <p:nvPr>
            <p:ph type="ctrTitle"/>
          </p:nvPr>
        </p:nvSpPr>
        <p:spPr>
          <a:xfrm>
            <a:off x="960005" y="2388503"/>
            <a:ext cx="5021700" cy="1031064"/>
          </a:xfrm>
        </p:spPr>
        <p:txBody>
          <a:bodyPr anchor="ctr" anchorCtr="0">
            <a:normAutofit/>
          </a:bodyPr>
          <a:lstStyle>
            <a:lvl1pPr algn="l">
              <a:defRPr sz="3733" b="1"/>
            </a:lvl1pPr>
          </a:lstStyle>
          <a:p>
            <a:r>
              <a:rPr lang="en-GB"/>
              <a:t>Click to edit Master title style</a:t>
            </a:r>
            <a:endParaRPr lang="en-US" dirty="0"/>
          </a:p>
        </p:txBody>
      </p:sp>
      <p:sp>
        <p:nvSpPr>
          <p:cNvPr id="3" name="Subtitle 2"/>
          <p:cNvSpPr>
            <a:spLocks noGrp="1"/>
          </p:cNvSpPr>
          <p:nvPr>
            <p:ph type="subTitle" idx="1"/>
          </p:nvPr>
        </p:nvSpPr>
        <p:spPr>
          <a:xfrm>
            <a:off x="960005" y="3491848"/>
            <a:ext cx="5021700" cy="696973"/>
          </a:xfrm>
        </p:spPr>
        <p:txBody>
          <a:bodyPr>
            <a:normAutofit/>
          </a:bodyPr>
          <a:lstStyle>
            <a:lvl1pPr marL="0" indent="0" algn="l">
              <a:buNone/>
              <a:defRPr sz="2667"/>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GB"/>
              <a:t>Click to edit Master subtitle style</a:t>
            </a:r>
            <a:endParaRPr lang="en-US" dirty="0"/>
          </a:p>
        </p:txBody>
      </p:sp>
      <p:sp>
        <p:nvSpPr>
          <p:cNvPr id="10" name="Text Placeholder 9"/>
          <p:cNvSpPr>
            <a:spLocks noGrp="1"/>
          </p:cNvSpPr>
          <p:nvPr>
            <p:ph type="body" sz="quarter" idx="12" hasCustomPrompt="1"/>
          </p:nvPr>
        </p:nvSpPr>
        <p:spPr>
          <a:xfrm>
            <a:off x="960005" y="1842436"/>
            <a:ext cx="4178300" cy="253064"/>
          </a:xfrm>
        </p:spPr>
        <p:txBody>
          <a:bodyPr>
            <a:normAutofit/>
          </a:bodyPr>
          <a:lstStyle>
            <a:lvl1pPr marL="0" indent="0">
              <a:buNone/>
              <a:defRPr sz="1867" b="1" cap="all" baseline="0"/>
            </a:lvl1pPr>
            <a:lvl2pPr marL="609585" indent="0">
              <a:buNone/>
              <a:defRPr/>
            </a:lvl2pPr>
            <a:lvl3pPr marL="1219170" indent="0">
              <a:buNone/>
              <a:defRPr/>
            </a:lvl3pPr>
            <a:lvl4pPr marL="1828754" indent="0">
              <a:buNone/>
              <a:defRPr/>
            </a:lvl4pPr>
          </a:lstStyle>
          <a:p>
            <a:pPr lvl="0"/>
            <a:r>
              <a:rPr lang="en-US" dirty="0"/>
              <a:t>Section 1</a:t>
            </a:r>
          </a:p>
        </p:txBody>
      </p:sp>
      <p:cxnSp>
        <p:nvCxnSpPr>
          <p:cNvPr id="14" name="Straight Connector 13"/>
          <p:cNvCxnSpPr/>
          <p:nvPr userDrawn="1"/>
        </p:nvCxnSpPr>
        <p:spPr>
          <a:xfrm>
            <a:off x="1079500" y="2190749"/>
            <a:ext cx="49022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7112000" y="5384800"/>
            <a:ext cx="4944533" cy="1185333"/>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1" name="Picture 10" descr="PP+3@2x.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873067" y="5761291"/>
            <a:ext cx="3048000" cy="893140"/>
          </a:xfrm>
          <a:prstGeom prst="rect">
            <a:avLst/>
          </a:prstGeom>
        </p:spPr>
      </p:pic>
    </p:spTree>
    <p:extLst>
      <p:ext uri="{BB962C8B-B14F-4D97-AF65-F5344CB8AC3E}">
        <p14:creationId xmlns:p14="http://schemas.microsoft.com/office/powerpoint/2010/main" val="16188398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Headline slide with image A">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2C3761D-E146-5B7A-CD68-6CC98EA19A5F}"/>
              </a:ext>
            </a:extLst>
          </p:cNvPr>
          <p:cNvSpPr/>
          <p:nvPr userDrawn="1"/>
        </p:nvSpPr>
        <p:spPr>
          <a:xfrm>
            <a:off x="0" y="0"/>
            <a:ext cx="6096000"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hasCustomPrompt="1"/>
          </p:nvPr>
        </p:nvSpPr>
        <p:spPr>
          <a:xfrm>
            <a:off x="354093" y="1647568"/>
            <a:ext cx="4909569" cy="3130069"/>
          </a:xfrm>
          <a:prstGeom prst="rect">
            <a:avLst/>
          </a:prstGeom>
        </p:spPr>
        <p:txBody>
          <a:bodyPr anchor="t">
            <a:normAutofit/>
          </a:bodyPr>
          <a:lstStyle>
            <a:lvl1pPr marL="0" indent="0">
              <a:lnSpc>
                <a:spcPts val="4200"/>
              </a:lnSpc>
              <a:defRPr sz="3600" b="1">
                <a:solidFill>
                  <a:schemeClr val="tx1"/>
                </a:solidFill>
              </a:defRPr>
            </a:lvl1pPr>
          </a:lstStyle>
          <a:p>
            <a:r>
              <a:rPr lang="en-GB" dirty="0"/>
              <a:t>Headline over a number of lines,</a:t>
            </a:r>
            <a:br>
              <a:rPr lang="en-GB" dirty="0"/>
            </a:br>
            <a:r>
              <a:rPr lang="en-GB" dirty="0"/>
              <a:t>keep to maximum of four lines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pPr algn="r"/>
              <a:t>‹#›</a:t>
            </a:fld>
            <a:endParaRPr lang="en-GB" sz="1200" dirty="0">
              <a:solidFill>
                <a:schemeClr val="tx1"/>
              </a:solidFill>
            </a:endParaRPr>
          </a:p>
        </p:txBody>
      </p:sp>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dirty="0"/>
              <a:t>Click on icon to insert image (including Alt Text)</a:t>
            </a:r>
          </a:p>
        </p:txBody>
      </p:sp>
    </p:spTree>
    <p:extLst>
      <p:ext uri="{BB962C8B-B14F-4D97-AF65-F5344CB8AC3E}">
        <p14:creationId xmlns:p14="http://schemas.microsoft.com/office/powerpoint/2010/main" val="3697712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CON Grid Boxes 4UP Grey">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2277721"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sp>
        <p:nvSpPr>
          <p:cNvPr id="4" name="Rectangle: Top Corners Rounded 3">
            <a:extLst>
              <a:ext uri="{FF2B5EF4-FFF2-40B4-BE49-F238E27FC236}">
                <a16:creationId xmlns:a16="http://schemas.microsoft.com/office/drawing/2014/main" id="{B540671A-ED56-3548-A508-080ABBDB5E58}"/>
              </a:ext>
            </a:extLst>
          </p:cNvPr>
          <p:cNvSpPr/>
          <p:nvPr userDrawn="1"/>
        </p:nvSpPr>
        <p:spPr>
          <a:xfrm>
            <a:off x="2277721"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6231884" y="2089034"/>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6231884"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2277721" y="464926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userDrawn="1"/>
        </p:nvSpPr>
        <p:spPr>
          <a:xfrm>
            <a:off x="2277721"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6231884" y="465042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userDrawn="1"/>
        </p:nvSpPr>
        <p:spPr>
          <a:xfrm>
            <a:off x="6239447" y="375220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itle 1">
            <a:extLst>
              <a:ext uri="{FF2B5EF4-FFF2-40B4-BE49-F238E27FC236}">
                <a16:creationId xmlns:a16="http://schemas.microsoft.com/office/drawing/2014/main" id="{1ACF78F6-439A-384B-9C21-D11B5B50E050}"/>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dirty="0"/>
              <a:t>Heading</a:t>
            </a:r>
          </a:p>
        </p:txBody>
      </p:sp>
      <p:pic>
        <p:nvPicPr>
          <p:cNvPr id="6" name="Picture 5">
            <a:extLst>
              <a:ext uri="{FF2B5EF4-FFF2-40B4-BE49-F238E27FC236}">
                <a16:creationId xmlns:a16="http://schemas.microsoft.com/office/drawing/2014/main" id="{2F244FF8-F4E4-0514-77D0-8D8D69F9337B}"/>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cxnSp>
        <p:nvCxnSpPr>
          <p:cNvPr id="7" name="Straight Connector 6">
            <a:extLst>
              <a:ext uri="{FF2B5EF4-FFF2-40B4-BE49-F238E27FC236}">
                <a16:creationId xmlns:a16="http://schemas.microsoft.com/office/drawing/2014/main" id="{7DBEB741-20EA-C36A-7EF8-DE1CD1F1AA0C}"/>
              </a:ext>
            </a:extLst>
          </p:cNvPr>
          <p:cNvCxnSpPr>
            <a:cxnSpLocks/>
          </p:cNvCxnSpPr>
          <p:nvPr userDrawn="1"/>
        </p:nvCxnSpPr>
        <p:spPr>
          <a:xfrm>
            <a:off x="432000" y="6336000"/>
            <a:ext cx="11384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109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CON Grid Boxes 2UP Grey">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9B26CA0-4967-284E-42B6-5686F8C6B07B}"/>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2000" y="2699082"/>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2000" y="1691082"/>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4324378" y="2699082"/>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userDrawn="1"/>
        </p:nvSpPr>
        <p:spPr>
          <a:xfrm>
            <a:off x="4324378" y="1691082"/>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itle 1">
            <a:extLst>
              <a:ext uri="{FF2B5EF4-FFF2-40B4-BE49-F238E27FC236}">
                <a16:creationId xmlns:a16="http://schemas.microsoft.com/office/drawing/2014/main" id="{C5DD270E-858A-0745-A4F5-3FE5B49194FA}"/>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dirty="0"/>
              <a:t>Heading</a:t>
            </a:r>
          </a:p>
        </p:txBody>
      </p:sp>
      <p:pic>
        <p:nvPicPr>
          <p:cNvPr id="3" name="Picture 2">
            <a:extLst>
              <a:ext uri="{FF2B5EF4-FFF2-40B4-BE49-F238E27FC236}">
                <a16:creationId xmlns:a16="http://schemas.microsoft.com/office/drawing/2014/main" id="{6FD787DC-00EF-B13A-FE97-CE51273E8674}"/>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cxnSp>
        <p:nvCxnSpPr>
          <p:cNvPr id="5" name="Straight Connector 4">
            <a:extLst>
              <a:ext uri="{FF2B5EF4-FFF2-40B4-BE49-F238E27FC236}">
                <a16:creationId xmlns:a16="http://schemas.microsoft.com/office/drawing/2014/main" id="{20783BA3-377B-7D8A-0B7B-91C314676A0C}"/>
              </a:ext>
            </a:extLst>
          </p:cNvPr>
          <p:cNvCxnSpPr>
            <a:cxnSpLocks/>
          </p:cNvCxnSpPr>
          <p:nvPr userDrawn="1"/>
        </p:nvCxnSpPr>
        <p:spPr>
          <a:xfrm>
            <a:off x="432000" y="6336000"/>
            <a:ext cx="11384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3771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XT Grid, Titles 4UP Grey">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28BBC9FB-69CA-ACB9-E6B9-6E2830215B65}"/>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ectangle: Top Corners Rounded 17">
            <a:extLst>
              <a:ext uri="{FF2B5EF4-FFF2-40B4-BE49-F238E27FC236}">
                <a16:creationId xmlns:a16="http://schemas.microsoft.com/office/drawing/2014/main" id="{205929B3-ED58-E54F-B724-E24FB5F163DF}"/>
              </a:ext>
            </a:extLst>
          </p:cNvPr>
          <p:cNvSpPr/>
          <p:nvPr userDrawn="1"/>
        </p:nvSpPr>
        <p:spPr>
          <a:xfrm>
            <a:off x="43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32000"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92000" y="2089034"/>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9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3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userDrawn="1"/>
        </p:nvSpPr>
        <p:spPr>
          <a:xfrm>
            <a:off x="43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9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userDrawn="1"/>
        </p:nvSpPr>
        <p:spPr>
          <a:xfrm>
            <a:off x="439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1">
            <a:extLst>
              <a:ext uri="{FF2B5EF4-FFF2-40B4-BE49-F238E27FC236}">
                <a16:creationId xmlns:a16="http://schemas.microsoft.com/office/drawing/2014/main" id="{7F5640E1-FA0E-4F42-9387-CD7C434D28C4}"/>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dirty="0"/>
              <a:t>Heading</a:t>
            </a:r>
          </a:p>
        </p:txBody>
      </p:sp>
      <p:sp>
        <p:nvSpPr>
          <p:cNvPr id="3" name="Text Placeholder 2">
            <a:extLst>
              <a:ext uri="{FF2B5EF4-FFF2-40B4-BE49-F238E27FC236}">
                <a16:creationId xmlns:a16="http://schemas.microsoft.com/office/drawing/2014/main" id="{AEF555C5-A77A-2E44-BAF7-246298421E13}"/>
              </a:ext>
            </a:extLst>
          </p:cNvPr>
          <p:cNvSpPr>
            <a:spLocks noGrp="1"/>
          </p:cNvSpPr>
          <p:nvPr>
            <p:ph type="body" sz="quarter" idx="18" hasCustomPrompt="1"/>
          </p:nvPr>
        </p:nvSpPr>
        <p:spPr>
          <a:xfrm>
            <a:off x="540000" y="1296000"/>
            <a:ext cx="3348000" cy="684000"/>
          </a:xfrm>
        </p:spPr>
        <p:txBody>
          <a:bodyPr anchor="ctr"/>
          <a:lstStyle>
            <a:lvl1pPr algn="ctr">
              <a:buNone/>
              <a:defRPr sz="2200" b="1">
                <a:solidFill>
                  <a:schemeClr val="accent6"/>
                </a:solidFill>
              </a:defRPr>
            </a:lvl1pPr>
          </a:lstStyle>
          <a:p>
            <a:pPr lvl="0"/>
            <a:r>
              <a:rPr lang="en-GB" dirty="0"/>
              <a:t>Insert title</a:t>
            </a:r>
          </a:p>
        </p:txBody>
      </p:sp>
      <p:sp>
        <p:nvSpPr>
          <p:cNvPr id="22" name="Text Placeholder 2">
            <a:extLst>
              <a:ext uri="{FF2B5EF4-FFF2-40B4-BE49-F238E27FC236}">
                <a16:creationId xmlns:a16="http://schemas.microsoft.com/office/drawing/2014/main" id="{D4B913F3-B51C-1F4F-BA00-F024BBF468C2}"/>
              </a:ext>
            </a:extLst>
          </p:cNvPr>
          <p:cNvSpPr>
            <a:spLocks noGrp="1"/>
          </p:cNvSpPr>
          <p:nvPr>
            <p:ph type="body" sz="quarter" idx="19" hasCustomPrompt="1"/>
          </p:nvPr>
        </p:nvSpPr>
        <p:spPr>
          <a:xfrm>
            <a:off x="4500000" y="1302462"/>
            <a:ext cx="3348000" cy="684000"/>
          </a:xfrm>
        </p:spPr>
        <p:txBody>
          <a:bodyPr anchor="ctr"/>
          <a:lstStyle>
            <a:lvl1pPr algn="ctr">
              <a:buNone/>
              <a:defRPr sz="2200" b="1">
                <a:solidFill>
                  <a:schemeClr val="accent6"/>
                </a:solidFill>
              </a:defRPr>
            </a:lvl1pPr>
          </a:lstStyle>
          <a:p>
            <a:pPr lvl="0"/>
            <a:r>
              <a:rPr lang="en-GB" dirty="0"/>
              <a:t>Insert title</a:t>
            </a:r>
          </a:p>
        </p:txBody>
      </p:sp>
      <p:sp>
        <p:nvSpPr>
          <p:cNvPr id="30" name="Text Placeholder 2">
            <a:extLst>
              <a:ext uri="{FF2B5EF4-FFF2-40B4-BE49-F238E27FC236}">
                <a16:creationId xmlns:a16="http://schemas.microsoft.com/office/drawing/2014/main" id="{9A16CC21-F99A-6F47-A063-FA9FE06BAE1A}"/>
              </a:ext>
            </a:extLst>
          </p:cNvPr>
          <p:cNvSpPr>
            <a:spLocks noGrp="1"/>
          </p:cNvSpPr>
          <p:nvPr>
            <p:ph type="body" sz="quarter" idx="20" hasCustomPrompt="1"/>
          </p:nvPr>
        </p:nvSpPr>
        <p:spPr>
          <a:xfrm>
            <a:off x="540000" y="3852000"/>
            <a:ext cx="3348000" cy="684000"/>
          </a:xfrm>
        </p:spPr>
        <p:txBody>
          <a:bodyPr anchor="ctr"/>
          <a:lstStyle>
            <a:lvl1pPr algn="ctr">
              <a:buNone/>
              <a:defRPr sz="2200" b="1">
                <a:solidFill>
                  <a:schemeClr val="accent6"/>
                </a:solidFill>
              </a:defRPr>
            </a:lvl1pPr>
          </a:lstStyle>
          <a:p>
            <a:pPr lvl="0"/>
            <a:r>
              <a:rPr lang="en-GB" dirty="0"/>
              <a:t>Insert title</a:t>
            </a:r>
          </a:p>
        </p:txBody>
      </p:sp>
      <p:sp>
        <p:nvSpPr>
          <p:cNvPr id="31" name="Text Placeholder 2">
            <a:extLst>
              <a:ext uri="{FF2B5EF4-FFF2-40B4-BE49-F238E27FC236}">
                <a16:creationId xmlns:a16="http://schemas.microsoft.com/office/drawing/2014/main" id="{511DBD00-D83F-EF49-900D-B6C65CED2738}"/>
              </a:ext>
            </a:extLst>
          </p:cNvPr>
          <p:cNvSpPr>
            <a:spLocks noGrp="1"/>
          </p:cNvSpPr>
          <p:nvPr>
            <p:ph type="body" sz="quarter" idx="21" hasCustomPrompt="1"/>
          </p:nvPr>
        </p:nvSpPr>
        <p:spPr>
          <a:xfrm>
            <a:off x="4500000" y="3852000"/>
            <a:ext cx="3348000" cy="684000"/>
          </a:xfrm>
        </p:spPr>
        <p:txBody>
          <a:bodyPr anchor="ctr"/>
          <a:lstStyle>
            <a:lvl1pPr algn="ctr">
              <a:buNone/>
              <a:defRPr sz="2200" b="1">
                <a:solidFill>
                  <a:schemeClr val="accent6"/>
                </a:solidFill>
              </a:defRPr>
            </a:lvl1pPr>
          </a:lstStyle>
          <a:p>
            <a:pPr lvl="0"/>
            <a:r>
              <a:rPr lang="en-GB" dirty="0"/>
              <a:t>Insert title</a:t>
            </a:r>
          </a:p>
        </p:txBody>
      </p:sp>
      <p:cxnSp>
        <p:nvCxnSpPr>
          <p:cNvPr id="29" name="Straight Connector 28">
            <a:extLst>
              <a:ext uri="{FF2B5EF4-FFF2-40B4-BE49-F238E27FC236}">
                <a16:creationId xmlns:a16="http://schemas.microsoft.com/office/drawing/2014/main" id="{59357DCD-A469-B34A-A880-D744CA731C14}"/>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4BA4CC6C-41AA-2D50-A8B9-63559566F418}"/>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667450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Quote blu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0190978-5FC4-6858-371C-AF3DAD50E21F}"/>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11" name="Text Placeholder 7">
            <a:extLst>
              <a:ext uri="{FF2B5EF4-FFF2-40B4-BE49-F238E27FC236}">
                <a16:creationId xmlns:a16="http://schemas.microsoft.com/office/drawing/2014/main" id="{9F1649F8-C95E-B04E-A0E7-F89193CC9718}"/>
              </a:ext>
            </a:extLst>
          </p:cNvPr>
          <p:cNvSpPr>
            <a:spLocks noGrp="1"/>
          </p:cNvSpPr>
          <p:nvPr>
            <p:ph type="body" sz="quarter" idx="14" hasCustomPrompt="1"/>
          </p:nvPr>
        </p:nvSpPr>
        <p:spPr>
          <a:xfrm>
            <a:off x="537224" y="1314156"/>
            <a:ext cx="7503849" cy="3466727"/>
          </a:xfrm>
          <a:prstGeom prst="rect">
            <a:avLst/>
          </a:prstGeom>
        </p:spPr>
        <p:txBody>
          <a:bodyPr>
            <a:noAutofit/>
          </a:bodyPr>
          <a:lstStyle>
            <a:lvl1pPr marL="288000" indent="-288000" algn="l">
              <a:buNone/>
              <a:defRPr sz="42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dirty="0"/>
              <a:t>“Showcase quotation</a:t>
            </a:r>
            <a:br>
              <a:rPr lang="en-GB" dirty="0"/>
            </a:br>
            <a:r>
              <a:rPr lang="en-GB" dirty="0"/>
              <a:t>with left aligned text over multiple lines. Try to keep</a:t>
            </a:r>
            <a:br>
              <a:rPr lang="en-GB" dirty="0"/>
            </a:br>
            <a:r>
              <a:rPr lang="en-GB" dirty="0"/>
              <a:t>it to four lines if </a:t>
            </a:r>
            <a:r>
              <a:rPr lang="en-GB" dirty="0" err="1"/>
              <a:t>poss</a:t>
            </a:r>
            <a:r>
              <a:rPr lang="en-GB" dirty="0"/>
              <a:t> or five lines max.”</a:t>
            </a:r>
          </a:p>
        </p:txBody>
      </p:sp>
      <p:sp>
        <p:nvSpPr>
          <p:cNvPr id="6" name="Text Placeholder 6">
            <a:extLst>
              <a:ext uri="{FF2B5EF4-FFF2-40B4-BE49-F238E27FC236}">
                <a16:creationId xmlns:a16="http://schemas.microsoft.com/office/drawing/2014/main" id="{D406466E-798B-BE4C-B09F-C1B1244AAB6A}"/>
              </a:ext>
            </a:extLst>
          </p:cNvPr>
          <p:cNvSpPr>
            <a:spLocks noGrp="1"/>
          </p:cNvSpPr>
          <p:nvPr>
            <p:ph type="body" sz="quarter" idx="13" hasCustomPrompt="1"/>
          </p:nvPr>
        </p:nvSpPr>
        <p:spPr>
          <a:xfrm>
            <a:off x="828000" y="4780883"/>
            <a:ext cx="7503849" cy="896938"/>
          </a:xfrm>
          <a:prstGeom prst="rect">
            <a:avLst/>
          </a:prstGeom>
        </p:spPr>
        <p:txBody>
          <a:bodyPr/>
          <a:lstStyle>
            <a:lvl1pPr marL="0" indent="0" algn="l">
              <a:buNone/>
              <a:defRPr b="1">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dirty="0"/>
              <a:t>Name Surname,</a:t>
            </a:r>
            <a:br>
              <a:rPr lang="en-GB" dirty="0"/>
            </a:br>
            <a:r>
              <a:rPr lang="en-GB" dirty="0"/>
              <a:t>Job Title</a:t>
            </a:r>
          </a:p>
        </p:txBody>
      </p:sp>
      <p:cxnSp>
        <p:nvCxnSpPr>
          <p:cNvPr id="8" name="Straight Connector 7">
            <a:extLst>
              <a:ext uri="{FF2B5EF4-FFF2-40B4-BE49-F238E27FC236}">
                <a16:creationId xmlns:a16="http://schemas.microsoft.com/office/drawing/2014/main" id="{B43FE3F0-85CD-934D-A3A3-CF2B78D73A35}"/>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2A86FEEE-9136-D68E-6360-B4FDD6D917D2}"/>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4235300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Lst>
          </p:cNvPr>
          <p:cNvPicPr>
            <a:picLocks noChangeAspect="1"/>
          </p:cNvPicPr>
          <p:nvPr userDrawn="1"/>
        </p:nvPicPr>
        <p:blipFill>
          <a:blip r:embed="rId2"/>
          <a:srcRect/>
          <a:stretch/>
        </p:blipFill>
        <p:spPr>
          <a:xfrm>
            <a:off x="0" y="0"/>
            <a:ext cx="12192000"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dirty="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dirty="0"/>
              <a:t>Click on icon to insert image (including Alt Text)</a:t>
            </a:r>
          </a:p>
        </p:txBody>
      </p:sp>
      <p:sp>
        <p:nvSpPr>
          <p:cNvPr id="6" name="Text Placeholder 7">
            <a:extLst>
              <a:ext uri="{FF2B5EF4-FFF2-40B4-BE49-F238E27FC236}">
                <a16:creationId xmlns:a16="http://schemas.microsoft.com/office/drawing/2014/main" id="{D43F37B1-1F8A-2CA4-9D19-C0E420FB42AE}"/>
              </a:ext>
            </a:extLst>
          </p:cNvPr>
          <p:cNvSpPr>
            <a:spLocks noGrp="1"/>
          </p:cNvSpPr>
          <p:nvPr>
            <p:ph type="body" sz="quarter" idx="15" hasCustomPrompt="1"/>
          </p:nvPr>
        </p:nvSpPr>
        <p:spPr>
          <a:xfrm>
            <a:off x="1337052" y="1673324"/>
            <a:ext cx="3461285" cy="658367"/>
          </a:xfrm>
          <a:prstGeom prst="rect">
            <a:avLst/>
          </a:prstGeom>
        </p:spPr>
        <p:txBody>
          <a:bodyPr lIns="0" tIns="0" rIns="0" bIns="0">
            <a:noAutofit/>
          </a:bodyPr>
          <a:lstStyle>
            <a:lvl1pPr marL="0" indent="0">
              <a:buNone/>
              <a:defRPr sz="36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dirty="0"/>
              <a:t>Heading label</a:t>
            </a:r>
          </a:p>
        </p:txBody>
      </p:sp>
    </p:spTree>
    <p:extLst>
      <p:ext uri="{BB962C8B-B14F-4D97-AF65-F5344CB8AC3E}">
        <p14:creationId xmlns:p14="http://schemas.microsoft.com/office/powerpoint/2010/main" val="2997188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Lst>
          </p:cNvPr>
          <p:cNvPicPr>
            <a:picLocks noChangeAspect="1"/>
          </p:cNvPicPr>
          <p:nvPr userDrawn="1"/>
        </p:nvPicPr>
        <p:blipFill>
          <a:blip r:embed="rId2"/>
          <a:srcRect/>
          <a:stretch/>
        </p:blipFill>
        <p:spPr>
          <a:xfrm>
            <a:off x="1" y="0"/>
            <a:ext cx="12191998"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dirty="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dirty="0"/>
              <a:t>Click on icon to insert image (including Alt Text)</a:t>
            </a:r>
          </a:p>
        </p:txBody>
      </p:sp>
      <p:sp>
        <p:nvSpPr>
          <p:cNvPr id="3" name="Text Placeholder 7">
            <a:extLst>
              <a:ext uri="{FF2B5EF4-FFF2-40B4-BE49-F238E27FC236}">
                <a16:creationId xmlns:a16="http://schemas.microsoft.com/office/drawing/2014/main" id="{BA16B251-D1BB-394C-319F-40E8F04D7FB9}"/>
              </a:ext>
            </a:extLst>
          </p:cNvPr>
          <p:cNvSpPr>
            <a:spLocks noGrp="1"/>
          </p:cNvSpPr>
          <p:nvPr>
            <p:ph type="body" sz="quarter" idx="15" hasCustomPrompt="1"/>
          </p:nvPr>
        </p:nvSpPr>
        <p:spPr>
          <a:xfrm>
            <a:off x="1337052" y="1673324"/>
            <a:ext cx="3461285" cy="658367"/>
          </a:xfrm>
          <a:prstGeom prst="rect">
            <a:avLst/>
          </a:prstGeom>
        </p:spPr>
        <p:txBody>
          <a:bodyPr lIns="0" tIns="0" rIns="0" bIns="0">
            <a:noAutofit/>
          </a:bodyPr>
          <a:lstStyle>
            <a:lvl1pPr marL="0" indent="0">
              <a:buNone/>
              <a:defRPr sz="36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dirty="0"/>
              <a:t>Heading label</a:t>
            </a:r>
          </a:p>
        </p:txBody>
      </p:sp>
    </p:spTree>
    <p:extLst>
      <p:ext uri="{BB962C8B-B14F-4D97-AF65-F5344CB8AC3E}">
        <p14:creationId xmlns:p14="http://schemas.microsoft.com/office/powerpoint/2010/main" val="1035245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Quote and image 4">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52196E5-15CA-15E3-1E10-32B3D19927EF}"/>
              </a:ext>
            </a:extLst>
          </p:cNvPr>
          <p:cNvPicPr>
            <a:picLocks noChangeAspect="1"/>
          </p:cNvPicPr>
          <p:nvPr userDrawn="1"/>
        </p:nvPicPr>
        <p:blipFill>
          <a:blip r:embed="rId2"/>
          <a:srcRect/>
          <a:stretch/>
        </p:blipFill>
        <p:spPr>
          <a:xfrm>
            <a:off x="0" y="0"/>
            <a:ext cx="12192000"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dirty="0">
              <a:solidFill>
                <a:schemeClr val="accent6"/>
              </a:solidFill>
            </a:endParaRPr>
          </a:p>
        </p:txBody>
      </p:sp>
      <p:sp>
        <p:nvSpPr>
          <p:cNvPr id="6" name="Picture Placeholder 6">
            <a:extLst>
              <a:ext uri="{FF2B5EF4-FFF2-40B4-BE49-F238E27FC236}">
                <a16:creationId xmlns:a16="http://schemas.microsoft.com/office/drawing/2014/main" id="{652C93B3-5A12-5AAD-2ACF-93939EE7FBF5}"/>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dirty="0"/>
              <a:t>Click on icon to insert image (including Alt Text)</a:t>
            </a:r>
          </a:p>
        </p:txBody>
      </p:sp>
    </p:spTree>
    <p:extLst>
      <p:ext uri="{BB962C8B-B14F-4D97-AF65-F5344CB8AC3E}">
        <p14:creationId xmlns:p14="http://schemas.microsoft.com/office/powerpoint/2010/main" val="1648853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Quote and image 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dirty="0">
              <a:solidFill>
                <a:schemeClr val="accent6"/>
              </a:solidFill>
            </a:endParaRPr>
          </a:p>
        </p:txBody>
      </p:sp>
      <p:sp>
        <p:nvSpPr>
          <p:cNvPr id="2" name="Picture Placeholder 6">
            <a:extLst>
              <a:ext uri="{FF2B5EF4-FFF2-40B4-BE49-F238E27FC236}">
                <a16:creationId xmlns:a16="http://schemas.microsoft.com/office/drawing/2014/main" id="{EA7B0BA1-E61A-5019-0AA4-5328CA2AB0E1}"/>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dirty="0"/>
              <a:t>Click on icon to insert image (including Alt Text) </a:t>
            </a:r>
          </a:p>
        </p:txBody>
      </p:sp>
      <p:pic>
        <p:nvPicPr>
          <p:cNvPr id="6" name="Picture 5">
            <a:extLst>
              <a:ext uri="{FF2B5EF4-FFF2-40B4-BE49-F238E27FC236}">
                <a16:creationId xmlns:a16="http://schemas.microsoft.com/office/drawing/2014/main" id="{CEB4F947-0C85-DAF2-683C-40847EF7F07B}"/>
              </a:ext>
            </a:extLst>
          </p:cNvPr>
          <p:cNvPicPr>
            <a:picLocks noChangeAspect="1"/>
          </p:cNvPicPr>
          <p:nvPr userDrawn="1"/>
        </p:nvPicPr>
        <p:blipFill>
          <a:blip r:embed="rId2"/>
          <a:srcRect/>
          <a:stretch/>
        </p:blipFill>
        <p:spPr>
          <a:xfrm>
            <a:off x="0" y="0"/>
            <a:ext cx="12192000" cy="6857999"/>
          </a:xfrm>
          <a:prstGeom prst="rect">
            <a:avLst/>
          </a:prstGeom>
        </p:spPr>
      </p:pic>
    </p:spTree>
    <p:extLst>
      <p:ext uri="{BB962C8B-B14F-4D97-AF65-F5344CB8AC3E}">
        <p14:creationId xmlns:p14="http://schemas.microsoft.com/office/powerpoint/2010/main" val="614266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5_Breaker Heading1-Blue-DarkBlueA">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C30C3909-1482-1013-E118-A2CE0A1DD3D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82932" y="3564000"/>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dirty="0"/>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882932" y="2520000"/>
            <a:ext cx="6948488" cy="96361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dirty="0"/>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dirty="0">
              <a:solidFill>
                <a:schemeClr val="tx1"/>
              </a:solidFill>
            </a:endParaRPr>
          </a:p>
        </p:txBody>
      </p:sp>
    </p:spTree>
    <p:extLst>
      <p:ext uri="{BB962C8B-B14F-4D97-AF65-F5344CB8AC3E}">
        <p14:creationId xmlns:p14="http://schemas.microsoft.com/office/powerpoint/2010/main" val="3078335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Bullete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7" name="Rectangle 6"/>
          <p:cNvSpPr/>
          <p:nvPr userDrawn="1"/>
        </p:nvSpPr>
        <p:spPr>
          <a:xfrm>
            <a:off x="7112000" y="5384800"/>
            <a:ext cx="4944533" cy="1185333"/>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1"/>
          <p:cNvSpPr>
            <a:spLocks noGrp="1"/>
          </p:cNvSpPr>
          <p:nvPr>
            <p:ph type="title"/>
          </p:nvPr>
        </p:nvSpPr>
        <p:spPr>
          <a:xfrm>
            <a:off x="960000" y="1019175"/>
            <a:ext cx="10252800" cy="942976"/>
          </a:xfrm>
        </p:spPr>
        <p:txBody>
          <a:bodyPr anchor="b" anchorCtr="0">
            <a:normAutofit/>
          </a:bodyPr>
          <a:lstStyle>
            <a:lvl1pPr>
              <a:defRPr sz="3733"/>
            </a:lvl1pPr>
          </a:lstStyle>
          <a:p>
            <a:r>
              <a:rPr lang="en-GB"/>
              <a:t>Click to edit Master title style</a:t>
            </a:r>
            <a:endParaRPr lang="en-US" dirty="0"/>
          </a:p>
        </p:txBody>
      </p:sp>
      <p:sp>
        <p:nvSpPr>
          <p:cNvPr id="3" name="Content Placeholder 2"/>
          <p:cNvSpPr>
            <a:spLocks noGrp="1"/>
          </p:cNvSpPr>
          <p:nvPr>
            <p:ph idx="1"/>
          </p:nvPr>
        </p:nvSpPr>
        <p:spPr>
          <a:xfrm>
            <a:off x="960000" y="2209801"/>
            <a:ext cx="10252800" cy="3657600"/>
          </a:xfrm>
        </p:spPr>
        <p:txBody>
          <a:bodyPr/>
          <a:lstStyle>
            <a:lvl1pPr marL="304792" indent="-304792">
              <a:lnSpc>
                <a:spcPct val="100000"/>
              </a:lnSpc>
              <a:spcAft>
                <a:spcPts val="800"/>
              </a:spcAft>
              <a:buFont typeface="Verdana" panose="020B0604030504040204" pitchFamily="34" charset="0"/>
              <a:buChar char="–"/>
              <a:defRPr sz="3467">
                <a:solidFill>
                  <a:schemeClr val="tx2"/>
                </a:solidFill>
              </a:defRPr>
            </a:lvl1pPr>
            <a:lvl2pPr marL="623984">
              <a:defRPr sz="2933">
                <a:solidFill>
                  <a:schemeClr val="tx2"/>
                </a:solidFill>
              </a:defRPr>
            </a:lvl2pPr>
            <a:lvl3pPr marL="1295968">
              <a:defRPr sz="2133">
                <a:solidFill>
                  <a:schemeClr val="tx2"/>
                </a:solidFill>
              </a:defRPr>
            </a:lvl3pPr>
            <a:lvl4pPr marL="1871953">
              <a:defRPr sz="2133" i="1">
                <a:solidFill>
                  <a:schemeClr val="tx2"/>
                </a:solidFill>
              </a:defRPr>
            </a:lvl4pPr>
            <a:lvl5pPr marL="2303942">
              <a:defRPr sz="1867">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pic>
        <p:nvPicPr>
          <p:cNvPr id="8" name="Picture 7" descr="PP+3@2x.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02800" y="6004425"/>
            <a:ext cx="2218267" cy="650007"/>
          </a:xfrm>
          <a:prstGeom prst="rect">
            <a:avLst/>
          </a:prstGeom>
        </p:spPr>
      </p:pic>
    </p:spTree>
    <p:extLst>
      <p:ext uri="{BB962C8B-B14F-4D97-AF65-F5344CB8AC3E}">
        <p14:creationId xmlns:p14="http://schemas.microsoft.com/office/powerpoint/2010/main" val="262870408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6_Breaker Heading1-Blue-DarkBlueA">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37092F3-915E-341D-8AD1-B8E398E9BFA4}"/>
              </a:ext>
            </a:extLst>
          </p:cNvPr>
          <p:cNvSpPr/>
          <p:nvPr userDrawn="1"/>
        </p:nvSpPr>
        <p:spPr>
          <a:xfrm>
            <a:off x="-14636" y="-34893"/>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Picture 5" descr="Chart&#10;&#10;Description automatically generated with medium confidence">
            <a:extLst>
              <a:ext uri="{FF2B5EF4-FFF2-40B4-BE49-F238E27FC236}">
                <a16:creationId xmlns:a16="http://schemas.microsoft.com/office/drawing/2014/main" id="{0AF6C2AD-0E53-2A94-6EDF-C2BC1C35E66B}"/>
              </a:ext>
            </a:extLst>
          </p:cNvPr>
          <p:cNvPicPr>
            <a:picLocks noChangeAspect="1"/>
          </p:cNvPicPr>
          <p:nvPr userDrawn="1"/>
        </p:nvPicPr>
        <p:blipFill>
          <a:blip r:embed="rId2"/>
          <a:stretch>
            <a:fillRect/>
          </a:stretch>
        </p:blipFill>
        <p:spPr>
          <a:xfrm>
            <a:off x="-216747" y="-121920"/>
            <a:ext cx="12408747" cy="697992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612000"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dirty="0"/>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612000" y="1917290"/>
            <a:ext cx="5685561" cy="156632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dirty="0"/>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dirty="0">
              <a:solidFill>
                <a:schemeClr val="tx1"/>
              </a:solidFill>
            </a:endParaRPr>
          </a:p>
        </p:txBody>
      </p:sp>
    </p:spTree>
    <p:extLst>
      <p:ext uri="{BB962C8B-B14F-4D97-AF65-F5344CB8AC3E}">
        <p14:creationId xmlns:p14="http://schemas.microsoft.com/office/powerpoint/2010/main" val="69934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8_Breaker Heading1-Blue-DarkBlueA">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7C9A4BA-CD7C-BF8C-6221-BCB58BC96EC4}"/>
              </a:ext>
            </a:extLst>
          </p:cNvPr>
          <p:cNvSpPr/>
          <p:nvPr userDrawn="1"/>
        </p:nvSpPr>
        <p:spPr>
          <a:xfrm>
            <a:off x="-14636" y="-34893"/>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Picture 8" descr="A picture containing icon&#10;&#10;Description automatically generated">
            <a:extLst>
              <a:ext uri="{FF2B5EF4-FFF2-40B4-BE49-F238E27FC236}">
                <a16:creationId xmlns:a16="http://schemas.microsoft.com/office/drawing/2014/main" id="{2D07C2D6-AB1B-B84B-BC13-7D79E8BCFCF8}"/>
              </a:ext>
            </a:extLst>
          </p:cNvPr>
          <p:cNvPicPr>
            <a:picLocks noChangeAspect="1"/>
          </p:cNvPicPr>
          <p:nvPr userDrawn="1"/>
        </p:nvPicPr>
        <p:blipFill>
          <a:blip r:embed="rId2"/>
          <a:stretch>
            <a:fillRect/>
          </a:stretch>
        </p:blipFill>
        <p:spPr>
          <a:xfrm>
            <a:off x="-52265" y="-122410"/>
            <a:ext cx="12499929" cy="703121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91916"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dirty="0"/>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891916" y="1917290"/>
            <a:ext cx="5685561" cy="156632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dirty="0"/>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dirty="0">
              <a:solidFill>
                <a:schemeClr val="tx1"/>
              </a:solidFill>
            </a:endParaRPr>
          </a:p>
        </p:txBody>
      </p:sp>
    </p:spTree>
    <p:extLst>
      <p:ext uri="{BB962C8B-B14F-4D97-AF65-F5344CB8AC3E}">
        <p14:creationId xmlns:p14="http://schemas.microsoft.com/office/powerpoint/2010/main" val="2347836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7_Breaker Heading1-Blue-DarkBlueA">
    <p:spTree>
      <p:nvGrpSpPr>
        <p:cNvPr id="1" name=""/>
        <p:cNvGrpSpPr/>
        <p:nvPr/>
      </p:nvGrpSpPr>
      <p:grpSpPr>
        <a:xfrm>
          <a:off x="0" y="0"/>
          <a:ext cx="0" cy="0"/>
          <a:chOff x="0" y="0"/>
          <a:chExt cx="0" cy="0"/>
        </a:xfrm>
      </p:grpSpPr>
      <p:pic>
        <p:nvPicPr>
          <p:cNvPr id="3" name="Picture 2" descr="Icon&#10;&#10;Description automatically generated">
            <a:extLst>
              <a:ext uri="{FF2B5EF4-FFF2-40B4-BE49-F238E27FC236}">
                <a16:creationId xmlns:a16="http://schemas.microsoft.com/office/drawing/2014/main" id="{268FFC32-6059-0DED-CEB1-02D4D3CCBC8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54598"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dirty="0"/>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854598" y="1917290"/>
            <a:ext cx="5685561" cy="156632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dirty="0"/>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dirty="0">
              <a:solidFill>
                <a:schemeClr val="tx1"/>
              </a:solidFill>
            </a:endParaRPr>
          </a:p>
        </p:txBody>
      </p:sp>
    </p:spTree>
    <p:extLst>
      <p:ext uri="{BB962C8B-B14F-4D97-AF65-F5344CB8AC3E}">
        <p14:creationId xmlns:p14="http://schemas.microsoft.com/office/powerpoint/2010/main" val="1973439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Headline slide with image A">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dirty="0"/>
              <a:t>Click on icon to insert image (including Alt Text)</a:t>
            </a:r>
          </a:p>
        </p:txBody>
      </p:sp>
      <p:sp>
        <p:nvSpPr>
          <p:cNvPr id="11" name="Rectangle 10">
            <a:extLst>
              <a:ext uri="{FF2B5EF4-FFF2-40B4-BE49-F238E27FC236}">
                <a16:creationId xmlns:a16="http://schemas.microsoft.com/office/drawing/2014/main" id="{72C3761D-E146-5B7A-CD68-6CC98EA19A5F}"/>
              </a:ext>
            </a:extLst>
          </p:cNvPr>
          <p:cNvSpPr/>
          <p:nvPr userDrawn="1"/>
        </p:nvSpPr>
        <p:spPr>
          <a:xfrm>
            <a:off x="0" y="0"/>
            <a:ext cx="6096000"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pPr algn="r"/>
              <a:t>‹#›</a:t>
            </a:fld>
            <a:endParaRPr lang="en-GB" sz="1200" dirty="0">
              <a:solidFill>
                <a:schemeClr val="tx1"/>
              </a:solidFill>
            </a:endParaRPr>
          </a:p>
        </p:txBody>
      </p:sp>
      <p:sp>
        <p:nvSpPr>
          <p:cNvPr id="5" name="Text Placeholder 6">
            <a:extLst>
              <a:ext uri="{FF2B5EF4-FFF2-40B4-BE49-F238E27FC236}">
                <a16:creationId xmlns:a16="http://schemas.microsoft.com/office/drawing/2014/main" id="{50355A0D-4235-0CF1-A976-C33D8CCCBFCD}"/>
              </a:ext>
            </a:extLst>
          </p:cNvPr>
          <p:cNvSpPr>
            <a:spLocks noGrp="1"/>
          </p:cNvSpPr>
          <p:nvPr>
            <p:ph type="body" sz="quarter" idx="13" hasCustomPrompt="1"/>
          </p:nvPr>
        </p:nvSpPr>
        <p:spPr>
          <a:xfrm>
            <a:off x="891916"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dirty="0"/>
              <a:t>Section subhead</a:t>
            </a:r>
          </a:p>
        </p:txBody>
      </p:sp>
      <p:sp>
        <p:nvSpPr>
          <p:cNvPr id="6" name="Text Placeholder 7">
            <a:extLst>
              <a:ext uri="{FF2B5EF4-FFF2-40B4-BE49-F238E27FC236}">
                <a16:creationId xmlns:a16="http://schemas.microsoft.com/office/drawing/2014/main" id="{5B6F326D-0ECB-4952-2659-CD1729198654}"/>
              </a:ext>
            </a:extLst>
          </p:cNvPr>
          <p:cNvSpPr>
            <a:spLocks noGrp="1"/>
          </p:cNvSpPr>
          <p:nvPr>
            <p:ph type="body" sz="quarter" idx="14" hasCustomPrompt="1"/>
          </p:nvPr>
        </p:nvSpPr>
        <p:spPr>
          <a:xfrm>
            <a:off x="891916" y="1917290"/>
            <a:ext cx="5685561" cy="156632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dirty="0"/>
              <a:t>Breaker heading</a:t>
            </a:r>
          </a:p>
        </p:txBody>
      </p:sp>
    </p:spTree>
    <p:extLst>
      <p:ext uri="{BB962C8B-B14F-4D97-AF65-F5344CB8AC3E}">
        <p14:creationId xmlns:p14="http://schemas.microsoft.com/office/powerpoint/2010/main" val="2374837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End Slide ACCESSIBLE">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F9D383FB-0467-4241-BEF0-D636E886723B}"/>
              </a:ext>
            </a:extLst>
          </p:cNvPr>
          <p:cNvCxnSpPr/>
          <p:nvPr userDrawn="1"/>
        </p:nvCxnSpPr>
        <p:spPr>
          <a:xfrm>
            <a:off x="5715926" y="2605852"/>
            <a:ext cx="86510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2" name="TextBox 1">
            <a:extLst>
              <a:ext uri="{FF2B5EF4-FFF2-40B4-BE49-F238E27FC236}">
                <a16:creationId xmlns:a16="http://schemas.microsoft.com/office/drawing/2014/main" id="{0390E57B-AF19-8642-9E47-AF887F52887B}"/>
              </a:ext>
            </a:extLst>
          </p:cNvPr>
          <p:cNvSpPr txBox="1"/>
          <p:nvPr userDrawn="1"/>
        </p:nvSpPr>
        <p:spPr>
          <a:xfrm>
            <a:off x="5610770" y="2808746"/>
            <a:ext cx="4343734" cy="2608032"/>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2400"/>
              </a:spcAft>
              <a:buClr>
                <a:srgbClr val="005EB8"/>
              </a:buClr>
              <a:buSzTx/>
              <a:buFont typeface="Arial" panose="020B0604020202020204" pitchFamily="34" charset="0"/>
              <a:buNone/>
              <a:tabLst/>
              <a:defRPr/>
            </a:pPr>
            <a:r>
              <a:rPr kumimoji="0" lang="en-GB" sz="3600" b="1" i="0" u="none" strike="noStrike" kern="1200" cap="none" spc="20" normalizeH="0" baseline="0" noProof="0" dirty="0">
                <a:ln>
                  <a:noFill/>
                </a:ln>
                <a:solidFill>
                  <a:schemeClr val="tx1"/>
                </a:solidFill>
                <a:effectLst/>
                <a:uLnTx/>
                <a:uFillTx/>
                <a:latin typeface="+mn-lt"/>
                <a:ea typeface="+mn-ea"/>
                <a:cs typeface="+mn-cs"/>
              </a:rPr>
              <a:t> Thank You</a:t>
            </a: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dirty="0">
                <a:ln>
                  <a:noFill/>
                </a:ln>
                <a:solidFill>
                  <a:schemeClr val="tx1"/>
                </a:solidFill>
                <a:effectLst/>
                <a:uLnTx/>
                <a:uFillTx/>
                <a:latin typeface="+mn-lt"/>
                <a:ea typeface="+mn-ea"/>
                <a:cs typeface="+mn-cs"/>
              </a:rPr>
              <a:t>        	@nhsengland</a:t>
            </a: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dirty="0">
                <a:ln>
                  <a:noFill/>
                </a:ln>
                <a:solidFill>
                  <a:schemeClr val="tx1"/>
                </a:solidFill>
                <a:effectLst/>
                <a:uLnTx/>
                <a:uFillTx/>
                <a:latin typeface="+mn-lt"/>
                <a:ea typeface="+mn-ea"/>
                <a:cs typeface="+mn-cs"/>
              </a:rPr>
              <a:t>        	company/</a:t>
            </a:r>
            <a:r>
              <a:rPr kumimoji="0" lang="en-GB" sz="2400" b="1" i="0" u="none" strike="noStrike" kern="1200" cap="none" spc="20" normalizeH="0" baseline="0" noProof="0" dirty="0" err="1">
                <a:ln>
                  <a:noFill/>
                </a:ln>
                <a:solidFill>
                  <a:schemeClr val="tx1"/>
                </a:solidFill>
                <a:effectLst/>
                <a:uLnTx/>
                <a:uFillTx/>
                <a:latin typeface="+mn-lt"/>
                <a:ea typeface="+mn-ea"/>
                <a:cs typeface="+mn-cs"/>
              </a:rPr>
              <a:t>nhsengland</a:t>
            </a:r>
            <a:endParaRPr kumimoji="0" lang="en-GB" sz="2400" b="1" i="0" u="none" strike="noStrike" kern="1200" cap="none" spc="2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dirty="0">
                <a:ln>
                  <a:noFill/>
                </a:ln>
                <a:solidFill>
                  <a:schemeClr val="tx1"/>
                </a:solidFill>
                <a:effectLst/>
                <a:uLnTx/>
                <a:uFillTx/>
                <a:latin typeface="+mn-lt"/>
                <a:ea typeface="+mn-ea"/>
                <a:cs typeface="+mn-cs"/>
              </a:rPr>
              <a:t>	england.nhs.uk</a:t>
            </a:r>
            <a:endParaRPr lang="en-GB" sz="2400" b="1" dirty="0">
              <a:solidFill>
                <a:schemeClr val="tx1"/>
              </a:solidFill>
            </a:endParaRPr>
          </a:p>
        </p:txBody>
      </p:sp>
      <p:pic>
        <p:nvPicPr>
          <p:cNvPr id="5" name="Picture 4">
            <a:extLst>
              <a:ext uri="{FF2B5EF4-FFF2-40B4-BE49-F238E27FC236}">
                <a16:creationId xmlns:a16="http://schemas.microsoft.com/office/drawing/2014/main" id="{6C1B65D7-2EE6-F44F-85AA-7C93787926CD}"/>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5872040" y="3665234"/>
            <a:ext cx="390144" cy="390144"/>
          </a:xfrm>
          <a:prstGeom prst="rect">
            <a:avLst/>
          </a:prstGeom>
        </p:spPr>
      </p:pic>
      <p:pic>
        <p:nvPicPr>
          <p:cNvPr id="8" name="Picture 7">
            <a:extLst>
              <a:ext uri="{FF2B5EF4-FFF2-40B4-BE49-F238E27FC236}">
                <a16:creationId xmlns:a16="http://schemas.microsoft.com/office/drawing/2014/main" id="{F2843EE8-F6F8-9D40-92C1-94FB4DCF14BB}"/>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5885396" y="4266369"/>
            <a:ext cx="390144" cy="390144"/>
          </a:xfrm>
          <a:prstGeom prst="rect">
            <a:avLst/>
          </a:prstGeom>
        </p:spPr>
      </p:pic>
      <p:pic>
        <p:nvPicPr>
          <p:cNvPr id="72" name="Picture 96">
            <a:extLst>
              <a:ext uri="{FF2B5EF4-FFF2-40B4-BE49-F238E27FC236}">
                <a16:creationId xmlns:a16="http://schemas.microsoft.com/office/drawing/2014/main" id="{664BA24D-FA8C-EE4D-A2DC-491BF11D6FA6}"/>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5767074" y="4806522"/>
            <a:ext cx="600075" cy="600075"/>
          </a:xfrm>
          <a:prstGeom prst="rect">
            <a:avLst/>
          </a:prstGeom>
        </p:spPr>
      </p:pic>
      <p:pic>
        <p:nvPicPr>
          <p:cNvPr id="3" name="Picture 2" descr="Logo&#10;&#10;Description automatically generated">
            <a:extLst>
              <a:ext uri="{FF2B5EF4-FFF2-40B4-BE49-F238E27FC236}">
                <a16:creationId xmlns:a16="http://schemas.microsoft.com/office/drawing/2014/main" id="{077C56A3-4FFE-73CF-6F7F-1F451E5B3F1E}"/>
              </a:ext>
            </a:extLst>
          </p:cNvPr>
          <p:cNvPicPr>
            <a:picLocks noChangeAspect="1"/>
          </p:cNvPicPr>
          <p:nvPr userDrawn="1"/>
        </p:nvPicPr>
        <p:blipFill>
          <a:blip r:embed="rId8"/>
          <a:stretch>
            <a:fillRect/>
          </a:stretch>
        </p:blipFill>
        <p:spPr>
          <a:xfrm>
            <a:off x="10551045" y="364425"/>
            <a:ext cx="1208955" cy="979789"/>
          </a:xfrm>
          <a:prstGeom prst="rect">
            <a:avLst/>
          </a:prstGeom>
        </p:spPr>
      </p:pic>
      <p:pic>
        <p:nvPicPr>
          <p:cNvPr id="6" name="Picture 5" descr="Icon&#10;&#10;Description automatically generated">
            <a:extLst>
              <a:ext uri="{FF2B5EF4-FFF2-40B4-BE49-F238E27FC236}">
                <a16:creationId xmlns:a16="http://schemas.microsoft.com/office/drawing/2014/main" id="{76D92FD5-08EA-6BC8-29BC-BCF5EEFE18AA}"/>
              </a:ext>
            </a:extLst>
          </p:cNvPr>
          <p:cNvPicPr>
            <a:picLocks noChangeAspect="1"/>
          </p:cNvPicPr>
          <p:nvPr userDrawn="1"/>
        </p:nvPicPr>
        <p:blipFill>
          <a:blip r:embed="rId9"/>
          <a:stretch>
            <a:fillRect/>
          </a:stretch>
        </p:blipFill>
        <p:spPr>
          <a:xfrm rot="5400000">
            <a:off x="-2509143" y="-71523"/>
            <a:ext cx="10768951" cy="7616239"/>
          </a:xfrm>
          <a:prstGeom prst="rect">
            <a:avLst/>
          </a:prstGeom>
        </p:spPr>
      </p:pic>
    </p:spTree>
    <p:extLst>
      <p:ext uri="{BB962C8B-B14F-4D97-AF65-F5344CB8AC3E}">
        <p14:creationId xmlns:p14="http://schemas.microsoft.com/office/powerpoint/2010/main" val="4280173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Data 1">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3763076-72CB-117E-F240-98C1D1050D3E}"/>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hasCustomPrompt="1"/>
          </p:nvPr>
        </p:nvSpPr>
        <p:spPr>
          <a:xfrm>
            <a:off x="432000" y="310075"/>
            <a:ext cx="11404154" cy="426721"/>
          </a:xfrm>
          <a:prstGeom prst="rect">
            <a:avLst/>
          </a:prstGeom>
        </p:spPr>
        <p:txBody>
          <a:bodyPr lIns="0" tIns="0" rIns="0" bIns="0" anchor="t">
            <a:normAutofit/>
          </a:bodyPr>
          <a:lstStyle>
            <a:lvl1pPr>
              <a:defRPr sz="2400" b="1">
                <a:solidFill>
                  <a:schemeClr val="tx1"/>
                </a:solidFill>
              </a:defRPr>
            </a:lvl1pPr>
          </a:lstStyle>
          <a:p>
            <a:r>
              <a:rPr lang="en-GB" dirty="0"/>
              <a:t>Heading</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FF8B4B32-B7B7-DB40-9D0C-2D4D8414C6EC}"/>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dirty="0">
              <a:solidFill>
                <a:schemeClr val="accent6"/>
              </a:solidFill>
            </a:endParaRPr>
          </a:p>
        </p:txBody>
      </p:sp>
      <p:sp>
        <p:nvSpPr>
          <p:cNvPr id="4" name="TextBox 3">
            <a:extLst>
              <a:ext uri="{FF2B5EF4-FFF2-40B4-BE49-F238E27FC236}">
                <a16:creationId xmlns:a16="http://schemas.microsoft.com/office/drawing/2014/main" id="{97C3715D-C90E-7C4B-B312-C707773A39DD}"/>
              </a:ext>
            </a:extLst>
          </p:cNvPr>
          <p:cNvSpPr txBox="1"/>
          <p:nvPr userDrawn="1"/>
        </p:nvSpPr>
        <p:spPr>
          <a:xfrm>
            <a:off x="2232561" y="3170712"/>
            <a:ext cx="0" cy="0"/>
          </a:xfrm>
          <a:prstGeom prst="rect">
            <a:avLst/>
          </a:prstGeom>
          <a:noFill/>
        </p:spPr>
        <p:txBody>
          <a:bodyPr wrap="none" lIns="0" tIns="0" rIns="0" bIns="0" rtlCol="0">
            <a:noAutofit/>
          </a:bodyPr>
          <a:lstStyle/>
          <a:p>
            <a:endParaRPr lang="en-GB" sz="1200" b="1" dirty="0">
              <a:solidFill>
                <a:schemeClr val="accent1"/>
              </a:solidFill>
            </a:endParaRPr>
          </a:p>
        </p:txBody>
      </p:sp>
      <p:cxnSp>
        <p:nvCxnSpPr>
          <p:cNvPr id="12" name="Straight Connector 11">
            <a:extLst>
              <a:ext uri="{FF2B5EF4-FFF2-40B4-BE49-F238E27FC236}">
                <a16:creationId xmlns:a16="http://schemas.microsoft.com/office/drawing/2014/main" id="{137E920E-FCD4-834F-9787-A19C03BDF9AE}"/>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E055424E-84DC-71BA-CBB2-BE0007D93CE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3" name="Text Placeholder 7">
            <a:extLst>
              <a:ext uri="{FF2B5EF4-FFF2-40B4-BE49-F238E27FC236}">
                <a16:creationId xmlns:a16="http://schemas.microsoft.com/office/drawing/2014/main" id="{FB2922A9-9C8F-43B1-7D0A-0C7761EE45F2}"/>
              </a:ext>
            </a:extLst>
          </p:cNvPr>
          <p:cNvSpPr>
            <a:spLocks noGrp="1"/>
          </p:cNvSpPr>
          <p:nvPr>
            <p:ph type="body" sz="quarter" idx="13" hasCustomPrompt="1"/>
          </p:nvPr>
        </p:nvSpPr>
        <p:spPr>
          <a:xfrm>
            <a:off x="432001" y="767200"/>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18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dirty="0"/>
              <a:t>Subhead if needed</a:t>
            </a:r>
          </a:p>
        </p:txBody>
      </p:sp>
    </p:spTree>
    <p:extLst>
      <p:ext uri="{BB962C8B-B14F-4D97-AF65-F5344CB8AC3E}">
        <p14:creationId xmlns:p14="http://schemas.microsoft.com/office/powerpoint/2010/main" val="3981033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Headline and image with header 1">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dirty="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Tree>
    <p:extLst>
      <p:ext uri="{BB962C8B-B14F-4D97-AF65-F5344CB8AC3E}">
        <p14:creationId xmlns:p14="http://schemas.microsoft.com/office/powerpoint/2010/main" val="2646552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Headline and image with header 1">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dirty="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Tree>
    <p:extLst>
      <p:ext uri="{BB962C8B-B14F-4D97-AF65-F5344CB8AC3E}">
        <p14:creationId xmlns:p14="http://schemas.microsoft.com/office/powerpoint/2010/main" val="47400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_Headline and image with header 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dirty="0">
              <a:solidFill>
                <a:schemeClr val="accent6"/>
              </a:solidFill>
            </a:endParaRPr>
          </a:p>
        </p:txBody>
      </p:sp>
      <p:sp>
        <p:nvSpPr>
          <p:cNvPr id="6" name="TextBox 5">
            <a:extLst>
              <a:ext uri="{FF2B5EF4-FFF2-40B4-BE49-F238E27FC236}">
                <a16:creationId xmlns:a16="http://schemas.microsoft.com/office/drawing/2014/main" id="{17BDFC27-AE77-990E-E3A7-5DF7B8BEB8B0}"/>
              </a:ext>
            </a:extLst>
          </p:cNvPr>
          <p:cNvSpPr txBox="1"/>
          <p:nvPr userDrawn="1"/>
        </p:nvSpPr>
        <p:spPr>
          <a:xfrm>
            <a:off x="7202551" y="2249424"/>
            <a:ext cx="4428148" cy="1200329"/>
          </a:xfrm>
          <a:prstGeom prst="rect">
            <a:avLst/>
          </a:prstGeom>
          <a:noFill/>
        </p:spPr>
        <p:txBody>
          <a:bodyPr wrap="square" rtlCol="0">
            <a:spAutoFit/>
          </a:bodyPr>
          <a:lstStyle/>
          <a:p>
            <a:r>
              <a:rPr lang="en-GB" dirty="0">
                <a:solidFill>
                  <a:schemeClr val="bg1"/>
                </a:solidFill>
              </a:rPr>
              <a:t>Text content goes over single column. Text content here goes over single column. Text content here goes over single column.  </a:t>
            </a:r>
          </a:p>
        </p:txBody>
      </p:sp>
    </p:spTree>
    <p:extLst>
      <p:ext uri="{BB962C8B-B14F-4D97-AF65-F5344CB8AC3E}">
        <p14:creationId xmlns:p14="http://schemas.microsoft.com/office/powerpoint/2010/main" val="513109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Headline and image with header 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dirty="0">
              <a:solidFill>
                <a:schemeClr val="accent6"/>
              </a:solidFill>
            </a:endParaRPr>
          </a:p>
        </p:txBody>
      </p:sp>
    </p:spTree>
    <p:extLst>
      <p:ext uri="{BB962C8B-B14F-4D97-AF65-F5344CB8AC3E}">
        <p14:creationId xmlns:p14="http://schemas.microsoft.com/office/powerpoint/2010/main" val="3085627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Bullete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7112000" y="5384800"/>
            <a:ext cx="4944533" cy="1185333"/>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1"/>
          <p:cNvSpPr>
            <a:spLocks noGrp="1"/>
          </p:cNvSpPr>
          <p:nvPr>
            <p:ph type="title"/>
          </p:nvPr>
        </p:nvSpPr>
        <p:spPr>
          <a:xfrm>
            <a:off x="959998" y="885827"/>
            <a:ext cx="10431901" cy="847725"/>
          </a:xfrm>
        </p:spPr>
        <p:txBody>
          <a:bodyPr anchor="b" anchorCtr="0">
            <a:normAutofit/>
          </a:bodyPr>
          <a:lstStyle>
            <a:lvl1pPr>
              <a:defRPr sz="3733"/>
            </a:lvl1pPr>
          </a:lstStyle>
          <a:p>
            <a:r>
              <a:rPr lang="en-GB"/>
              <a:t>Click to edit Master title style</a:t>
            </a:r>
            <a:endParaRPr lang="en-US" dirty="0"/>
          </a:p>
        </p:txBody>
      </p:sp>
      <p:sp>
        <p:nvSpPr>
          <p:cNvPr id="3" name="Content Placeholder 2"/>
          <p:cNvSpPr>
            <a:spLocks noGrp="1"/>
          </p:cNvSpPr>
          <p:nvPr>
            <p:ph idx="1"/>
          </p:nvPr>
        </p:nvSpPr>
        <p:spPr>
          <a:xfrm>
            <a:off x="959999" y="1885952"/>
            <a:ext cx="10431901" cy="4019551"/>
          </a:xfrm>
        </p:spPr>
        <p:txBody>
          <a:bodyPr/>
          <a:lstStyle>
            <a:lvl1pPr marL="0" indent="0">
              <a:lnSpc>
                <a:spcPct val="100000"/>
              </a:lnSpc>
              <a:spcAft>
                <a:spcPts val="1600"/>
              </a:spcAft>
              <a:buFont typeface="Verdana" panose="020B0604030504040204" pitchFamily="34" charset="0"/>
              <a:buNone/>
              <a:defRPr sz="1867">
                <a:solidFill>
                  <a:schemeClr val="tx2"/>
                </a:solidFill>
              </a:defRPr>
            </a:lvl1pPr>
            <a:lvl2pPr marL="479988" indent="0">
              <a:buNone/>
              <a:defRPr sz="2667" b="0" i="1">
                <a:solidFill>
                  <a:schemeClr val="tx1"/>
                </a:solidFill>
              </a:defRPr>
            </a:lvl2pPr>
            <a:lvl3pPr marL="991175" indent="0">
              <a:buNone/>
              <a:defRPr sz="2133">
                <a:solidFill>
                  <a:schemeClr val="tx2"/>
                </a:solidFill>
              </a:defRPr>
            </a:lvl3pPr>
            <a:lvl4pPr marL="1567161" indent="0">
              <a:buNone/>
              <a:defRPr sz="2133" i="1">
                <a:solidFill>
                  <a:schemeClr val="tx2"/>
                </a:solidFill>
              </a:defRPr>
            </a:lvl4pPr>
            <a:lvl5pPr marL="1999150" indent="0">
              <a:buNone/>
              <a:defRPr sz="1867">
                <a:solidFill>
                  <a:schemeClr val="tx1"/>
                </a:solidFill>
              </a:defRPr>
            </a:lvl5pPr>
          </a:lstStyle>
          <a:p>
            <a:pPr lvl="0"/>
            <a:r>
              <a:rPr lang="en-GB"/>
              <a:t>Click to edit Master text styles</a:t>
            </a:r>
          </a:p>
          <a:p>
            <a:pPr lvl="1"/>
            <a:r>
              <a:rPr lang="en-GB"/>
              <a:t>Second level</a:t>
            </a:r>
          </a:p>
        </p:txBody>
      </p:sp>
      <p:pic>
        <p:nvPicPr>
          <p:cNvPr id="7" name="Picture 6" descr="PP+3@2x.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02800" y="6004425"/>
            <a:ext cx="2218267" cy="650007"/>
          </a:xfrm>
          <a:prstGeom prst="rect">
            <a:avLst/>
          </a:prstGeom>
        </p:spPr>
      </p:pic>
    </p:spTree>
    <p:extLst>
      <p:ext uri="{BB962C8B-B14F-4D97-AF65-F5344CB8AC3E}">
        <p14:creationId xmlns:p14="http://schemas.microsoft.com/office/powerpoint/2010/main" val="32815738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Headline and image with header 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dirty="0">
              <a:solidFill>
                <a:schemeClr val="accent6"/>
              </a:solidFill>
            </a:endParaRPr>
          </a:p>
        </p:txBody>
      </p:sp>
    </p:spTree>
    <p:extLst>
      <p:ext uri="{BB962C8B-B14F-4D97-AF65-F5344CB8AC3E}">
        <p14:creationId xmlns:p14="http://schemas.microsoft.com/office/powerpoint/2010/main" val="1973666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40268" y="908050"/>
            <a:ext cx="11319933" cy="1296988"/>
          </a:xfrm>
        </p:spPr>
        <p:txBody>
          <a:bodyPr/>
          <a:lstStyle/>
          <a:p>
            <a:r>
              <a:rPr lang="en-US"/>
              <a:t>Click to edit Master title style</a:t>
            </a:r>
          </a:p>
        </p:txBody>
      </p:sp>
      <p:sp>
        <p:nvSpPr>
          <p:cNvPr id="3" name="Table Placeholder 2"/>
          <p:cNvSpPr>
            <a:spLocks noGrp="1"/>
          </p:cNvSpPr>
          <p:nvPr>
            <p:ph type="tbl" idx="1"/>
          </p:nvPr>
        </p:nvSpPr>
        <p:spPr>
          <a:xfrm>
            <a:off x="440268" y="2708278"/>
            <a:ext cx="11319933" cy="3457575"/>
          </a:xfrm>
        </p:spPr>
        <p:txBody>
          <a:bodyPr/>
          <a:lstStyle/>
          <a:p>
            <a:pPr lvl="0"/>
            <a:endParaRPr lang="en-US" noProof="0"/>
          </a:p>
        </p:txBody>
      </p:sp>
      <p:sp>
        <p:nvSpPr>
          <p:cNvPr id="4" name="Rectangle 6"/>
          <p:cNvSpPr>
            <a:spLocks noGrp="1" noChangeArrowheads="1"/>
          </p:cNvSpPr>
          <p:nvPr>
            <p:ph type="sldNum" sz="quarter" idx="10"/>
          </p:nvPr>
        </p:nvSpPr>
        <p:spPr>
          <a:ln/>
        </p:spPr>
        <p:txBody>
          <a:bodyPr/>
          <a:lstStyle>
            <a:lvl1pPr>
              <a:defRPr/>
            </a:lvl1pPr>
          </a:lstStyle>
          <a:p>
            <a:pPr>
              <a:defRPr/>
            </a:pPr>
            <a:fld id="{06DFD2A6-1E51-4A39-BA5A-FD3EE8234009}" type="slidenum">
              <a:rPr lang="en-US"/>
              <a:pPr>
                <a:defRPr/>
              </a:pPr>
              <a:t>‹#›</a:t>
            </a:fld>
            <a:endParaRPr lang="en-US"/>
          </a:p>
        </p:txBody>
      </p:sp>
    </p:spTree>
    <p:extLst>
      <p:ext uri="{BB962C8B-B14F-4D97-AF65-F5344CB8AC3E}">
        <p14:creationId xmlns:p14="http://schemas.microsoft.com/office/powerpoint/2010/main" val="38889867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May 2023</a:t>
            </a:r>
            <a:endParaRPr lang="en-GB" dirty="0"/>
          </a:p>
        </p:txBody>
      </p:sp>
      <p:sp>
        <p:nvSpPr>
          <p:cNvPr id="5" name="Footer Placeholder 4"/>
          <p:cNvSpPr>
            <a:spLocks noGrp="1"/>
          </p:cNvSpPr>
          <p:nvPr>
            <p:ph type="ftr" sz="quarter" idx="11"/>
          </p:nvPr>
        </p:nvSpPr>
        <p:spPr/>
        <p:txBody>
          <a:bodyPr/>
          <a:lstStyle/>
          <a:p>
            <a:r>
              <a:rPr lang="en-GB" dirty="0"/>
              <a:t>rcgp.org.uk/TARGETantibiotics</a:t>
            </a:r>
          </a:p>
        </p:txBody>
      </p:sp>
      <p:sp>
        <p:nvSpPr>
          <p:cNvPr id="6" name="Slide Number Placeholder 5"/>
          <p:cNvSpPr>
            <a:spLocks noGrp="1"/>
          </p:cNvSpPr>
          <p:nvPr>
            <p:ph type="sldNum" sz="quarter" idx="12"/>
          </p:nvPr>
        </p:nvSpPr>
        <p:spPr/>
        <p:txBody>
          <a:bodyPr/>
          <a:lstStyle/>
          <a:p>
            <a:fld id="{EE1385C2-C24A-4E88-87F7-2016927FAD7D}" type="slidenum">
              <a:rPr lang="en-GB" smtClean="0"/>
              <a:t>‹#›</a:t>
            </a:fld>
            <a:endParaRPr lang="en-GB"/>
          </a:p>
        </p:txBody>
      </p:sp>
      <p:pic>
        <p:nvPicPr>
          <p:cNvPr id="8" name="Picture 7" descr="A close-up of some lipstick&#10;&#10;Description automatically generated with low confidence">
            <a:extLst>
              <a:ext uri="{FF2B5EF4-FFF2-40B4-BE49-F238E27FC236}">
                <a16:creationId xmlns:a16="http://schemas.microsoft.com/office/drawing/2014/main" id="{95F5E348-C4F0-B66A-C83B-F5791DAF9A5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118" y="365123"/>
            <a:ext cx="1092404" cy="1294975"/>
          </a:xfrm>
          <a:prstGeom prst="rect">
            <a:avLst/>
          </a:prstGeom>
        </p:spPr>
      </p:pic>
    </p:spTree>
    <p:extLst>
      <p:ext uri="{BB962C8B-B14F-4D97-AF65-F5344CB8AC3E}">
        <p14:creationId xmlns:p14="http://schemas.microsoft.com/office/powerpoint/2010/main" val="359157682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May 2023</a:t>
            </a:r>
            <a:endParaRPr lang="en-GB" dirty="0"/>
          </a:p>
        </p:txBody>
      </p:sp>
      <p:sp>
        <p:nvSpPr>
          <p:cNvPr id="4" name="Footer Placeholder 3"/>
          <p:cNvSpPr>
            <a:spLocks noGrp="1"/>
          </p:cNvSpPr>
          <p:nvPr>
            <p:ph type="ftr" sz="quarter" idx="11"/>
          </p:nvPr>
        </p:nvSpPr>
        <p:spPr/>
        <p:txBody>
          <a:bodyPr/>
          <a:lstStyle/>
          <a:p>
            <a:r>
              <a:rPr lang="en-GB" dirty="0"/>
              <a:t>rcgp.org.uk/TARGETantibiotics</a:t>
            </a:r>
          </a:p>
        </p:txBody>
      </p:sp>
      <p:sp>
        <p:nvSpPr>
          <p:cNvPr id="5" name="Slide Number Placeholder 4"/>
          <p:cNvSpPr>
            <a:spLocks noGrp="1"/>
          </p:cNvSpPr>
          <p:nvPr>
            <p:ph type="sldNum" sz="quarter" idx="12"/>
          </p:nvPr>
        </p:nvSpPr>
        <p:spPr/>
        <p:txBody>
          <a:bodyPr/>
          <a:lstStyle/>
          <a:p>
            <a:fld id="{EE1385C2-C24A-4E88-87F7-2016927FAD7D}" type="slidenum">
              <a:rPr lang="en-GB" smtClean="0"/>
              <a:t>‹#›</a:t>
            </a:fld>
            <a:endParaRPr lang="en-GB"/>
          </a:p>
        </p:txBody>
      </p:sp>
      <p:pic>
        <p:nvPicPr>
          <p:cNvPr id="6" name="Picture 5" descr="A close-up of some lipstick&#10;&#10;Description automatically generated with low confidence">
            <a:extLst>
              <a:ext uri="{FF2B5EF4-FFF2-40B4-BE49-F238E27FC236}">
                <a16:creationId xmlns:a16="http://schemas.microsoft.com/office/drawing/2014/main" id="{94E52C32-3AAF-25BE-803C-DD13B98DBF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118" y="365123"/>
            <a:ext cx="1092404" cy="1294975"/>
          </a:xfrm>
          <a:prstGeom prst="rect">
            <a:avLst/>
          </a:prstGeom>
        </p:spPr>
      </p:pic>
    </p:spTree>
    <p:extLst>
      <p:ext uri="{BB962C8B-B14F-4D97-AF65-F5344CB8AC3E}">
        <p14:creationId xmlns:p14="http://schemas.microsoft.com/office/powerpoint/2010/main" val="129456777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May 2023</a:t>
            </a:r>
            <a:endParaRPr lang="en-GB" dirty="0"/>
          </a:p>
        </p:txBody>
      </p:sp>
      <p:sp>
        <p:nvSpPr>
          <p:cNvPr id="6" name="Footer Placeholder 5"/>
          <p:cNvSpPr>
            <a:spLocks noGrp="1"/>
          </p:cNvSpPr>
          <p:nvPr>
            <p:ph type="ftr" sz="quarter" idx="11"/>
          </p:nvPr>
        </p:nvSpPr>
        <p:spPr/>
        <p:txBody>
          <a:bodyPr/>
          <a:lstStyle/>
          <a:p>
            <a:r>
              <a:rPr lang="en-GB" dirty="0"/>
              <a:t>rcgp.org.uk/TARGETantibiotics</a:t>
            </a:r>
          </a:p>
        </p:txBody>
      </p:sp>
      <p:sp>
        <p:nvSpPr>
          <p:cNvPr id="7" name="Slide Number Placeholder 6"/>
          <p:cNvSpPr>
            <a:spLocks noGrp="1"/>
          </p:cNvSpPr>
          <p:nvPr>
            <p:ph type="sldNum" sz="quarter" idx="12"/>
          </p:nvPr>
        </p:nvSpPr>
        <p:spPr/>
        <p:txBody>
          <a:bodyPr/>
          <a:lstStyle/>
          <a:p>
            <a:fld id="{EE1385C2-C24A-4E88-87F7-2016927FAD7D}" type="slidenum">
              <a:rPr lang="en-GB" smtClean="0"/>
              <a:pPr/>
              <a:t>‹#›</a:t>
            </a:fld>
            <a:endParaRPr lang="en-GB"/>
          </a:p>
        </p:txBody>
      </p:sp>
      <p:pic>
        <p:nvPicPr>
          <p:cNvPr id="8" name="Picture 7" descr="A close-up of some lipstick&#10;&#10;Description automatically generated with low confidence">
            <a:extLst>
              <a:ext uri="{FF2B5EF4-FFF2-40B4-BE49-F238E27FC236}">
                <a16:creationId xmlns:a16="http://schemas.microsoft.com/office/drawing/2014/main" id="{6F5C6A66-75F5-CCCE-FDE4-A0D3BC1B9F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118" y="365123"/>
            <a:ext cx="1092404" cy="1294975"/>
          </a:xfrm>
          <a:prstGeom prst="rect">
            <a:avLst/>
          </a:prstGeom>
        </p:spPr>
      </p:pic>
    </p:spTree>
    <p:extLst>
      <p:ext uri="{BB962C8B-B14F-4D97-AF65-F5344CB8AC3E}">
        <p14:creationId xmlns:p14="http://schemas.microsoft.com/office/powerpoint/2010/main" val="310544066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2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normAutofit/>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Text Placeholder 4">
            <a:extLst>
              <a:ext uri="{FF2B5EF4-FFF2-40B4-BE49-F238E27FC236}">
                <a16:creationId xmlns:a16="http://schemas.microsoft.com/office/drawing/2014/main" id="{5843AEFE-6FFE-CC86-B1E7-C3EC523E0494}"/>
              </a:ext>
            </a:extLst>
          </p:cNvPr>
          <p:cNvSpPr>
            <a:spLocks noGrp="1"/>
          </p:cNvSpPr>
          <p:nvPr>
            <p:ph type="body" sz="quarter" idx="11" hasCustomPrompt="1"/>
          </p:nvPr>
        </p:nvSpPr>
        <p:spPr>
          <a:xfrm>
            <a:off x="800100" y="6459537"/>
            <a:ext cx="657225" cy="304800"/>
          </a:xfrm>
        </p:spPr>
        <p:txBody>
          <a:bodyPr>
            <a:noAutofit/>
          </a:bodyPr>
          <a:lstStyle>
            <a:lvl1pPr marL="0" indent="0">
              <a:buNone/>
              <a:defRPr sz="1400">
                <a:solidFill>
                  <a:srgbClr val="AD0016"/>
                </a:solidFill>
              </a:defRPr>
            </a:lvl1pPr>
            <a:lvl2pPr marL="457200" indent="0">
              <a:buNone/>
              <a:defRPr sz="1800">
                <a:solidFill>
                  <a:srgbClr val="AD0016"/>
                </a:solidFill>
              </a:defRPr>
            </a:lvl2pPr>
            <a:lvl3pPr marL="914400" indent="0">
              <a:buNone/>
              <a:defRPr sz="1800">
                <a:solidFill>
                  <a:srgbClr val="AD0016"/>
                </a:solidFill>
              </a:defRPr>
            </a:lvl3pPr>
            <a:lvl4pPr marL="1371600" indent="0">
              <a:buNone/>
              <a:defRPr sz="1800">
                <a:solidFill>
                  <a:srgbClr val="AD0016"/>
                </a:solidFill>
              </a:defRPr>
            </a:lvl4pPr>
            <a:lvl5pPr marL="1828800" indent="0">
              <a:buNone/>
              <a:defRPr sz="1800">
                <a:solidFill>
                  <a:srgbClr val="AD0016"/>
                </a:solidFill>
              </a:defRPr>
            </a:lvl5pPr>
          </a:lstStyle>
          <a:p>
            <a:pPr lvl="0"/>
            <a:r>
              <a:rPr lang="en-US" dirty="0"/>
              <a:t>Edit</a:t>
            </a:r>
            <a:endParaRPr lang="en-GB" dirty="0"/>
          </a:p>
        </p:txBody>
      </p:sp>
      <p:sp>
        <p:nvSpPr>
          <p:cNvPr id="6" name="Text Placeholder 4">
            <a:extLst>
              <a:ext uri="{FF2B5EF4-FFF2-40B4-BE49-F238E27FC236}">
                <a16:creationId xmlns:a16="http://schemas.microsoft.com/office/drawing/2014/main" id="{0D164812-F833-E77F-68EB-4579C72D19A0}"/>
              </a:ext>
            </a:extLst>
          </p:cNvPr>
          <p:cNvSpPr>
            <a:spLocks noGrp="1"/>
          </p:cNvSpPr>
          <p:nvPr>
            <p:ph type="body" sz="quarter" idx="12" hasCustomPrompt="1"/>
          </p:nvPr>
        </p:nvSpPr>
        <p:spPr>
          <a:xfrm>
            <a:off x="3050380" y="6476999"/>
            <a:ext cx="1419226" cy="304800"/>
          </a:xfrm>
        </p:spPr>
        <p:txBody>
          <a:bodyPr>
            <a:noAutofit/>
          </a:bodyPr>
          <a:lstStyle>
            <a:lvl1pPr marL="0" indent="0">
              <a:buNone/>
              <a:defRPr sz="1400">
                <a:solidFill>
                  <a:srgbClr val="AD0016"/>
                </a:solidFill>
              </a:defRPr>
            </a:lvl1pPr>
            <a:lvl2pPr marL="457200" indent="0">
              <a:buNone/>
              <a:defRPr sz="1800">
                <a:solidFill>
                  <a:srgbClr val="AD0016"/>
                </a:solidFill>
              </a:defRPr>
            </a:lvl2pPr>
            <a:lvl3pPr marL="914400" indent="0">
              <a:buNone/>
              <a:defRPr sz="1800">
                <a:solidFill>
                  <a:srgbClr val="AD0016"/>
                </a:solidFill>
              </a:defRPr>
            </a:lvl3pPr>
            <a:lvl4pPr marL="1371600" indent="0">
              <a:buNone/>
              <a:defRPr sz="1800">
                <a:solidFill>
                  <a:srgbClr val="AD0016"/>
                </a:solidFill>
              </a:defRPr>
            </a:lvl4pPr>
            <a:lvl5pPr marL="1828800" indent="0">
              <a:buNone/>
              <a:defRPr sz="1800">
                <a:solidFill>
                  <a:srgbClr val="AD0016"/>
                </a:solidFill>
              </a:defRPr>
            </a:lvl5pPr>
          </a:lstStyle>
          <a:p>
            <a:pPr lvl="0"/>
            <a:r>
              <a:rPr lang="en-US" dirty="0"/>
              <a:t>Edit</a:t>
            </a:r>
            <a:endParaRPr lang="en-GB" dirty="0"/>
          </a:p>
        </p:txBody>
      </p:sp>
      <p:sp>
        <p:nvSpPr>
          <p:cNvPr id="7" name="Text Placeholder 4">
            <a:extLst>
              <a:ext uri="{FF2B5EF4-FFF2-40B4-BE49-F238E27FC236}">
                <a16:creationId xmlns:a16="http://schemas.microsoft.com/office/drawing/2014/main" id="{E4E6272E-F158-EC00-41EA-25737BC73AB9}"/>
              </a:ext>
            </a:extLst>
          </p:cNvPr>
          <p:cNvSpPr>
            <a:spLocks noGrp="1"/>
          </p:cNvSpPr>
          <p:nvPr>
            <p:ph type="body" sz="quarter" idx="13" hasCustomPrompt="1"/>
          </p:nvPr>
        </p:nvSpPr>
        <p:spPr>
          <a:xfrm>
            <a:off x="6403180" y="6476999"/>
            <a:ext cx="1419226" cy="304800"/>
          </a:xfrm>
        </p:spPr>
        <p:txBody>
          <a:bodyPr>
            <a:noAutofit/>
          </a:bodyPr>
          <a:lstStyle>
            <a:lvl1pPr marL="0" indent="0">
              <a:buNone/>
              <a:defRPr sz="1400">
                <a:solidFill>
                  <a:srgbClr val="AD0016"/>
                </a:solidFill>
              </a:defRPr>
            </a:lvl1pPr>
            <a:lvl2pPr marL="457200" indent="0">
              <a:buNone/>
              <a:defRPr sz="1800">
                <a:solidFill>
                  <a:srgbClr val="AD0016"/>
                </a:solidFill>
              </a:defRPr>
            </a:lvl2pPr>
            <a:lvl3pPr marL="914400" indent="0">
              <a:buNone/>
              <a:defRPr sz="1800">
                <a:solidFill>
                  <a:srgbClr val="AD0016"/>
                </a:solidFill>
              </a:defRPr>
            </a:lvl3pPr>
            <a:lvl4pPr marL="1371600" indent="0">
              <a:buNone/>
              <a:defRPr sz="1800">
                <a:solidFill>
                  <a:srgbClr val="AD0016"/>
                </a:solidFill>
              </a:defRPr>
            </a:lvl4pPr>
            <a:lvl5pPr marL="1828800" indent="0">
              <a:buNone/>
              <a:defRPr sz="1800">
                <a:solidFill>
                  <a:srgbClr val="AD0016"/>
                </a:solidFill>
              </a:defRPr>
            </a:lvl5pPr>
          </a:lstStyle>
          <a:p>
            <a:pPr lvl="0"/>
            <a:r>
              <a:rPr lang="en-US" dirty="0"/>
              <a:t>Edit</a:t>
            </a:r>
            <a:endParaRPr lang="en-GB" dirty="0"/>
          </a:p>
        </p:txBody>
      </p:sp>
    </p:spTree>
    <p:extLst>
      <p:ext uri="{BB962C8B-B14F-4D97-AF65-F5344CB8AC3E}">
        <p14:creationId xmlns:p14="http://schemas.microsoft.com/office/powerpoint/2010/main" val="46740047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40114" y="365125"/>
            <a:ext cx="9713686" cy="1325563"/>
          </a:xfrm>
        </p:spPr>
        <p:txBody>
          <a:bodyPr/>
          <a:lstStyle/>
          <a:p>
            <a:r>
              <a:rPr lang="en-US" dirty="0"/>
              <a:t>Click to edit Master title style</a:t>
            </a:r>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477E67FD-0763-D43A-F6D0-BF3A46B91C4E}"/>
              </a:ext>
            </a:extLst>
          </p:cNvPr>
          <p:cNvSpPr>
            <a:spLocks noGrp="1"/>
          </p:cNvSpPr>
          <p:nvPr>
            <p:ph type="body" sz="quarter" idx="11" hasCustomPrompt="1"/>
          </p:nvPr>
        </p:nvSpPr>
        <p:spPr>
          <a:xfrm>
            <a:off x="800100" y="6572249"/>
            <a:ext cx="657225" cy="304800"/>
          </a:xfrm>
        </p:spPr>
        <p:txBody>
          <a:bodyPr>
            <a:noAutofit/>
          </a:bodyPr>
          <a:lstStyle>
            <a:lvl1pPr marL="0" indent="0">
              <a:buNone/>
              <a:defRPr sz="1400">
                <a:solidFill>
                  <a:srgbClr val="AD0016"/>
                </a:solidFill>
              </a:defRPr>
            </a:lvl1pPr>
            <a:lvl2pPr marL="457200" indent="0">
              <a:buNone/>
              <a:defRPr sz="1800">
                <a:solidFill>
                  <a:srgbClr val="AD0016"/>
                </a:solidFill>
              </a:defRPr>
            </a:lvl2pPr>
            <a:lvl3pPr marL="914400" indent="0">
              <a:buNone/>
              <a:defRPr sz="1800">
                <a:solidFill>
                  <a:srgbClr val="AD0016"/>
                </a:solidFill>
              </a:defRPr>
            </a:lvl3pPr>
            <a:lvl4pPr marL="1371600" indent="0">
              <a:buNone/>
              <a:defRPr sz="1800">
                <a:solidFill>
                  <a:srgbClr val="AD0016"/>
                </a:solidFill>
              </a:defRPr>
            </a:lvl4pPr>
            <a:lvl5pPr marL="1828800" indent="0">
              <a:buNone/>
              <a:defRPr sz="1800">
                <a:solidFill>
                  <a:srgbClr val="AD0016"/>
                </a:solidFill>
              </a:defRPr>
            </a:lvl5pPr>
          </a:lstStyle>
          <a:p>
            <a:pPr lvl="0"/>
            <a:r>
              <a:rPr lang="en-US" dirty="0"/>
              <a:t>Edit</a:t>
            </a:r>
            <a:endParaRPr lang="en-GB" dirty="0"/>
          </a:p>
        </p:txBody>
      </p:sp>
      <p:sp>
        <p:nvSpPr>
          <p:cNvPr id="6" name="Text Placeholder 4">
            <a:extLst>
              <a:ext uri="{FF2B5EF4-FFF2-40B4-BE49-F238E27FC236}">
                <a16:creationId xmlns:a16="http://schemas.microsoft.com/office/drawing/2014/main" id="{EC63AA5C-B176-E314-B0BA-D07E99F7B824}"/>
              </a:ext>
            </a:extLst>
          </p:cNvPr>
          <p:cNvSpPr>
            <a:spLocks noGrp="1"/>
          </p:cNvSpPr>
          <p:nvPr>
            <p:ph type="body" sz="quarter" idx="12" hasCustomPrompt="1"/>
          </p:nvPr>
        </p:nvSpPr>
        <p:spPr>
          <a:xfrm>
            <a:off x="3050380" y="6572249"/>
            <a:ext cx="1419226" cy="304800"/>
          </a:xfrm>
        </p:spPr>
        <p:txBody>
          <a:bodyPr>
            <a:noAutofit/>
          </a:bodyPr>
          <a:lstStyle>
            <a:lvl1pPr marL="0" indent="0">
              <a:buNone/>
              <a:defRPr sz="1400">
                <a:solidFill>
                  <a:srgbClr val="AD0016"/>
                </a:solidFill>
              </a:defRPr>
            </a:lvl1pPr>
            <a:lvl2pPr marL="457200" indent="0">
              <a:buNone/>
              <a:defRPr sz="1800">
                <a:solidFill>
                  <a:srgbClr val="AD0016"/>
                </a:solidFill>
              </a:defRPr>
            </a:lvl2pPr>
            <a:lvl3pPr marL="914400" indent="0">
              <a:buNone/>
              <a:defRPr sz="1800">
                <a:solidFill>
                  <a:srgbClr val="AD0016"/>
                </a:solidFill>
              </a:defRPr>
            </a:lvl3pPr>
            <a:lvl4pPr marL="1371600" indent="0">
              <a:buNone/>
              <a:defRPr sz="1800">
                <a:solidFill>
                  <a:srgbClr val="AD0016"/>
                </a:solidFill>
              </a:defRPr>
            </a:lvl4pPr>
            <a:lvl5pPr marL="1828800" indent="0">
              <a:buNone/>
              <a:defRPr sz="1800">
                <a:solidFill>
                  <a:srgbClr val="AD0016"/>
                </a:solidFill>
              </a:defRPr>
            </a:lvl5pPr>
          </a:lstStyle>
          <a:p>
            <a:pPr lvl="0"/>
            <a:r>
              <a:rPr lang="en-US" dirty="0"/>
              <a:t>Edit</a:t>
            </a:r>
            <a:endParaRPr lang="en-GB" dirty="0"/>
          </a:p>
        </p:txBody>
      </p:sp>
      <p:sp>
        <p:nvSpPr>
          <p:cNvPr id="7" name="Text Placeholder 4">
            <a:extLst>
              <a:ext uri="{FF2B5EF4-FFF2-40B4-BE49-F238E27FC236}">
                <a16:creationId xmlns:a16="http://schemas.microsoft.com/office/drawing/2014/main" id="{40455B68-D4E9-6225-86CB-D619A409CA5A}"/>
              </a:ext>
            </a:extLst>
          </p:cNvPr>
          <p:cNvSpPr>
            <a:spLocks noGrp="1"/>
          </p:cNvSpPr>
          <p:nvPr>
            <p:ph type="body" sz="quarter" idx="13" hasCustomPrompt="1"/>
          </p:nvPr>
        </p:nvSpPr>
        <p:spPr>
          <a:xfrm>
            <a:off x="6403180" y="6572249"/>
            <a:ext cx="1419226" cy="304800"/>
          </a:xfrm>
        </p:spPr>
        <p:txBody>
          <a:bodyPr>
            <a:noAutofit/>
          </a:bodyPr>
          <a:lstStyle>
            <a:lvl1pPr marL="0" indent="0">
              <a:buNone/>
              <a:defRPr sz="1400">
                <a:solidFill>
                  <a:srgbClr val="AD0016"/>
                </a:solidFill>
              </a:defRPr>
            </a:lvl1pPr>
            <a:lvl2pPr marL="457200" indent="0">
              <a:buNone/>
              <a:defRPr sz="1800">
                <a:solidFill>
                  <a:srgbClr val="AD0016"/>
                </a:solidFill>
              </a:defRPr>
            </a:lvl2pPr>
            <a:lvl3pPr marL="914400" indent="0">
              <a:buNone/>
              <a:defRPr sz="1800">
                <a:solidFill>
                  <a:srgbClr val="AD0016"/>
                </a:solidFill>
              </a:defRPr>
            </a:lvl3pPr>
            <a:lvl4pPr marL="1371600" indent="0">
              <a:buNone/>
              <a:defRPr sz="1800">
                <a:solidFill>
                  <a:srgbClr val="AD0016"/>
                </a:solidFill>
              </a:defRPr>
            </a:lvl4pPr>
            <a:lvl5pPr marL="1828800" indent="0">
              <a:buNone/>
              <a:defRPr sz="1800">
                <a:solidFill>
                  <a:srgbClr val="AD0016"/>
                </a:solidFill>
              </a:defRPr>
            </a:lvl5pPr>
          </a:lstStyle>
          <a:p>
            <a:pPr lvl="0"/>
            <a:r>
              <a:rPr lang="en-US" dirty="0"/>
              <a:t>Edit</a:t>
            </a:r>
            <a:endParaRPr lang="en-GB" dirty="0"/>
          </a:p>
        </p:txBody>
      </p:sp>
    </p:spTree>
    <p:extLst>
      <p:ext uri="{BB962C8B-B14F-4D97-AF65-F5344CB8AC3E}">
        <p14:creationId xmlns:p14="http://schemas.microsoft.com/office/powerpoint/2010/main" val="108011533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p>
            <a:pPr>
              <a:defRPr/>
            </a:pPr>
            <a:r>
              <a:rPr lang="en-US"/>
              <a:t>  </a:t>
            </a:r>
            <a:fld id="{45F8D313-CCBE-49D6-A3BC-57B1848DFB52}" type="slidenum">
              <a:rPr lang="en-US" smtClean="0"/>
              <a:pPr>
                <a:defRPr/>
              </a:pPr>
              <a:t>‹#›</a:t>
            </a:fld>
            <a:r>
              <a:rPr lang="en-US"/>
              <a:t> </a:t>
            </a:r>
            <a:endParaRPr lang="en-US" dirty="0"/>
          </a:p>
        </p:txBody>
      </p:sp>
      <p:sp>
        <p:nvSpPr>
          <p:cNvPr id="4" name="Footer Placeholder 3"/>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331392624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solidFill>
              </a:defRPr>
            </a:lvl1pPr>
          </a:lstStyle>
          <a:p>
            <a:r>
              <a:rPr lang="en-US"/>
              <a:t>November 2023</a:t>
            </a:r>
            <a:endParaRPr lang="en-GB"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lang="en-GB" dirty="0"/>
              <a:t>rcgp.org.uk/TARGETantibiotics</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EE1385C2-C24A-4E88-87F7-2016927FAD7D}" type="slidenum">
              <a:rPr lang="en-GB" smtClean="0"/>
              <a:pPr/>
              <a:t>‹#›</a:t>
            </a:fld>
            <a:endParaRPr lang="en-GB"/>
          </a:p>
        </p:txBody>
      </p:sp>
      <p:pic>
        <p:nvPicPr>
          <p:cNvPr id="7" name="Picture 6" descr="A close-up of some lipstick&#10;&#10;Description automatically generated with low confidence">
            <a:extLst>
              <a:ext uri="{FF2B5EF4-FFF2-40B4-BE49-F238E27FC236}">
                <a16:creationId xmlns:a16="http://schemas.microsoft.com/office/drawing/2014/main" id="{91C5F5EB-CE93-05E5-289F-9CA88316C25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118" y="365123"/>
            <a:ext cx="1092404" cy="1294975"/>
          </a:xfrm>
          <a:prstGeom prst="rect">
            <a:avLst/>
          </a:prstGeom>
        </p:spPr>
      </p:pic>
    </p:spTree>
    <p:extLst>
      <p:ext uri="{BB962C8B-B14F-4D97-AF65-F5344CB8AC3E}">
        <p14:creationId xmlns:p14="http://schemas.microsoft.com/office/powerpoint/2010/main" val="118949126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Icon Grid Boxes 3UP">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12708" y="2743014"/>
            <a:ext cx="3564000" cy="3311999"/>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sp>
        <p:nvSpPr>
          <p:cNvPr id="4" name="Rectangle: Top Corners Rounded 3">
            <a:extLst>
              <a:ext uri="{FF2B5EF4-FFF2-40B4-BE49-F238E27FC236}">
                <a16:creationId xmlns:a16="http://schemas.microsoft.com/office/drawing/2014/main" id="{B540671A-ED56-3548-A508-080ABBDB5E58}"/>
              </a:ext>
            </a:extLst>
          </p:cNvPr>
          <p:cNvSpPr/>
          <p:nvPr userDrawn="1"/>
        </p:nvSpPr>
        <p:spPr>
          <a:xfrm>
            <a:off x="412708" y="1735014"/>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743014"/>
            <a:ext cx="3564000" cy="3311999"/>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66871" y="1735014"/>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743014"/>
            <a:ext cx="3564000" cy="3311999"/>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userDrawn="1"/>
        </p:nvSpPr>
        <p:spPr>
          <a:xfrm>
            <a:off x="8259249" y="1735014"/>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2" name="Title 1">
            <a:extLst>
              <a:ext uri="{FF2B5EF4-FFF2-40B4-BE49-F238E27FC236}">
                <a16:creationId xmlns:a16="http://schemas.microsoft.com/office/drawing/2014/main" id="{EA3FC528-9065-C94F-99DF-349AA62E3469}"/>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dirty="0"/>
              <a:t>Heading</a:t>
            </a:r>
          </a:p>
        </p:txBody>
      </p:sp>
      <p:cxnSp>
        <p:nvCxnSpPr>
          <p:cNvPr id="14" name="Straight Connector 13">
            <a:extLst>
              <a:ext uri="{FF2B5EF4-FFF2-40B4-BE49-F238E27FC236}">
                <a16:creationId xmlns:a16="http://schemas.microsoft.com/office/drawing/2014/main" id="{EEA2AC99-8B06-B44A-BCC3-DEDF573C1400}"/>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04712B60-6C80-0125-1B04-001787232DDB}"/>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647802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Bullete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a:xfrm>
            <a:off x="7112000" y="5384800"/>
            <a:ext cx="4944533" cy="1185333"/>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1"/>
          <p:cNvSpPr>
            <a:spLocks noGrp="1"/>
          </p:cNvSpPr>
          <p:nvPr>
            <p:ph type="title"/>
          </p:nvPr>
        </p:nvSpPr>
        <p:spPr>
          <a:xfrm>
            <a:off x="960003" y="1019176"/>
            <a:ext cx="3777100" cy="1190627"/>
          </a:xfrm>
        </p:spPr>
        <p:txBody>
          <a:bodyPr anchor="b" anchorCtr="0">
            <a:noAutofit/>
          </a:bodyPr>
          <a:lstStyle>
            <a:lvl1pPr>
              <a:defRPr sz="3733"/>
            </a:lvl1pPr>
          </a:lstStyle>
          <a:p>
            <a:r>
              <a:rPr lang="en-GB"/>
              <a:t>Click to edit Master title style</a:t>
            </a:r>
            <a:endParaRPr lang="en-US" dirty="0"/>
          </a:p>
        </p:txBody>
      </p:sp>
      <p:sp>
        <p:nvSpPr>
          <p:cNvPr id="3" name="Content Placeholder 2"/>
          <p:cNvSpPr>
            <a:spLocks noGrp="1"/>
          </p:cNvSpPr>
          <p:nvPr>
            <p:ph idx="1"/>
          </p:nvPr>
        </p:nvSpPr>
        <p:spPr>
          <a:xfrm>
            <a:off x="960003" y="2409827"/>
            <a:ext cx="3777100" cy="3495676"/>
          </a:xfrm>
        </p:spPr>
        <p:txBody>
          <a:bodyPr/>
          <a:lstStyle>
            <a:lvl1pPr marL="0" indent="0">
              <a:lnSpc>
                <a:spcPct val="100000"/>
              </a:lnSpc>
              <a:spcAft>
                <a:spcPts val="1600"/>
              </a:spcAft>
              <a:buFont typeface="Verdana" panose="020B0604030504040204" pitchFamily="34" charset="0"/>
              <a:buNone/>
              <a:defRPr sz="2133">
                <a:solidFill>
                  <a:schemeClr val="tx2"/>
                </a:solidFill>
              </a:defRPr>
            </a:lvl1pPr>
            <a:lvl2pPr marL="575986" indent="0">
              <a:buNone/>
              <a:defRPr sz="3200" b="0" i="1">
                <a:solidFill>
                  <a:schemeClr val="tx1"/>
                </a:solidFill>
              </a:defRPr>
            </a:lvl2pPr>
            <a:lvl3pPr marL="991175" indent="0">
              <a:buNone/>
              <a:defRPr sz="2133">
                <a:solidFill>
                  <a:schemeClr val="tx2"/>
                </a:solidFill>
              </a:defRPr>
            </a:lvl3pPr>
            <a:lvl4pPr marL="1567161" indent="0">
              <a:buNone/>
              <a:defRPr sz="2133" i="1">
                <a:solidFill>
                  <a:schemeClr val="tx2"/>
                </a:solidFill>
              </a:defRPr>
            </a:lvl4pPr>
            <a:lvl5pPr marL="1999150" indent="0">
              <a:buNone/>
              <a:defRPr sz="1867">
                <a:solidFill>
                  <a:schemeClr val="tx1"/>
                </a:solidFill>
              </a:defRPr>
            </a:lvl5pPr>
          </a:lstStyle>
          <a:p>
            <a:pPr lvl="0"/>
            <a:r>
              <a:rPr lang="en-GB"/>
              <a:t>Click to edit Master text styles</a:t>
            </a:r>
          </a:p>
        </p:txBody>
      </p:sp>
      <p:sp>
        <p:nvSpPr>
          <p:cNvPr id="6" name="Picture Placeholder 6"/>
          <p:cNvSpPr>
            <a:spLocks noGrp="1"/>
          </p:cNvSpPr>
          <p:nvPr>
            <p:ph type="pic" sz="quarter" idx="13"/>
          </p:nvPr>
        </p:nvSpPr>
        <p:spPr>
          <a:xfrm>
            <a:off x="5074800" y="1019178"/>
            <a:ext cx="7117200" cy="4295775"/>
          </a:xfrm>
        </p:spPr>
        <p:txBody>
          <a:bodyPr/>
          <a:lstStyle/>
          <a:p>
            <a:r>
              <a:rPr lang="en-GB"/>
              <a:t>Drag picture to placeholder or click icon to add</a:t>
            </a:r>
          </a:p>
        </p:txBody>
      </p:sp>
      <p:sp>
        <p:nvSpPr>
          <p:cNvPr id="7" name="Text Placeholder 8"/>
          <p:cNvSpPr>
            <a:spLocks noGrp="1"/>
          </p:cNvSpPr>
          <p:nvPr>
            <p:ph type="body" sz="quarter" idx="14"/>
          </p:nvPr>
        </p:nvSpPr>
        <p:spPr>
          <a:xfrm>
            <a:off x="5074800" y="5410201"/>
            <a:ext cx="3866000" cy="476251"/>
          </a:xfrm>
        </p:spPr>
        <p:txBody>
          <a:bodyPr lIns="0">
            <a:normAutofit/>
          </a:bodyPr>
          <a:lstStyle>
            <a:lvl1pPr marL="0" indent="0">
              <a:lnSpc>
                <a:spcPct val="100000"/>
              </a:lnSpc>
              <a:buNone/>
              <a:defRPr sz="1200" cap="all" baseline="0"/>
            </a:lvl1pPr>
          </a:lstStyle>
          <a:p>
            <a:pPr lvl="0"/>
            <a:r>
              <a:rPr lang="en-GB"/>
              <a:t>Click to edit Master text styles</a:t>
            </a:r>
          </a:p>
        </p:txBody>
      </p:sp>
      <p:pic>
        <p:nvPicPr>
          <p:cNvPr id="9" name="Picture 8" descr="PP+3@2x.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02800" y="6004425"/>
            <a:ext cx="2218267" cy="650007"/>
          </a:xfrm>
          <a:prstGeom prst="rect">
            <a:avLst/>
          </a:prstGeom>
        </p:spPr>
      </p:pic>
    </p:spTree>
    <p:extLst>
      <p:ext uri="{BB962C8B-B14F-4D97-AF65-F5344CB8AC3E}">
        <p14:creationId xmlns:p14="http://schemas.microsoft.com/office/powerpoint/2010/main" val="16169988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A3D39F8-3B5F-BB4E-AD89-C1720D2F3B20}"/>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1091034" y="442433"/>
            <a:ext cx="648000" cy="576000"/>
          </a:xfrm>
          <a:prstGeom prst="rect">
            <a:avLst/>
          </a:prstGeom>
        </p:spPr>
      </p:pic>
      <p:sp>
        <p:nvSpPr>
          <p:cNvPr id="9" name="Title 1">
            <a:extLst>
              <a:ext uri="{FF2B5EF4-FFF2-40B4-BE49-F238E27FC236}">
                <a16:creationId xmlns:a16="http://schemas.microsoft.com/office/drawing/2014/main" id="{7A0DEF28-C0AA-F34F-AC83-6E8DB1229F85}"/>
              </a:ext>
            </a:extLst>
          </p:cNvPr>
          <p:cNvSpPr>
            <a:spLocks noGrp="1"/>
          </p:cNvSpPr>
          <p:nvPr>
            <p:ph type="title"/>
          </p:nvPr>
        </p:nvSpPr>
        <p:spPr>
          <a:xfrm>
            <a:off x="431999" y="432908"/>
            <a:ext cx="10341016" cy="939182"/>
          </a:xfrm>
        </p:spPr>
        <p:txBody>
          <a:bodyPr/>
          <a:lstStyle>
            <a:lvl1pPr>
              <a:defRPr>
                <a:latin typeface="+mn-lt"/>
              </a:defRPr>
            </a:lvl1pPr>
          </a:lstStyle>
          <a:p>
            <a:r>
              <a:rPr lang="en-US"/>
              <a:t>Click to edit Master title style</a:t>
            </a:r>
          </a:p>
        </p:txBody>
      </p:sp>
      <p:sp>
        <p:nvSpPr>
          <p:cNvPr id="8" name="Content Placeholder 2">
            <a:extLst>
              <a:ext uri="{FF2B5EF4-FFF2-40B4-BE49-F238E27FC236}">
                <a16:creationId xmlns:a16="http://schemas.microsoft.com/office/drawing/2014/main" id="{F20987DA-20E4-6D48-AE56-E1B191556B69}"/>
              </a:ext>
            </a:extLst>
          </p:cNvPr>
          <p:cNvSpPr>
            <a:spLocks noGrp="1"/>
          </p:cNvSpPr>
          <p:nvPr>
            <p:ph idx="1"/>
          </p:nvPr>
        </p:nvSpPr>
        <p:spPr>
          <a:xfrm>
            <a:off x="431999" y="1816436"/>
            <a:ext cx="11324572" cy="4175950"/>
          </a:xfrm>
        </p:spPr>
        <p:txBody>
          <a:bodyPr/>
          <a:lstStyle>
            <a:lvl1pPr marL="342900" marR="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D1B354B6-4158-0247-AFE5-F9A8CE1C8C22}"/>
              </a:ext>
            </a:extLst>
          </p:cNvPr>
          <p:cNvSpPr>
            <a:spLocks noGrp="1"/>
          </p:cNvSpPr>
          <p:nvPr>
            <p:ph type="ftr" sz="quarter" idx="11"/>
          </p:nvPr>
        </p:nvSpPr>
        <p:spPr/>
        <p:txBody>
          <a:bodyPr/>
          <a:lstStyle>
            <a:lvl1pPr>
              <a:defRPr b="0"/>
            </a:lvl1pPr>
          </a:lstStyle>
          <a:p>
            <a:endParaRPr lang="en-US"/>
          </a:p>
        </p:txBody>
      </p:sp>
      <p:sp>
        <p:nvSpPr>
          <p:cNvPr id="6" name="Slide Number Placeholder 5">
            <a:extLst>
              <a:ext uri="{FF2B5EF4-FFF2-40B4-BE49-F238E27FC236}">
                <a16:creationId xmlns:a16="http://schemas.microsoft.com/office/drawing/2014/main" id="{8BA5BB14-538F-1A4E-B3C9-EA3BA8B54064}"/>
              </a:ext>
            </a:extLst>
          </p:cNvPr>
          <p:cNvSpPr>
            <a:spLocks noGrp="1"/>
          </p:cNvSpPr>
          <p:nvPr>
            <p:ph type="sldNum" sz="quarter" idx="12"/>
          </p:nvPr>
        </p:nvSpPr>
        <p:spPr>
          <a:xfrm>
            <a:off x="11503479" y="6253200"/>
            <a:ext cx="253092" cy="604800"/>
          </a:xfrm>
        </p:spPr>
        <p:txBody>
          <a:bodyPr/>
          <a:lstStyle>
            <a:lvl1pPr>
              <a:defRPr sz="900">
                <a:solidFill>
                  <a:schemeClr val="tx1"/>
                </a:solidFill>
              </a:defRPr>
            </a:lvl1pPr>
          </a:lstStyle>
          <a:p>
            <a:fld id="{E37164D7-9B6A-1C43-ACF7-FB85B36CD2BA}" type="slidenum">
              <a:rPr lang="en-US" smtClean="0"/>
              <a:pPr/>
              <a:t>‹#›</a:t>
            </a:fld>
            <a:endParaRPr lang="en-US"/>
          </a:p>
        </p:txBody>
      </p:sp>
    </p:spTree>
    <p:extLst>
      <p:ext uri="{BB962C8B-B14F-4D97-AF65-F5344CB8AC3E}">
        <p14:creationId xmlns:p14="http://schemas.microsoft.com/office/powerpoint/2010/main" val="343740492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Data 1">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3763076-72CB-117E-F240-98C1D1050D3E}"/>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dirty="0"/>
              <a:t>Heading</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FF8B4B32-B7B7-DB40-9D0C-2D4D8414C6EC}"/>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dirty="0">
              <a:solidFill>
                <a:schemeClr val="accent6"/>
              </a:solidFill>
            </a:endParaRPr>
          </a:p>
        </p:txBody>
      </p:sp>
      <p:sp>
        <p:nvSpPr>
          <p:cNvPr id="4" name="TextBox 3">
            <a:extLst>
              <a:ext uri="{FF2B5EF4-FFF2-40B4-BE49-F238E27FC236}">
                <a16:creationId xmlns:a16="http://schemas.microsoft.com/office/drawing/2014/main" id="{97C3715D-C90E-7C4B-B312-C707773A39DD}"/>
              </a:ext>
            </a:extLst>
          </p:cNvPr>
          <p:cNvSpPr txBox="1"/>
          <p:nvPr userDrawn="1"/>
        </p:nvSpPr>
        <p:spPr>
          <a:xfrm>
            <a:off x="2232561" y="3170712"/>
            <a:ext cx="0" cy="0"/>
          </a:xfrm>
          <a:prstGeom prst="rect">
            <a:avLst/>
          </a:prstGeom>
          <a:noFill/>
        </p:spPr>
        <p:txBody>
          <a:bodyPr wrap="none" lIns="0" tIns="0" rIns="0" bIns="0" rtlCol="0">
            <a:noAutofit/>
          </a:bodyPr>
          <a:lstStyle/>
          <a:p>
            <a:endParaRPr lang="en-GB" sz="1200" b="1" dirty="0">
              <a:solidFill>
                <a:schemeClr val="accent1"/>
              </a:solidFill>
            </a:endParaRPr>
          </a:p>
        </p:txBody>
      </p:sp>
      <p:cxnSp>
        <p:nvCxnSpPr>
          <p:cNvPr id="12" name="Straight Connector 11">
            <a:extLst>
              <a:ext uri="{FF2B5EF4-FFF2-40B4-BE49-F238E27FC236}">
                <a16:creationId xmlns:a16="http://schemas.microsoft.com/office/drawing/2014/main" id="{137E920E-FCD4-834F-9787-A19C03BDF9AE}"/>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E055424E-84DC-71BA-CBB2-BE0007D93CE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2206627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08E90-F652-4B40-BD0B-1F8BC7EBCD06}"/>
              </a:ext>
            </a:extLst>
          </p:cNvPr>
          <p:cNvSpPr>
            <a:spLocks noGrp="1"/>
          </p:cNvSpPr>
          <p:nvPr>
            <p:ph type="ctrTitle"/>
          </p:nvPr>
        </p:nvSpPr>
        <p:spPr>
          <a:xfrm>
            <a:off x="854765" y="4209426"/>
            <a:ext cx="9144000" cy="601111"/>
          </a:xfrm>
        </p:spPr>
        <p:txBody>
          <a:bodyPr anchor="b">
            <a:normAutofit/>
          </a:bodyPr>
          <a:lstStyle>
            <a:lvl1pPr algn="l">
              <a:defRPr sz="3600">
                <a:solidFill>
                  <a:srgbClr val="005EB8"/>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61F7CE30-6632-4A18-9007-59691A06EF81}"/>
              </a:ext>
            </a:extLst>
          </p:cNvPr>
          <p:cNvSpPr>
            <a:spLocks noGrp="1"/>
          </p:cNvSpPr>
          <p:nvPr>
            <p:ph type="subTitle" idx="1"/>
          </p:nvPr>
        </p:nvSpPr>
        <p:spPr>
          <a:xfrm>
            <a:off x="854765" y="4843667"/>
            <a:ext cx="9144000" cy="466379"/>
          </a:xfrm>
        </p:spPr>
        <p:txBody>
          <a:bodyPr>
            <a:normAutofit/>
          </a:bodyPr>
          <a:lstStyle>
            <a:lvl1pPr marL="0" indent="0" algn="l">
              <a:buNone/>
              <a:defRPr sz="1800">
                <a:solidFill>
                  <a:srgbClr val="005EB8"/>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pic>
        <p:nvPicPr>
          <p:cNvPr id="6" name="Picture 5">
            <a:extLst>
              <a:ext uri="{FF2B5EF4-FFF2-40B4-BE49-F238E27FC236}">
                <a16:creationId xmlns:a16="http://schemas.microsoft.com/office/drawing/2014/main" id="{3CFCDE03-0EEA-4F49-A6B9-58B291621EE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890000" y="360000"/>
            <a:ext cx="953272" cy="720000"/>
          </a:xfrm>
          <a:prstGeom prst="rect">
            <a:avLst/>
          </a:prstGeom>
          <a:noFill/>
          <a:ln>
            <a:noFill/>
          </a:ln>
        </p:spPr>
      </p:pic>
    </p:spTree>
    <p:extLst>
      <p:ext uri="{BB962C8B-B14F-4D97-AF65-F5344CB8AC3E}">
        <p14:creationId xmlns:p14="http://schemas.microsoft.com/office/powerpoint/2010/main" val="138694601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FCB08CE-B749-4A34-8E38-256DAB23FDA3}"/>
              </a:ext>
            </a:extLst>
          </p:cNvPr>
          <p:cNvSpPr txBox="1"/>
          <p:nvPr userDrawn="1"/>
        </p:nvSpPr>
        <p:spPr>
          <a:xfrm>
            <a:off x="291314" y="6372536"/>
            <a:ext cx="647362"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dirty="0">
                <a:solidFill>
                  <a:schemeClr val="accent3">
                    <a:lumMod val="60000"/>
                    <a:lumOff val="40000"/>
                  </a:schemeClr>
                </a:solidFill>
                <a:latin typeface="Arial" panose="020B0604020202020204" pitchFamily="34" charset="0"/>
                <a:cs typeface="Arial" panose="020B0604020202020204" pitchFamily="34" charset="0"/>
              </a:rPr>
              <a:t> </a:t>
            </a:r>
            <a:r>
              <a:rPr lang="en-US" sz="1200" dirty="0">
                <a:solidFill>
                  <a:schemeClr val="accent3"/>
                </a:solidFill>
                <a:latin typeface="Arial" panose="020B0604020202020204" pitchFamily="34" charset="0"/>
                <a:cs typeface="Arial" panose="020B0604020202020204" pitchFamily="34" charset="0"/>
              </a:rPr>
              <a:t>  </a:t>
            </a:r>
            <a:r>
              <a:rPr lang="en-US" sz="1200" dirty="0">
                <a:solidFill>
                  <a:srgbClr val="005EB8"/>
                </a:solidFill>
                <a:latin typeface="Arial" panose="020B0604020202020204" pitchFamily="34" charset="0"/>
                <a:cs typeface="Arial" panose="020B0604020202020204" pitchFamily="34" charset="0"/>
              </a:rPr>
              <a:t>|</a:t>
            </a:r>
            <a:endParaRPr lang="en-US" sz="1200" dirty="0">
              <a:solidFill>
                <a:schemeClr val="accent3"/>
              </a:solidFill>
              <a:latin typeface="Arial" panose="020B0604020202020204" pitchFamily="34" charset="0"/>
              <a:cs typeface="Arial" panose="020B0604020202020204" pitchFamily="34" charset="0"/>
            </a:endParaRPr>
          </a:p>
        </p:txBody>
      </p:sp>
      <p:sp>
        <p:nvSpPr>
          <p:cNvPr id="12" name="Title 10">
            <a:extLst>
              <a:ext uri="{FF2B5EF4-FFF2-40B4-BE49-F238E27FC236}">
                <a16:creationId xmlns:a16="http://schemas.microsoft.com/office/drawing/2014/main" id="{22B34758-9E88-47CF-97D6-6500D97D9E41}"/>
              </a:ext>
            </a:extLst>
          </p:cNvPr>
          <p:cNvSpPr>
            <a:spLocks noGrp="1"/>
          </p:cNvSpPr>
          <p:nvPr>
            <p:ph type="title"/>
          </p:nvPr>
        </p:nvSpPr>
        <p:spPr>
          <a:xfrm>
            <a:off x="784109" y="1210682"/>
            <a:ext cx="10641498"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dirty="0"/>
              <a:t>Click to edit Master title style</a:t>
            </a:r>
            <a:endParaRPr lang="en-US" sz="2800" dirty="0">
              <a:solidFill>
                <a:srgbClr val="005EB8"/>
              </a:solidFill>
              <a:latin typeface="Arial" charset="0"/>
              <a:ea typeface="Arial" charset="0"/>
              <a:cs typeface="Arial" charset="0"/>
            </a:endParaRPr>
          </a:p>
        </p:txBody>
      </p:sp>
      <p:sp>
        <p:nvSpPr>
          <p:cNvPr id="13" name="Content Placeholder 9">
            <a:extLst>
              <a:ext uri="{FF2B5EF4-FFF2-40B4-BE49-F238E27FC236}">
                <a16:creationId xmlns:a16="http://schemas.microsoft.com/office/drawing/2014/main" id="{34C2919C-3AD4-436F-A0CC-4F48C43AA521}"/>
              </a:ext>
            </a:extLst>
          </p:cNvPr>
          <p:cNvSpPr>
            <a:spLocks noGrp="1"/>
          </p:cNvSpPr>
          <p:nvPr>
            <p:ph sz="quarter" idx="10"/>
          </p:nvPr>
        </p:nvSpPr>
        <p:spPr>
          <a:xfrm>
            <a:off x="784109" y="2141151"/>
            <a:ext cx="10641498"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Footer Placeholder 2">
            <a:extLst>
              <a:ext uri="{FF2B5EF4-FFF2-40B4-BE49-F238E27FC236}">
                <a16:creationId xmlns:a16="http://schemas.microsoft.com/office/drawing/2014/main" id="{5AB091A9-979F-438D-A004-40CFB3EAC3A7}"/>
              </a:ext>
            </a:extLst>
          </p:cNvPr>
          <p:cNvSpPr>
            <a:spLocks noGrp="1"/>
          </p:cNvSpPr>
          <p:nvPr>
            <p:ph type="ftr" sz="quarter" idx="3"/>
          </p:nvPr>
        </p:nvSpPr>
        <p:spPr>
          <a:xfrm>
            <a:off x="690676" y="6333439"/>
            <a:ext cx="5723164"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GB"/>
              <a:t>elizabeth.beech@nhs.net Regional Antimicrobial Stewardship Lead South West</a:t>
            </a:r>
            <a:endParaRPr lang="en-US" dirty="0"/>
          </a:p>
        </p:txBody>
      </p:sp>
      <p:pic>
        <p:nvPicPr>
          <p:cNvPr id="7" name="Picture 6">
            <a:extLst>
              <a:ext uri="{FF2B5EF4-FFF2-40B4-BE49-F238E27FC236}">
                <a16:creationId xmlns:a16="http://schemas.microsoft.com/office/drawing/2014/main" id="{3D9F83AB-04F8-4C53-93F7-BAAABEF4269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890000" y="360000"/>
            <a:ext cx="953272" cy="720000"/>
          </a:xfrm>
          <a:prstGeom prst="rect">
            <a:avLst/>
          </a:prstGeom>
          <a:noFill/>
          <a:ln>
            <a:noFill/>
          </a:ln>
        </p:spPr>
      </p:pic>
    </p:spTree>
    <p:extLst>
      <p:ext uri="{BB962C8B-B14F-4D97-AF65-F5344CB8AC3E}">
        <p14:creationId xmlns:p14="http://schemas.microsoft.com/office/powerpoint/2010/main" val="181674660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Word slide - standard NHSI">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505928" y="1343804"/>
            <a:ext cx="11122089"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extBox 7"/>
          <p:cNvSpPr txBox="1"/>
          <p:nvPr userDrawn="1"/>
        </p:nvSpPr>
        <p:spPr>
          <a:xfrm>
            <a:off x="388419" y="6372537"/>
            <a:ext cx="863149"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dirty="0">
                <a:solidFill>
                  <a:schemeClr val="accent3">
                    <a:lumMod val="60000"/>
                    <a:lumOff val="40000"/>
                  </a:schemeClr>
                </a:solidFill>
                <a:latin typeface="Arial" panose="020B0604020202020204" pitchFamily="34" charset="0"/>
                <a:cs typeface="Arial" panose="020B0604020202020204" pitchFamily="34" charset="0"/>
              </a:rPr>
              <a:t> </a:t>
            </a:r>
            <a:r>
              <a:rPr lang="en-US" sz="1200" dirty="0">
                <a:solidFill>
                  <a:schemeClr val="accent3"/>
                </a:solidFill>
                <a:latin typeface="Arial" panose="020B0604020202020204" pitchFamily="34" charset="0"/>
                <a:cs typeface="Arial" panose="020B0604020202020204" pitchFamily="34" charset="0"/>
              </a:rPr>
              <a:t>  </a:t>
            </a:r>
            <a:r>
              <a:rPr lang="en-US" sz="1200" dirty="0">
                <a:solidFill>
                  <a:srgbClr val="005EB8"/>
                </a:solidFill>
                <a:latin typeface="Arial" panose="020B0604020202020204" pitchFamily="34" charset="0"/>
                <a:cs typeface="Arial" panose="020B0604020202020204" pitchFamily="34" charset="0"/>
              </a:rPr>
              <a:t>|</a:t>
            </a:r>
            <a:endParaRPr lang="en-US" sz="1200" dirty="0">
              <a:solidFill>
                <a:schemeClr val="accent3"/>
              </a:solidFill>
              <a:latin typeface="Arial" panose="020B0604020202020204" pitchFamily="34" charset="0"/>
              <a:cs typeface="Arial" panose="020B0604020202020204" pitchFamily="34" charset="0"/>
            </a:endParaRPr>
          </a:p>
        </p:txBody>
      </p:sp>
      <p:sp>
        <p:nvSpPr>
          <p:cNvPr id="9" name="Footer Placeholder 2"/>
          <p:cNvSpPr>
            <a:spLocks noGrp="1"/>
          </p:cNvSpPr>
          <p:nvPr>
            <p:ph type="ftr" sz="quarter" idx="3"/>
          </p:nvPr>
        </p:nvSpPr>
        <p:spPr>
          <a:xfrm>
            <a:off x="920902" y="6333440"/>
            <a:ext cx="7630885"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GB"/>
              <a:t>elizabeth.beech@nhs.net Regional Antimicrobial Stewardship Lead South West</a:t>
            </a:r>
            <a:endParaRPr lang="en-US" dirty="0"/>
          </a:p>
        </p:txBody>
      </p:sp>
      <p:pic>
        <p:nvPicPr>
          <p:cNvPr id="12" name="Picture 11" descr="A picture containing clipart&#10;&#10;Description generated with very high confidence">
            <a:extLst>
              <a:ext uri="{FF2B5EF4-FFF2-40B4-BE49-F238E27FC236}">
                <a16:creationId xmlns:a16="http://schemas.microsoft.com/office/drawing/2014/main" id="{7ADC841C-5A22-4563-A975-9750BB6F94B4}"/>
              </a:ext>
            </a:extLst>
          </p:cNvPr>
          <p:cNvPicPr>
            <a:picLocks noChangeAspect="1"/>
          </p:cNvPicPr>
          <p:nvPr userDrawn="1"/>
        </p:nvPicPr>
        <p:blipFill>
          <a:blip r:embed="rId2"/>
          <a:stretch>
            <a:fillRect/>
          </a:stretch>
        </p:blipFill>
        <p:spPr>
          <a:xfrm>
            <a:off x="10261546" y="293024"/>
            <a:ext cx="1440873" cy="436418"/>
          </a:xfrm>
          <a:prstGeom prst="rect">
            <a:avLst/>
          </a:prstGeom>
        </p:spPr>
      </p:pic>
      <p:sp>
        <p:nvSpPr>
          <p:cNvPr id="7" name="Title 10">
            <a:extLst>
              <a:ext uri="{FF2B5EF4-FFF2-40B4-BE49-F238E27FC236}">
                <a16:creationId xmlns:a16="http://schemas.microsoft.com/office/drawing/2014/main" id="{6E6050CD-0BC4-4328-A366-D79C64580C7E}"/>
              </a:ext>
            </a:extLst>
          </p:cNvPr>
          <p:cNvSpPr>
            <a:spLocks noGrp="1"/>
          </p:cNvSpPr>
          <p:nvPr>
            <p:ph type="title"/>
          </p:nvPr>
        </p:nvSpPr>
        <p:spPr>
          <a:xfrm>
            <a:off x="251969" y="219457"/>
            <a:ext cx="8756073"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dirty="0"/>
              <a:t>Click to edit Master title style</a:t>
            </a:r>
            <a:endParaRPr lang="en-US" sz="2800" dirty="0">
              <a:solidFill>
                <a:srgbClr val="005EB8"/>
              </a:solidFill>
              <a:latin typeface="Arial" charset="0"/>
              <a:ea typeface="Arial" charset="0"/>
              <a:cs typeface="Arial" charset="0"/>
            </a:endParaRPr>
          </a:p>
        </p:txBody>
      </p:sp>
    </p:spTree>
    <p:extLst>
      <p:ext uri="{BB962C8B-B14F-4D97-AF65-F5344CB8AC3E}">
        <p14:creationId xmlns:p14="http://schemas.microsoft.com/office/powerpoint/2010/main" val="351595131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GB"/>
              <a:t>elizabeth.beech@nhs.net Regional Antimicrobial Stewardship Lead South West</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81626206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GB"/>
              <a:t>elizabeth.beech@nhs.net Regional Antimicrobial Stewardship Lead South West</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pic>
        <p:nvPicPr>
          <p:cNvPr id="7" name="Picture 6">
            <a:extLst>
              <a:ext uri="{FF2B5EF4-FFF2-40B4-BE49-F238E27FC236}">
                <a16:creationId xmlns:a16="http://schemas.microsoft.com/office/drawing/2014/main" id="{DB2786A5-82BC-4486-9B81-B267CFA09A4A}"/>
              </a:ext>
            </a:extLst>
          </p:cNvPr>
          <p:cNvPicPr>
            <a:picLocks noChangeAspect="1"/>
          </p:cNvPicPr>
          <p:nvPr userDrawn="1"/>
        </p:nvPicPr>
        <p:blipFill>
          <a:blip r:embed="rId2"/>
          <a:stretch>
            <a:fillRect/>
          </a:stretch>
        </p:blipFill>
        <p:spPr>
          <a:xfrm>
            <a:off x="10237212" y="295675"/>
            <a:ext cx="1538705" cy="502978"/>
          </a:xfrm>
          <a:prstGeom prst="rect">
            <a:avLst/>
          </a:prstGeom>
        </p:spPr>
      </p:pic>
      <p:sp>
        <p:nvSpPr>
          <p:cNvPr id="8" name="TextBox 7">
            <a:extLst>
              <a:ext uri="{FF2B5EF4-FFF2-40B4-BE49-F238E27FC236}">
                <a16:creationId xmlns:a16="http://schemas.microsoft.com/office/drawing/2014/main" id="{824C94DA-FDC5-47F1-818B-259F4A21D8C1}"/>
              </a:ext>
            </a:extLst>
          </p:cNvPr>
          <p:cNvSpPr txBox="1"/>
          <p:nvPr userDrawn="1"/>
        </p:nvSpPr>
        <p:spPr>
          <a:xfrm>
            <a:off x="388419" y="6372537"/>
            <a:ext cx="863149"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dirty="0">
                <a:solidFill>
                  <a:schemeClr val="accent3">
                    <a:lumMod val="60000"/>
                    <a:lumOff val="40000"/>
                  </a:schemeClr>
                </a:solidFill>
                <a:latin typeface="Arial" panose="020B0604020202020204" pitchFamily="34" charset="0"/>
                <a:cs typeface="Arial" panose="020B0604020202020204" pitchFamily="34" charset="0"/>
              </a:rPr>
              <a:t> </a:t>
            </a:r>
            <a:r>
              <a:rPr lang="en-US" sz="1200" dirty="0">
                <a:solidFill>
                  <a:schemeClr val="accent3"/>
                </a:solidFill>
                <a:latin typeface="Arial" panose="020B0604020202020204" pitchFamily="34" charset="0"/>
                <a:cs typeface="Arial" panose="020B0604020202020204" pitchFamily="34" charset="0"/>
              </a:rPr>
              <a:t>  </a:t>
            </a:r>
            <a:r>
              <a:rPr lang="en-US" sz="1200" dirty="0">
                <a:solidFill>
                  <a:srgbClr val="005EB8"/>
                </a:solidFill>
                <a:latin typeface="Arial" panose="020B0604020202020204" pitchFamily="34" charset="0"/>
                <a:cs typeface="Arial" panose="020B0604020202020204" pitchFamily="34" charset="0"/>
              </a:rPr>
              <a:t>|</a:t>
            </a:r>
            <a:endParaRPr lang="en-US" sz="1200" dirty="0">
              <a:solidFill>
                <a:schemeClr val="accent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1517950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r>
              <a:rPr lang="en-GB"/>
              <a:t>elizabeth.beech@nhs.net Regional Antimicrobial Stewardship Lead South West</a:t>
            </a:r>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4783514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Bullete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a:xfrm>
            <a:off x="7112000" y="5384800"/>
            <a:ext cx="4944533" cy="1185333"/>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Picture Placeholder 6"/>
          <p:cNvSpPr>
            <a:spLocks noGrp="1"/>
          </p:cNvSpPr>
          <p:nvPr>
            <p:ph type="pic" sz="quarter" idx="13"/>
          </p:nvPr>
        </p:nvSpPr>
        <p:spPr>
          <a:xfrm>
            <a:off x="0" y="1023941"/>
            <a:ext cx="7117200" cy="4295775"/>
          </a:xfrm>
        </p:spPr>
        <p:txBody>
          <a:bodyPr/>
          <a:lstStyle/>
          <a:p>
            <a:r>
              <a:rPr lang="en-GB"/>
              <a:t>Drag picture to placeholder or click icon to add</a:t>
            </a:r>
          </a:p>
        </p:txBody>
      </p:sp>
      <p:sp>
        <p:nvSpPr>
          <p:cNvPr id="3" name="Title 1"/>
          <p:cNvSpPr>
            <a:spLocks noGrp="1"/>
          </p:cNvSpPr>
          <p:nvPr>
            <p:ph type="title"/>
          </p:nvPr>
        </p:nvSpPr>
        <p:spPr>
          <a:xfrm>
            <a:off x="7411603" y="1023937"/>
            <a:ext cx="3777100" cy="1190627"/>
          </a:xfrm>
        </p:spPr>
        <p:txBody>
          <a:bodyPr anchor="b" anchorCtr="0">
            <a:normAutofit/>
          </a:bodyPr>
          <a:lstStyle>
            <a:lvl1pPr>
              <a:defRPr sz="3467"/>
            </a:lvl1pPr>
          </a:lstStyle>
          <a:p>
            <a:r>
              <a:rPr lang="en-GB"/>
              <a:t>Click to edit Master title style</a:t>
            </a:r>
            <a:endParaRPr lang="en-US" dirty="0"/>
          </a:p>
        </p:txBody>
      </p:sp>
      <p:sp>
        <p:nvSpPr>
          <p:cNvPr id="4" name="Content Placeholder 2"/>
          <p:cNvSpPr>
            <a:spLocks noGrp="1"/>
          </p:cNvSpPr>
          <p:nvPr>
            <p:ph idx="1"/>
          </p:nvPr>
        </p:nvSpPr>
        <p:spPr>
          <a:xfrm>
            <a:off x="7411603" y="2414588"/>
            <a:ext cx="3777100" cy="2905125"/>
          </a:xfrm>
        </p:spPr>
        <p:txBody>
          <a:bodyPr/>
          <a:lstStyle>
            <a:lvl1pPr marL="0" indent="0">
              <a:lnSpc>
                <a:spcPct val="100000"/>
              </a:lnSpc>
              <a:spcAft>
                <a:spcPts val="1600"/>
              </a:spcAft>
              <a:buFont typeface="Verdana" panose="020B0604030504040204" pitchFamily="34" charset="0"/>
              <a:buNone/>
              <a:defRPr sz="2133">
                <a:solidFill>
                  <a:schemeClr val="tx2"/>
                </a:solidFill>
              </a:defRPr>
            </a:lvl1pPr>
            <a:lvl2pPr marL="575986" indent="0">
              <a:buNone/>
              <a:defRPr sz="3200" b="0" i="1">
                <a:solidFill>
                  <a:schemeClr val="tx1"/>
                </a:solidFill>
              </a:defRPr>
            </a:lvl2pPr>
            <a:lvl3pPr marL="991175" indent="0">
              <a:buNone/>
              <a:defRPr sz="2133">
                <a:solidFill>
                  <a:schemeClr val="tx2"/>
                </a:solidFill>
              </a:defRPr>
            </a:lvl3pPr>
            <a:lvl4pPr marL="1567161" indent="0">
              <a:buNone/>
              <a:defRPr sz="2133" i="1">
                <a:solidFill>
                  <a:schemeClr val="tx2"/>
                </a:solidFill>
              </a:defRPr>
            </a:lvl4pPr>
            <a:lvl5pPr marL="1999150" indent="0">
              <a:buNone/>
              <a:defRPr sz="1867">
                <a:solidFill>
                  <a:schemeClr val="tx1"/>
                </a:solidFill>
              </a:defRPr>
            </a:lvl5pPr>
          </a:lstStyle>
          <a:p>
            <a:pPr lvl="0"/>
            <a:r>
              <a:rPr lang="en-GB"/>
              <a:t>Click to edit Master text styles</a:t>
            </a:r>
          </a:p>
        </p:txBody>
      </p:sp>
      <p:sp>
        <p:nvSpPr>
          <p:cNvPr id="5" name="Footer Placeholder 4"/>
          <p:cNvSpPr>
            <a:spLocks noGrp="1"/>
          </p:cNvSpPr>
          <p:nvPr>
            <p:ph type="ftr" sz="quarter" idx="11"/>
          </p:nvPr>
        </p:nvSpPr>
        <p:spPr>
          <a:xfrm>
            <a:off x="960000" y="165103"/>
            <a:ext cx="4800000" cy="365125"/>
          </a:xfrm>
          <a:prstGeom prst="rect">
            <a:avLst/>
          </a:prstGeom>
        </p:spPr>
        <p:txBody>
          <a:bodyPr/>
          <a:lstStyle>
            <a:lvl1pPr>
              <a:defRPr sz="1200"/>
            </a:lvl1pPr>
          </a:lstStyle>
          <a:p>
            <a:endParaRPr lang="en-GB" dirty="0"/>
          </a:p>
        </p:txBody>
      </p:sp>
      <p:sp>
        <p:nvSpPr>
          <p:cNvPr id="6" name="Slide Number Placeholder 5"/>
          <p:cNvSpPr>
            <a:spLocks noGrp="1"/>
          </p:cNvSpPr>
          <p:nvPr>
            <p:ph type="sldNum" sz="quarter" idx="12"/>
          </p:nvPr>
        </p:nvSpPr>
        <p:spPr>
          <a:xfrm>
            <a:off x="838200" y="6165852"/>
            <a:ext cx="2743200" cy="365125"/>
          </a:xfrm>
        </p:spPr>
        <p:txBody>
          <a:bodyPr/>
          <a:lstStyle/>
          <a:p>
            <a:fld id="{3C15E8CC-CBA3-476E-A737-F2451AD7FD05}" type="slidenum">
              <a:rPr lang="en-GB" smtClean="0"/>
              <a:t>‹#›</a:t>
            </a:fld>
            <a:endParaRPr lang="en-GB"/>
          </a:p>
        </p:txBody>
      </p:sp>
      <p:sp>
        <p:nvSpPr>
          <p:cNvPr id="7" name="Text Placeholder 8"/>
          <p:cNvSpPr>
            <a:spLocks noGrp="1"/>
          </p:cNvSpPr>
          <p:nvPr>
            <p:ph type="body" sz="quarter" idx="14"/>
          </p:nvPr>
        </p:nvSpPr>
        <p:spPr>
          <a:xfrm>
            <a:off x="838200" y="5410201"/>
            <a:ext cx="3866000" cy="476251"/>
          </a:xfrm>
        </p:spPr>
        <p:txBody>
          <a:bodyPr lIns="90000">
            <a:normAutofit/>
          </a:bodyPr>
          <a:lstStyle>
            <a:lvl1pPr marL="0" indent="0">
              <a:lnSpc>
                <a:spcPct val="100000"/>
              </a:lnSpc>
              <a:buNone/>
              <a:defRPr sz="1200" cap="all" baseline="0"/>
            </a:lvl1pPr>
          </a:lstStyle>
          <a:p>
            <a:pPr lvl="0"/>
            <a:r>
              <a:rPr lang="en-GB"/>
              <a:t>Click to edit Master text styles</a:t>
            </a:r>
          </a:p>
        </p:txBody>
      </p:sp>
      <p:pic>
        <p:nvPicPr>
          <p:cNvPr id="9" name="Picture 8" descr="PP+3@2x.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02800" y="6004425"/>
            <a:ext cx="2218267" cy="650007"/>
          </a:xfrm>
          <a:prstGeom prst="rect">
            <a:avLst/>
          </a:prstGeom>
        </p:spPr>
      </p:pic>
    </p:spTree>
    <p:extLst>
      <p:ext uri="{BB962C8B-B14F-4D97-AF65-F5344CB8AC3E}">
        <p14:creationId xmlns:p14="http://schemas.microsoft.com/office/powerpoint/2010/main" val="2572937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Bullete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7112000" y="5384800"/>
            <a:ext cx="4944533" cy="1185333"/>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Picture Placeholder 6"/>
          <p:cNvSpPr>
            <a:spLocks noGrp="1"/>
          </p:cNvSpPr>
          <p:nvPr>
            <p:ph type="pic" sz="quarter" idx="13"/>
          </p:nvPr>
        </p:nvSpPr>
        <p:spPr>
          <a:xfrm>
            <a:off x="0" y="-4761"/>
            <a:ext cx="12192000" cy="3814761"/>
          </a:xfrm>
        </p:spPr>
        <p:txBody>
          <a:bodyPr/>
          <a:lstStyle/>
          <a:p>
            <a:r>
              <a:rPr lang="en-GB"/>
              <a:t>Drag picture to placeholder or click icon to add</a:t>
            </a:r>
            <a:endParaRPr lang="en-GB" dirty="0"/>
          </a:p>
        </p:txBody>
      </p:sp>
      <p:sp>
        <p:nvSpPr>
          <p:cNvPr id="3" name="Title 1"/>
          <p:cNvSpPr>
            <a:spLocks noGrp="1"/>
          </p:cNvSpPr>
          <p:nvPr>
            <p:ph type="title"/>
          </p:nvPr>
        </p:nvSpPr>
        <p:spPr>
          <a:xfrm>
            <a:off x="838200" y="4171950"/>
            <a:ext cx="9931400" cy="561977"/>
          </a:xfrm>
        </p:spPr>
        <p:txBody>
          <a:bodyPr anchor="b" anchorCtr="0">
            <a:normAutofit/>
          </a:bodyPr>
          <a:lstStyle>
            <a:lvl1pPr>
              <a:defRPr sz="3733"/>
            </a:lvl1pPr>
          </a:lstStyle>
          <a:p>
            <a:r>
              <a:rPr lang="en-GB"/>
              <a:t>Click to edit Master title style</a:t>
            </a:r>
            <a:endParaRPr lang="en-US" dirty="0"/>
          </a:p>
        </p:txBody>
      </p:sp>
      <p:sp>
        <p:nvSpPr>
          <p:cNvPr id="4" name="Content Placeholder 2"/>
          <p:cNvSpPr>
            <a:spLocks noGrp="1"/>
          </p:cNvSpPr>
          <p:nvPr>
            <p:ph idx="1"/>
          </p:nvPr>
        </p:nvSpPr>
        <p:spPr>
          <a:xfrm>
            <a:off x="838200" y="4897439"/>
            <a:ext cx="9931400" cy="950912"/>
          </a:xfrm>
        </p:spPr>
        <p:txBody>
          <a:bodyPr/>
          <a:lstStyle>
            <a:lvl1pPr marL="0" indent="0">
              <a:lnSpc>
                <a:spcPct val="100000"/>
              </a:lnSpc>
              <a:spcAft>
                <a:spcPts val="1600"/>
              </a:spcAft>
              <a:buFont typeface="Verdana" panose="020B0604030504040204" pitchFamily="34" charset="0"/>
              <a:buNone/>
              <a:defRPr sz="2133">
                <a:solidFill>
                  <a:schemeClr val="tx2"/>
                </a:solidFill>
              </a:defRPr>
            </a:lvl1pPr>
            <a:lvl2pPr marL="575986" indent="0">
              <a:buNone/>
              <a:defRPr sz="3200" b="0" i="1">
                <a:solidFill>
                  <a:schemeClr val="tx1"/>
                </a:solidFill>
              </a:defRPr>
            </a:lvl2pPr>
            <a:lvl3pPr marL="991175" indent="0">
              <a:buNone/>
              <a:defRPr sz="2133">
                <a:solidFill>
                  <a:schemeClr val="tx2"/>
                </a:solidFill>
              </a:defRPr>
            </a:lvl3pPr>
            <a:lvl4pPr marL="1567161" indent="0">
              <a:buNone/>
              <a:defRPr sz="2133" i="1">
                <a:solidFill>
                  <a:schemeClr val="tx2"/>
                </a:solidFill>
              </a:defRPr>
            </a:lvl4pPr>
            <a:lvl5pPr marL="1999150" indent="0">
              <a:buNone/>
              <a:defRPr sz="1867">
                <a:solidFill>
                  <a:schemeClr val="tx1"/>
                </a:solidFill>
              </a:defRPr>
            </a:lvl5pPr>
          </a:lstStyle>
          <a:p>
            <a:pPr lvl="0"/>
            <a:r>
              <a:rPr lang="en-GB"/>
              <a:t>Click to edit Master text styles</a:t>
            </a:r>
          </a:p>
        </p:txBody>
      </p:sp>
      <p:sp>
        <p:nvSpPr>
          <p:cNvPr id="5" name="Slide Number Placeholder 5"/>
          <p:cNvSpPr>
            <a:spLocks noGrp="1"/>
          </p:cNvSpPr>
          <p:nvPr>
            <p:ph type="sldNum" sz="quarter" idx="12"/>
          </p:nvPr>
        </p:nvSpPr>
        <p:spPr>
          <a:xfrm>
            <a:off x="838200" y="6165852"/>
            <a:ext cx="2743200" cy="365125"/>
          </a:xfrm>
        </p:spPr>
        <p:txBody>
          <a:bodyPr/>
          <a:lstStyle/>
          <a:p>
            <a:fld id="{3C15E8CC-CBA3-476E-A737-F2451AD7FD05}" type="slidenum">
              <a:rPr lang="en-GB" smtClean="0"/>
              <a:t>‹#›</a:t>
            </a:fld>
            <a:endParaRPr lang="en-GB"/>
          </a:p>
        </p:txBody>
      </p:sp>
      <p:pic>
        <p:nvPicPr>
          <p:cNvPr id="7" name="Picture 6" descr="PP+3@2x.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02800" y="6004425"/>
            <a:ext cx="2218267" cy="650007"/>
          </a:xfrm>
          <a:prstGeom prst="rect">
            <a:avLst/>
          </a:prstGeom>
        </p:spPr>
      </p:pic>
    </p:spTree>
    <p:extLst>
      <p:ext uri="{BB962C8B-B14F-4D97-AF65-F5344CB8AC3E}">
        <p14:creationId xmlns:p14="http://schemas.microsoft.com/office/powerpoint/2010/main" val="32748673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40268" y="908050"/>
            <a:ext cx="11319933" cy="1296988"/>
          </a:xfrm>
        </p:spPr>
        <p:txBody>
          <a:bodyPr/>
          <a:lstStyle/>
          <a:p>
            <a:r>
              <a:rPr lang="en-US"/>
              <a:t>Click to edit Master title style</a:t>
            </a:r>
          </a:p>
        </p:txBody>
      </p:sp>
      <p:sp>
        <p:nvSpPr>
          <p:cNvPr id="3" name="Table Placeholder 2"/>
          <p:cNvSpPr>
            <a:spLocks noGrp="1"/>
          </p:cNvSpPr>
          <p:nvPr>
            <p:ph type="tbl" idx="1"/>
          </p:nvPr>
        </p:nvSpPr>
        <p:spPr>
          <a:xfrm>
            <a:off x="440268" y="2708278"/>
            <a:ext cx="11319933" cy="3457575"/>
          </a:xfrm>
        </p:spPr>
        <p:txBody>
          <a:bodyPr/>
          <a:lstStyle/>
          <a:p>
            <a:pPr lvl="0"/>
            <a:endParaRPr lang="en-US" noProof="0"/>
          </a:p>
        </p:txBody>
      </p:sp>
      <p:sp>
        <p:nvSpPr>
          <p:cNvPr id="4" name="Rectangle 6"/>
          <p:cNvSpPr>
            <a:spLocks noGrp="1" noChangeArrowheads="1"/>
          </p:cNvSpPr>
          <p:nvPr>
            <p:ph type="sldNum" sz="quarter" idx="10"/>
          </p:nvPr>
        </p:nvSpPr>
        <p:spPr>
          <a:ln/>
        </p:spPr>
        <p:txBody>
          <a:bodyPr/>
          <a:lstStyle>
            <a:lvl1pPr>
              <a:defRPr/>
            </a:lvl1pPr>
          </a:lstStyle>
          <a:p>
            <a:pPr>
              <a:defRPr/>
            </a:pPr>
            <a:fld id="{06DFD2A6-1E51-4A39-BA5A-FD3EE8234009}" type="slidenum">
              <a:rPr lang="en-US"/>
              <a:pPr>
                <a:defRPr/>
              </a:pPr>
              <a:t>‹#›</a:t>
            </a:fld>
            <a:endParaRPr lang="en-US"/>
          </a:p>
        </p:txBody>
      </p:sp>
    </p:spTree>
    <p:extLst>
      <p:ext uri="{BB962C8B-B14F-4D97-AF65-F5344CB8AC3E}">
        <p14:creationId xmlns:p14="http://schemas.microsoft.com/office/powerpoint/2010/main" val="33699688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26" Type="http://schemas.openxmlformats.org/officeDocument/2006/relationships/slideLayout" Target="../slideLayouts/slideLayout47.xml"/><Relationship Id="rId39" Type="http://schemas.openxmlformats.org/officeDocument/2006/relationships/slideLayout" Target="../slideLayouts/slideLayout60.xml"/><Relationship Id="rId3" Type="http://schemas.openxmlformats.org/officeDocument/2006/relationships/slideLayout" Target="../slideLayouts/slideLayout24.xml"/><Relationship Id="rId21" Type="http://schemas.openxmlformats.org/officeDocument/2006/relationships/slideLayout" Target="../slideLayouts/slideLayout42.xml"/><Relationship Id="rId34" Type="http://schemas.openxmlformats.org/officeDocument/2006/relationships/slideLayout" Target="../slideLayouts/slideLayout55.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5" Type="http://schemas.openxmlformats.org/officeDocument/2006/relationships/slideLayout" Target="../slideLayouts/slideLayout46.xml"/><Relationship Id="rId33" Type="http://schemas.openxmlformats.org/officeDocument/2006/relationships/slideLayout" Target="../slideLayouts/slideLayout54.xml"/><Relationship Id="rId38" Type="http://schemas.openxmlformats.org/officeDocument/2006/relationships/slideLayout" Target="../slideLayouts/slideLayout59.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29" Type="http://schemas.openxmlformats.org/officeDocument/2006/relationships/slideLayout" Target="../slideLayouts/slideLayout50.xml"/><Relationship Id="rId41" Type="http://schemas.openxmlformats.org/officeDocument/2006/relationships/theme" Target="../theme/theme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24" Type="http://schemas.openxmlformats.org/officeDocument/2006/relationships/slideLayout" Target="../slideLayouts/slideLayout45.xml"/><Relationship Id="rId32" Type="http://schemas.openxmlformats.org/officeDocument/2006/relationships/slideLayout" Target="../slideLayouts/slideLayout53.xml"/><Relationship Id="rId37" Type="http://schemas.openxmlformats.org/officeDocument/2006/relationships/slideLayout" Target="../slideLayouts/slideLayout58.xml"/><Relationship Id="rId40" Type="http://schemas.openxmlformats.org/officeDocument/2006/relationships/slideLayout" Target="../slideLayouts/slideLayout61.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23" Type="http://schemas.openxmlformats.org/officeDocument/2006/relationships/slideLayout" Target="../slideLayouts/slideLayout44.xml"/><Relationship Id="rId28" Type="http://schemas.openxmlformats.org/officeDocument/2006/relationships/slideLayout" Target="../slideLayouts/slideLayout49.xml"/><Relationship Id="rId36" Type="http://schemas.openxmlformats.org/officeDocument/2006/relationships/slideLayout" Target="../slideLayouts/slideLayout57.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31" Type="http://schemas.openxmlformats.org/officeDocument/2006/relationships/slideLayout" Target="../slideLayouts/slideLayout52.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slideLayout" Target="../slideLayouts/slideLayout43.xml"/><Relationship Id="rId27" Type="http://schemas.openxmlformats.org/officeDocument/2006/relationships/slideLayout" Target="../slideLayouts/slideLayout48.xml"/><Relationship Id="rId30" Type="http://schemas.openxmlformats.org/officeDocument/2006/relationships/slideLayout" Target="../slideLayouts/slideLayout51.xml"/><Relationship Id="rId35" Type="http://schemas.openxmlformats.org/officeDocument/2006/relationships/slideLayout" Target="../slideLayouts/slideLayout56.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64.xml"/><Relationship Id="rId7" Type="http://schemas.openxmlformats.org/officeDocument/2006/relationships/theme" Target="../theme/theme4.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5" Type="http://schemas.openxmlformats.org/officeDocument/2006/relationships/slideLayout" Target="../slideLayouts/slideLayout66.xml"/><Relationship Id="rId4"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304925"/>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838200" y="2809875"/>
            <a:ext cx="10515600" cy="336708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838200" y="6165852"/>
            <a:ext cx="2743200" cy="365125"/>
          </a:xfrm>
          <a:prstGeom prst="rect">
            <a:avLst/>
          </a:prstGeom>
        </p:spPr>
        <p:txBody>
          <a:bodyPr vert="horz" lIns="91440" tIns="45720" rIns="91440" bIns="45720" rtlCol="0" anchor="ctr"/>
          <a:lstStyle>
            <a:lvl1pPr algn="l">
              <a:defRPr sz="1333" b="1">
                <a:solidFill>
                  <a:schemeClr val="tx1">
                    <a:tint val="75000"/>
                  </a:schemeClr>
                </a:solidFill>
              </a:defRPr>
            </a:lvl1pPr>
          </a:lstStyle>
          <a:p>
            <a:fld id="{3C15E8CC-CBA3-476E-A737-F2451AD7FD05}" type="slidenum">
              <a:rPr lang="en-GB" smtClean="0"/>
              <a:pPr/>
              <a:t>‹#›</a:t>
            </a:fld>
            <a:endParaRPr lang="en-GB" dirty="0"/>
          </a:p>
        </p:txBody>
      </p:sp>
    </p:spTree>
    <p:extLst>
      <p:ext uri="{BB962C8B-B14F-4D97-AF65-F5344CB8AC3E}">
        <p14:creationId xmlns:p14="http://schemas.microsoft.com/office/powerpoint/2010/main" val="25035106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hf hdr="0" ftr="0" dt="0"/>
  <p:txStyles>
    <p:titleStyle>
      <a:lvl1pPr algn="l" defTabSz="1219170" rtl="0" eaLnBrk="1" latinLnBrk="0" hangingPunct="1">
        <a:lnSpc>
          <a:spcPct val="90000"/>
        </a:lnSpc>
        <a:spcBef>
          <a:spcPct val="0"/>
        </a:spcBef>
        <a:buNone/>
        <a:defRPr sz="5333" b="1"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986"/>
            <a:ext cx="2743200" cy="363854"/>
          </a:xfrm>
          <a:prstGeom prst="rect">
            <a:avLst/>
          </a:prstGeom>
        </p:spPr>
        <p:txBody>
          <a:bodyPr vert="horz" lIns="91440" tIns="45720" rIns="91440" bIns="45720" rtlCol="0" anchor="ctr"/>
          <a:lstStyle>
            <a:lvl1pPr algn="l">
              <a:defRPr sz="1440">
                <a:solidFill>
                  <a:schemeClr val="tx1">
                    <a:tint val="75000"/>
                  </a:schemeClr>
                </a:solidFill>
              </a:defRPr>
            </a:lvl1pPr>
          </a:lstStyle>
          <a:p>
            <a:fld id="{D32790B3-DCFA-4CCB-BC69-A6B9303E6A9C}" type="datetimeFigureOut">
              <a:rPr lang="en-GB" smtClean="0"/>
              <a:t>13/12/2023</a:t>
            </a:fld>
            <a:endParaRPr lang="en-GB"/>
          </a:p>
        </p:txBody>
      </p:sp>
      <p:sp>
        <p:nvSpPr>
          <p:cNvPr id="5" name="Footer Placeholder 4"/>
          <p:cNvSpPr>
            <a:spLocks noGrp="1"/>
          </p:cNvSpPr>
          <p:nvPr>
            <p:ph type="ftr" sz="quarter" idx="3"/>
          </p:nvPr>
        </p:nvSpPr>
        <p:spPr>
          <a:xfrm>
            <a:off x="4038600" y="6356986"/>
            <a:ext cx="4114800" cy="363854"/>
          </a:xfrm>
          <a:prstGeom prst="rect">
            <a:avLst/>
          </a:prstGeom>
        </p:spPr>
        <p:txBody>
          <a:bodyPr vert="horz" lIns="91440" tIns="45720" rIns="91440" bIns="45720" rtlCol="0" anchor="ctr"/>
          <a:lstStyle>
            <a:lvl1pPr algn="ctr">
              <a:defRPr sz="144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986"/>
            <a:ext cx="2743200" cy="363854"/>
          </a:xfrm>
          <a:prstGeom prst="rect">
            <a:avLst/>
          </a:prstGeom>
        </p:spPr>
        <p:txBody>
          <a:bodyPr vert="horz" lIns="91440" tIns="45720" rIns="91440" bIns="45720" rtlCol="0" anchor="ctr"/>
          <a:lstStyle>
            <a:lvl1pPr algn="r">
              <a:defRPr sz="1440">
                <a:solidFill>
                  <a:schemeClr val="tx1">
                    <a:tint val="75000"/>
                  </a:schemeClr>
                </a:solidFill>
              </a:defRPr>
            </a:lvl1pPr>
          </a:lstStyle>
          <a:p>
            <a:fld id="{368D97A4-84DF-4009-B979-194B8EBCB8A6}" type="slidenum">
              <a:rPr lang="en-GB" smtClean="0"/>
              <a:t>‹#›</a:t>
            </a:fld>
            <a:endParaRPr lang="en-GB"/>
          </a:p>
        </p:txBody>
      </p:sp>
      <p:sp>
        <p:nvSpPr>
          <p:cNvPr id="8" name="Title Placeholder 1"/>
          <p:cNvSpPr>
            <a:spLocks noGrp="1"/>
          </p:cNvSpPr>
          <p:nvPr>
            <p:ph type="title"/>
          </p:nvPr>
        </p:nvSpPr>
        <p:spPr>
          <a:xfrm>
            <a:off x="395492" y="289036"/>
            <a:ext cx="11409653" cy="935915"/>
          </a:xfrm>
          <a:prstGeom prst="rect">
            <a:avLst/>
          </a:prstGeom>
        </p:spPr>
        <p:txBody>
          <a:bodyPr vert="horz" lIns="91440" tIns="45720" rIns="91440" bIns="45720" rtlCol="0" anchor="b" anchorCtr="0">
            <a:normAutofit/>
          </a:bodyPr>
          <a:lstStyle/>
          <a:p>
            <a:r>
              <a:rPr lang="en-GB" dirty="0"/>
              <a:t>CLICK TO EDIT MASTER TITLE STYLE</a:t>
            </a:r>
          </a:p>
        </p:txBody>
      </p:sp>
      <p:sp>
        <p:nvSpPr>
          <p:cNvPr id="9" name="Text Placeholder 2"/>
          <p:cNvSpPr>
            <a:spLocks noGrp="1"/>
          </p:cNvSpPr>
          <p:nvPr>
            <p:ph type="body" idx="1"/>
          </p:nvPr>
        </p:nvSpPr>
        <p:spPr>
          <a:xfrm>
            <a:off x="395492" y="1600204"/>
            <a:ext cx="11409653" cy="4250557"/>
          </a:xfrm>
          <a:prstGeom prst="rect">
            <a:avLst/>
          </a:prstGeom>
        </p:spPr>
        <p:txBody>
          <a:bodyPr vert="horz" lIns="91440" tIns="45720" rIns="91440" bIns="4572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3097520483"/>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l" defTabSz="1097280" rtl="0" eaLnBrk="1" latinLnBrk="0" hangingPunct="1">
        <a:lnSpc>
          <a:spcPct val="90000"/>
        </a:lnSpc>
        <a:spcBef>
          <a:spcPct val="0"/>
        </a:spcBef>
        <a:buNone/>
        <a:defRPr sz="2880" b="1" kern="1200">
          <a:solidFill>
            <a:srgbClr val="0B62BA"/>
          </a:solidFill>
          <a:latin typeface="Arial" panose="020B0604020202020204" pitchFamily="34" charset="0"/>
          <a:ea typeface="+mj-ea"/>
          <a:cs typeface="Arial" panose="020B0604020202020204" pitchFamily="34" charset="0"/>
        </a:defRPr>
      </a:lvl1pPr>
    </p:titleStyle>
    <p:bodyStyle>
      <a:lvl1pPr marL="274320" indent="-274320" algn="l" defTabSz="1097280" rtl="0" eaLnBrk="1" latinLnBrk="0" hangingPunct="1">
        <a:lnSpc>
          <a:spcPct val="90000"/>
        </a:lnSpc>
        <a:spcBef>
          <a:spcPts val="1200"/>
        </a:spcBef>
        <a:buClr>
          <a:srgbClr val="0B5BAE"/>
        </a:buClr>
        <a:buFont typeface="Arial" panose="020B0604020202020204" pitchFamily="34" charset="0"/>
        <a:buChar char="•"/>
        <a:defRPr sz="2640" kern="1200">
          <a:solidFill>
            <a:schemeClr val="tx1"/>
          </a:solidFill>
          <a:latin typeface="Arial" panose="020B0604020202020204" pitchFamily="34" charset="0"/>
          <a:ea typeface="+mn-ea"/>
          <a:cs typeface="Arial" panose="020B0604020202020204" pitchFamily="34" charset="0"/>
        </a:defRPr>
      </a:lvl1pPr>
      <a:lvl2pPr marL="822960" indent="-274320" algn="l" defTabSz="1097280" rtl="0" eaLnBrk="1" latinLnBrk="0" hangingPunct="1">
        <a:lnSpc>
          <a:spcPct val="90000"/>
        </a:lnSpc>
        <a:spcBef>
          <a:spcPts val="600"/>
        </a:spcBef>
        <a:buClr>
          <a:srgbClr val="0B5BAE"/>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3716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Arial" panose="020B0604020202020204" pitchFamily="34" charset="0"/>
          <a:ea typeface="+mn-ea"/>
          <a:cs typeface="Arial" panose="020B0604020202020204" pitchFamily="34" charset="0"/>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Arial" panose="020B0604020202020204" pitchFamily="34" charset="0"/>
          <a:ea typeface="+mn-ea"/>
          <a:cs typeface="Arial" panose="020B0604020202020204" pitchFamily="34" charset="0"/>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Arial" panose="020B0604020202020204" pitchFamily="34" charset="0"/>
          <a:ea typeface="+mn-ea"/>
          <a:cs typeface="Arial" panose="020B0604020202020204" pitchFamily="34"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CE947E-1F3C-4CE2-B205-42ACABCDF3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GB" dirty="0"/>
          </a:p>
        </p:txBody>
      </p:sp>
      <p:sp>
        <p:nvSpPr>
          <p:cNvPr id="3" name="Text Placeholder 2">
            <a:extLst>
              <a:ext uri="{FF2B5EF4-FFF2-40B4-BE49-F238E27FC236}">
                <a16:creationId xmlns:a16="http://schemas.microsoft.com/office/drawing/2014/main" id="{E34187EB-CD8C-4429-80A8-057E397FFC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a:extLst>
              <a:ext uri="{FF2B5EF4-FFF2-40B4-BE49-F238E27FC236}">
                <a16:creationId xmlns:a16="http://schemas.microsoft.com/office/drawing/2014/main" id="{6278BCC8-525B-41FD-8646-596B1960C6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a:extLst>
              <a:ext uri="{FF2B5EF4-FFF2-40B4-BE49-F238E27FC236}">
                <a16:creationId xmlns:a16="http://schemas.microsoft.com/office/drawing/2014/main" id="{882564A6-47BB-43DB-A152-9E15557601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elizabeth.beech@nhs.net Regional Antimicrobial Stewardship Lead South West</a:t>
            </a:r>
          </a:p>
        </p:txBody>
      </p:sp>
      <p:sp>
        <p:nvSpPr>
          <p:cNvPr id="6" name="Slide Number Placeholder 5">
            <a:extLst>
              <a:ext uri="{FF2B5EF4-FFF2-40B4-BE49-F238E27FC236}">
                <a16:creationId xmlns:a16="http://schemas.microsoft.com/office/drawing/2014/main" id="{EE33BD63-EE18-4132-8F91-68A0A2C0DA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B67EA4-DCE3-FB49-A794-A4595EF638BC}" type="slidenum">
              <a:rPr lang="en-GB" smtClean="0"/>
              <a:t>‹#›</a:t>
            </a:fld>
            <a:endParaRPr lang="en-GB" dirty="0"/>
          </a:p>
        </p:txBody>
      </p:sp>
    </p:spTree>
    <p:extLst>
      <p:ext uri="{BB962C8B-B14F-4D97-AF65-F5344CB8AC3E}">
        <p14:creationId xmlns:p14="http://schemas.microsoft.com/office/powerpoint/2010/main" val="1629266141"/>
      </p:ext>
    </p:extLst>
  </p:cSld>
  <p:clrMap bg1="dk1" tx1="lt1" bg2="dk2" tx2="lt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 id="2147483712" r:id="rId17"/>
    <p:sldLayoutId id="2147483713" r:id="rId18"/>
    <p:sldLayoutId id="2147483714" r:id="rId19"/>
    <p:sldLayoutId id="2147483715" r:id="rId20"/>
    <p:sldLayoutId id="2147483716" r:id="rId21"/>
    <p:sldLayoutId id="2147483717" r:id="rId22"/>
    <p:sldLayoutId id="2147483718" r:id="rId23"/>
    <p:sldLayoutId id="2147483719" r:id="rId24"/>
    <p:sldLayoutId id="2147483720" r:id="rId25"/>
    <p:sldLayoutId id="2147483721" r:id="rId26"/>
    <p:sldLayoutId id="2147483722" r:id="rId27"/>
    <p:sldLayoutId id="2147483723" r:id="rId28"/>
    <p:sldLayoutId id="2147483724" r:id="rId29"/>
    <p:sldLayoutId id="2147483725" r:id="rId30"/>
    <p:sldLayoutId id="2147483726" r:id="rId31"/>
    <p:sldLayoutId id="2147483727" r:id="rId32"/>
    <p:sldLayoutId id="2147483728" r:id="rId33"/>
    <p:sldLayoutId id="2147483729" r:id="rId34"/>
    <p:sldLayoutId id="2147483731" r:id="rId35"/>
    <p:sldLayoutId id="2147483732" r:id="rId36"/>
    <p:sldLayoutId id="2147483733" r:id="rId37"/>
    <p:sldLayoutId id="2147483734" r:id="rId38"/>
    <p:sldLayoutId id="2147483735" r:id="rId39"/>
    <p:sldLayoutId id="2147483736" r:id="rId4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C963A1-AC6C-45E8-9A5E-5724DC43F4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FE06ACFE-E4D6-411B-9ADC-FFC9D7DBBD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88DBF1BF-AB6C-4EA7-A16A-0C6C9EFA13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dirty="0"/>
          </a:p>
        </p:txBody>
      </p:sp>
      <p:sp>
        <p:nvSpPr>
          <p:cNvPr id="5" name="Footer Placeholder 4">
            <a:extLst>
              <a:ext uri="{FF2B5EF4-FFF2-40B4-BE49-F238E27FC236}">
                <a16:creationId xmlns:a16="http://schemas.microsoft.com/office/drawing/2014/main" id="{6F1E0E1F-777F-42FA-A4A2-320208497D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elizabeth.beech@nhs.net Regional Antimicrobial Stewardship Lead South West</a:t>
            </a:r>
          </a:p>
        </p:txBody>
      </p:sp>
      <p:sp>
        <p:nvSpPr>
          <p:cNvPr id="6" name="Slide Number Placeholder 5">
            <a:extLst>
              <a:ext uri="{FF2B5EF4-FFF2-40B4-BE49-F238E27FC236}">
                <a16:creationId xmlns:a16="http://schemas.microsoft.com/office/drawing/2014/main" id="{C91CC28B-BDF3-45C3-92FF-6562C624CA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0FC886-343C-4B72-AFE6-F0497CBE7873}" type="slidenum">
              <a:rPr lang="en-GB" smtClean="0"/>
              <a:t>‹#›</a:t>
            </a:fld>
            <a:endParaRPr lang="en-GB"/>
          </a:p>
        </p:txBody>
      </p:sp>
    </p:spTree>
    <p:extLst>
      <p:ext uri="{BB962C8B-B14F-4D97-AF65-F5344CB8AC3E}">
        <p14:creationId xmlns:p14="http://schemas.microsoft.com/office/powerpoint/2010/main" val="3593781474"/>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nice.org.uk/guidance/ng120" TargetMode="External"/><Relationship Id="rId2" Type="http://schemas.openxmlformats.org/officeDocument/2006/relationships/notesSlide" Target="../notesSlides/notesSlide10.xml"/><Relationship Id="rId1" Type="http://schemas.openxmlformats.org/officeDocument/2006/relationships/slideLayout" Target="../slideLayouts/slideLayout63.xml"/></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1.xml"/><Relationship Id="rId3" Type="http://schemas.openxmlformats.org/officeDocument/2006/relationships/image" Target="../media/image38.png"/><Relationship Id="rId7" Type="http://schemas.openxmlformats.org/officeDocument/2006/relationships/hyperlink" Target="https://www.flickr.com/photos/easy-pics/9402420078" TargetMode="External"/><Relationship Id="rId12"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63.xml"/><Relationship Id="rId6" Type="http://schemas.openxmlformats.org/officeDocument/2006/relationships/image" Target="../media/image40.jpg"/><Relationship Id="rId11" Type="http://schemas.openxmlformats.org/officeDocument/2006/relationships/diagramColors" Target="../diagrams/colors1.xml"/><Relationship Id="rId5" Type="http://schemas.openxmlformats.org/officeDocument/2006/relationships/hyperlink" Target="https://pixabay.com/en/lungs-human-diagram-respiratory-39981/" TargetMode="External"/><Relationship Id="rId10" Type="http://schemas.openxmlformats.org/officeDocument/2006/relationships/diagramQuickStyle" Target="../diagrams/quickStyle1.xml"/><Relationship Id="rId4" Type="http://schemas.openxmlformats.org/officeDocument/2006/relationships/image" Target="../media/image39.png"/><Relationship Id="rId9"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49.sv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notesSlide" Target="../notesSlides/notesSlide12.xml"/><Relationship Id="rId1" Type="http://schemas.openxmlformats.org/officeDocument/2006/relationships/slideLayout" Target="../slideLayouts/slideLayout45.xml"/><Relationship Id="rId6" Type="http://schemas.openxmlformats.org/officeDocument/2006/relationships/image" Target="../media/image47.svg"/><Relationship Id="rId5" Type="http://schemas.openxmlformats.org/officeDocument/2006/relationships/image" Target="../media/image46.png"/><Relationship Id="rId10" Type="http://schemas.openxmlformats.org/officeDocument/2006/relationships/image" Target="../media/image51.svg"/><Relationship Id="rId4" Type="http://schemas.openxmlformats.org/officeDocument/2006/relationships/image" Target="../media/image45.svg"/><Relationship Id="rId9" Type="http://schemas.openxmlformats.org/officeDocument/2006/relationships/image" Target="../media/image50.png"/></Relationships>
</file>

<file path=ppt/slides/_rels/slide1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3.xml"/><Relationship Id="rId1" Type="http://schemas.openxmlformats.org/officeDocument/2006/relationships/slideLayout" Target="../slideLayouts/slideLayout29.xml"/><Relationship Id="rId4" Type="http://schemas.openxmlformats.org/officeDocument/2006/relationships/chart" Target="../charts/char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7.xml"/><Relationship Id="rId1" Type="http://schemas.openxmlformats.org/officeDocument/2006/relationships/slideLayout" Target="../slideLayouts/slideLayout52.xml"/></Relationships>
</file>

<file path=ppt/slides/_rels/slide2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8.xml"/><Relationship Id="rId1" Type="http://schemas.openxmlformats.org/officeDocument/2006/relationships/slideLayout" Target="../slideLayouts/slideLayout61.xml"/><Relationship Id="rId5" Type="http://schemas.openxmlformats.org/officeDocument/2006/relationships/image" Target="../media/image58.png"/><Relationship Id="rId4" Type="http://schemas.openxmlformats.org/officeDocument/2006/relationships/image" Target="../media/image57.png"/></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4.xml.rels><?xml version="1.0" encoding="UTF-8" standalone="yes"?>
<Relationships xmlns="http://schemas.openxmlformats.org/package/2006/relationships"><Relationship Id="rId8" Type="http://schemas.openxmlformats.org/officeDocument/2006/relationships/image" Target="../media/image74.svg"/><Relationship Id="rId3" Type="http://schemas.openxmlformats.org/officeDocument/2006/relationships/image" Target="../media/image71.png"/><Relationship Id="rId7" Type="http://schemas.openxmlformats.org/officeDocument/2006/relationships/image" Target="../media/image73.png"/><Relationship Id="rId2" Type="http://schemas.openxmlformats.org/officeDocument/2006/relationships/notesSlide" Target="../notesSlides/notesSlide19.xml"/><Relationship Id="rId1" Type="http://schemas.openxmlformats.org/officeDocument/2006/relationships/slideLayout" Target="../slideLayouts/slideLayout53.xml"/><Relationship Id="rId6" Type="http://schemas.openxmlformats.org/officeDocument/2006/relationships/hyperlink" Target="mailto:england.amrprescribingworkstream@nhs.net" TargetMode="External"/><Relationship Id="rId5" Type="http://schemas.openxmlformats.org/officeDocument/2006/relationships/hyperlink" Target="mailto:naomifleming@nhs.net" TargetMode="External"/><Relationship Id="rId4" Type="http://schemas.openxmlformats.org/officeDocument/2006/relationships/image" Target="../media/image72.svg"/></Relationships>
</file>

<file path=ppt/slides/_rels/slide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openxmlformats.org/officeDocument/2006/relationships/image" Target="../media/image32.png"/></Relationships>
</file>

<file path=ppt/slides/_rels/slide4.xml.rels><?xml version="1.0" encoding="UTF-8" standalone="yes"?>
<Relationships xmlns="http://schemas.openxmlformats.org/package/2006/relationships"><Relationship Id="rId3" Type="http://schemas.openxmlformats.org/officeDocument/2006/relationships/hyperlink" Target="https://www.england.nhs.uk/long-read/national-medicines-optimisation-opportunities-2023-24/" TargetMode="External"/><Relationship Id="rId2" Type="http://schemas.openxmlformats.org/officeDocument/2006/relationships/notesSlide" Target="../notesSlides/notesSlide4.xml"/><Relationship Id="rId1" Type="http://schemas.openxmlformats.org/officeDocument/2006/relationships/slideLayout" Target="../slideLayouts/slideLayout29.xml"/><Relationship Id="rId5" Type="http://schemas.openxmlformats.org/officeDocument/2006/relationships/hyperlink" Target="https://www.nice.org.uk/guidance/conditions-and-diseases/infections/antimicrobial-stewardship/products?Status=Published" TargetMode="External"/><Relationship Id="rId4" Type="http://schemas.openxmlformats.org/officeDocument/2006/relationships/hyperlink" Target="https://www.nhsbsa.nhs.uk/access-our-data-products/epact2/dashboards-and-specifications/national-medicines-optimisation-opportunities"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s://www.nice.org.uk/guidance/ng113" TargetMode="External"/><Relationship Id="rId3" Type="http://schemas.openxmlformats.org/officeDocument/2006/relationships/hyperlink" Target="https://www.nice.org.uk/guidance/ng138" TargetMode="External"/><Relationship Id="rId7" Type="http://schemas.openxmlformats.org/officeDocument/2006/relationships/hyperlink" Target="https://www.nice.org.uk/guidance/ng114" TargetMode="External"/><Relationship Id="rId2" Type="http://schemas.openxmlformats.org/officeDocument/2006/relationships/notesSlide" Target="../notesSlides/notesSlide5.xml"/><Relationship Id="rId1" Type="http://schemas.openxmlformats.org/officeDocument/2006/relationships/slideLayout" Target="../slideLayouts/slideLayout29.xml"/><Relationship Id="rId6" Type="http://schemas.openxmlformats.org/officeDocument/2006/relationships/hyperlink" Target="https://www.nice.org.uk/guidance/ng117" TargetMode="External"/><Relationship Id="rId11" Type="http://schemas.openxmlformats.org/officeDocument/2006/relationships/hyperlink" Target="https://www.nice.org.uk/guidance/conditions-and-diseases/infections/antimicrobial-stewardship/products?Status=Published" TargetMode="External"/><Relationship Id="rId5" Type="http://schemas.openxmlformats.org/officeDocument/2006/relationships/hyperlink" Target="https://www.nice.org.uk/guidance/ng120" TargetMode="External"/><Relationship Id="rId10" Type="http://schemas.openxmlformats.org/officeDocument/2006/relationships/hyperlink" Target="https://www.nice.org.uk/guidance/ng112" TargetMode="External"/><Relationship Id="rId4" Type="http://schemas.openxmlformats.org/officeDocument/2006/relationships/hyperlink" Target="https://www.nice.org.uk/guidance/ng91" TargetMode="External"/><Relationship Id="rId9" Type="http://schemas.openxmlformats.org/officeDocument/2006/relationships/hyperlink" Target="https://www.nice.org.uk/guidance/ng109"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29.xml"/><Relationship Id="rId4" Type="http://schemas.openxmlformats.org/officeDocument/2006/relationships/image" Target="../media/image35.png"/></Relationships>
</file>

<file path=ppt/slides/_rels/slide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9.xml"/><Relationship Id="rId1" Type="http://schemas.openxmlformats.org/officeDocument/2006/relationships/slideLayout" Target="../slideLayouts/slideLayout51.xml"/><Relationship Id="rId4" Type="http://schemas.openxmlformats.org/officeDocument/2006/relationships/hyperlink" Target="https://future.nhs.uk/A_M_R/view?objectId=151921637"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36104" y="135465"/>
            <a:ext cx="7490754" cy="4023579"/>
          </a:xfrm>
        </p:spPr>
        <p:txBody>
          <a:bodyPr>
            <a:normAutofit fontScale="90000"/>
          </a:bodyPr>
          <a:lstStyle/>
          <a:p>
            <a:br>
              <a:rPr lang="en-GB" sz="5333" dirty="0"/>
            </a:br>
            <a:r>
              <a:rPr lang="en-GB" sz="5333" dirty="0"/>
              <a:t>Practice Plus Webinar</a:t>
            </a:r>
            <a:br>
              <a:rPr lang="en-GB" sz="5333" dirty="0"/>
            </a:br>
            <a:br>
              <a:rPr lang="en-GB" sz="5333" dirty="0"/>
            </a:br>
            <a:r>
              <a:rPr lang="en-GB" sz="5333" dirty="0"/>
              <a:t>13</a:t>
            </a:r>
            <a:r>
              <a:rPr lang="en-GB" sz="5333" baseline="30000" dirty="0"/>
              <a:t>th</a:t>
            </a:r>
            <a:r>
              <a:rPr lang="en-GB" sz="5333" dirty="0"/>
              <a:t> December </a:t>
            </a:r>
            <a:br>
              <a:rPr lang="en-GB" sz="5333" dirty="0"/>
            </a:br>
            <a:r>
              <a:rPr lang="en-GB" sz="5333" dirty="0"/>
              <a:t>2023 </a:t>
            </a:r>
            <a:br>
              <a:rPr lang="en-GB" sz="5333" dirty="0"/>
            </a:br>
            <a:endParaRPr lang="en-GB" sz="5300" dirty="0"/>
          </a:p>
        </p:txBody>
      </p:sp>
      <p:sp>
        <p:nvSpPr>
          <p:cNvPr id="3" name="Subtitle 2"/>
          <p:cNvSpPr>
            <a:spLocks noGrp="1"/>
          </p:cNvSpPr>
          <p:nvPr>
            <p:ph type="subTitle" idx="1"/>
          </p:nvPr>
        </p:nvSpPr>
        <p:spPr>
          <a:xfrm>
            <a:off x="636104" y="3548418"/>
            <a:ext cx="5904401" cy="1433743"/>
          </a:xfrm>
        </p:spPr>
        <p:txBody>
          <a:bodyPr/>
          <a:lstStyle/>
          <a:p>
            <a:r>
              <a:rPr lang="en-GB" dirty="0"/>
              <a:t>Steve Williams</a:t>
            </a:r>
          </a:p>
          <a:p>
            <a:r>
              <a:rPr lang="en-GB" dirty="0"/>
              <a:t>Lead Clinical Pharmacist PrescQIPP Practice Plus</a:t>
            </a:r>
          </a:p>
          <a:p>
            <a:endParaRPr lang="en-GB" dirty="0"/>
          </a:p>
        </p:txBody>
      </p:sp>
    </p:spTree>
    <p:extLst>
      <p:ext uri="{BB962C8B-B14F-4D97-AF65-F5344CB8AC3E}">
        <p14:creationId xmlns:p14="http://schemas.microsoft.com/office/powerpoint/2010/main" val="25910810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32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7" name="Arrow: Down 56">
            <a:extLst>
              <a:ext uri="{FF2B5EF4-FFF2-40B4-BE49-F238E27FC236}">
                <a16:creationId xmlns:a16="http://schemas.microsoft.com/office/drawing/2014/main" id="{117E7A2C-7609-F2F7-AC52-5AC5C2247D37}"/>
              </a:ext>
            </a:extLst>
          </p:cNvPr>
          <p:cNvSpPr/>
          <p:nvPr/>
        </p:nvSpPr>
        <p:spPr>
          <a:xfrm>
            <a:off x="5226550" y="3502845"/>
            <a:ext cx="484632" cy="942718"/>
          </a:xfrm>
          <a:prstGeom prst="down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5" name="Arrow: Up 54">
            <a:extLst>
              <a:ext uri="{FF2B5EF4-FFF2-40B4-BE49-F238E27FC236}">
                <a16:creationId xmlns:a16="http://schemas.microsoft.com/office/drawing/2014/main" id="{1EF1EF4C-C989-89D8-EB0F-F0D6A06A4F12}"/>
              </a:ext>
            </a:extLst>
          </p:cNvPr>
          <p:cNvSpPr/>
          <p:nvPr/>
        </p:nvSpPr>
        <p:spPr>
          <a:xfrm>
            <a:off x="9605315" y="2517450"/>
            <a:ext cx="484632" cy="954108"/>
          </a:xfrm>
          <a:prstGeom prst="up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Arrow: Up 48">
            <a:extLst>
              <a:ext uri="{FF2B5EF4-FFF2-40B4-BE49-F238E27FC236}">
                <a16:creationId xmlns:a16="http://schemas.microsoft.com/office/drawing/2014/main" id="{DDBF1ECD-1839-C3FB-1075-698EE1B410FD}"/>
              </a:ext>
            </a:extLst>
          </p:cNvPr>
          <p:cNvSpPr/>
          <p:nvPr/>
        </p:nvSpPr>
        <p:spPr>
          <a:xfrm>
            <a:off x="6731149" y="2517451"/>
            <a:ext cx="484632" cy="946372"/>
          </a:xfrm>
          <a:prstGeom prst="up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Arrow: Up 37">
            <a:extLst>
              <a:ext uri="{FF2B5EF4-FFF2-40B4-BE49-F238E27FC236}">
                <a16:creationId xmlns:a16="http://schemas.microsoft.com/office/drawing/2014/main" id="{06DA9F6B-FC0D-910C-F833-92459378E2FB}"/>
              </a:ext>
            </a:extLst>
          </p:cNvPr>
          <p:cNvSpPr/>
          <p:nvPr/>
        </p:nvSpPr>
        <p:spPr>
          <a:xfrm rot="10800000">
            <a:off x="10993920" y="3579551"/>
            <a:ext cx="540180" cy="892916"/>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Arrow: Up 36">
            <a:extLst>
              <a:ext uri="{FF2B5EF4-FFF2-40B4-BE49-F238E27FC236}">
                <a16:creationId xmlns:a16="http://schemas.microsoft.com/office/drawing/2014/main" id="{F18A1211-8EA1-8A5B-2716-BBC40AC16A0D}"/>
              </a:ext>
            </a:extLst>
          </p:cNvPr>
          <p:cNvSpPr/>
          <p:nvPr/>
        </p:nvSpPr>
        <p:spPr>
          <a:xfrm rot="10800000">
            <a:off x="8091138" y="3531994"/>
            <a:ext cx="484632" cy="862466"/>
          </a:xfrm>
          <a:prstGeom prst="up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Arrow: Up 35">
            <a:extLst>
              <a:ext uri="{FF2B5EF4-FFF2-40B4-BE49-F238E27FC236}">
                <a16:creationId xmlns:a16="http://schemas.microsoft.com/office/drawing/2014/main" id="{B11E4B98-B03E-28DA-674E-8978254A8BE9}"/>
              </a:ext>
            </a:extLst>
          </p:cNvPr>
          <p:cNvSpPr/>
          <p:nvPr/>
        </p:nvSpPr>
        <p:spPr>
          <a:xfrm rot="10800000">
            <a:off x="1304809" y="3572092"/>
            <a:ext cx="484632" cy="978408"/>
          </a:xfrm>
          <a:prstGeom prst="up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59B565C9-A590-4012-7694-4C006867A3F2}"/>
              </a:ext>
            </a:extLst>
          </p:cNvPr>
          <p:cNvSpPr txBox="1"/>
          <p:nvPr/>
        </p:nvSpPr>
        <p:spPr>
          <a:xfrm>
            <a:off x="367284" y="129879"/>
            <a:ext cx="10500413" cy="95410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4472C4"/>
                </a:solidFill>
                <a:effectLst/>
                <a:uLnTx/>
                <a:uFillTx/>
                <a:latin typeface="Calibri" panose="020F0502020204030204"/>
                <a:ea typeface="+mn-ea"/>
                <a:cs typeface="+mn-cs"/>
              </a:rPr>
              <a:t>ANTIBIOTIC DURATIONS FOR COMMON INFECTIONS IN PRIMARY CARE (ADULTS)</a:t>
            </a:r>
          </a:p>
        </p:txBody>
      </p:sp>
      <p:sp>
        <p:nvSpPr>
          <p:cNvPr id="5" name="Minus Sign 4">
            <a:extLst>
              <a:ext uri="{FF2B5EF4-FFF2-40B4-BE49-F238E27FC236}">
                <a16:creationId xmlns:a16="http://schemas.microsoft.com/office/drawing/2014/main" id="{FEEA2201-3B8F-4B30-4C79-C9267C4090D6}"/>
              </a:ext>
            </a:extLst>
          </p:cNvPr>
          <p:cNvSpPr/>
          <p:nvPr/>
        </p:nvSpPr>
        <p:spPr>
          <a:xfrm>
            <a:off x="-1858757" y="2679589"/>
            <a:ext cx="15905409" cy="1866961"/>
          </a:xfrm>
          <a:prstGeom prst="mathMinus">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2AC1A0E5-7A7D-C44D-62C1-85B83207F34F}"/>
              </a:ext>
            </a:extLst>
          </p:cNvPr>
          <p:cNvSpPr txBox="1"/>
          <p:nvPr/>
        </p:nvSpPr>
        <p:spPr>
          <a:xfrm>
            <a:off x="2320815" y="1534301"/>
            <a:ext cx="2249214" cy="584775"/>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UTI (lower) </a:t>
            </a:r>
            <a:r>
              <a:rPr kumimoji="0" lang="en-GB" sz="1600" b="0" i="1" u="none" strike="noStrike" kern="1200" cap="none" spc="0" normalizeH="0" baseline="0" noProof="0" dirty="0">
                <a:ln>
                  <a:noFill/>
                </a:ln>
                <a:solidFill>
                  <a:prstClr val="black"/>
                </a:solidFill>
                <a:effectLst/>
                <a:uLnTx/>
                <a:uFillTx/>
                <a:latin typeface="Calibri" panose="020F0502020204030204"/>
                <a:ea typeface="+mn-ea"/>
                <a:cs typeface="+mn-cs"/>
              </a:rPr>
              <a:t>non – pregnant women </a:t>
            </a:r>
          </a:p>
        </p:txBody>
      </p:sp>
      <p:sp>
        <p:nvSpPr>
          <p:cNvPr id="10" name="TextBox 9">
            <a:extLst>
              <a:ext uri="{FF2B5EF4-FFF2-40B4-BE49-F238E27FC236}">
                <a16:creationId xmlns:a16="http://schemas.microsoft.com/office/drawing/2014/main" id="{1A998C2A-F772-D553-2754-524FCC11B50B}"/>
              </a:ext>
            </a:extLst>
          </p:cNvPr>
          <p:cNvSpPr txBox="1"/>
          <p:nvPr/>
        </p:nvSpPr>
        <p:spPr>
          <a:xfrm>
            <a:off x="7590040" y="4394460"/>
            <a:ext cx="2249214" cy="1077218"/>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UTI (lower) </a:t>
            </a:r>
            <a:r>
              <a:rPr kumimoji="0" lang="en-GB" sz="1600" b="0" i="1" u="none" strike="noStrike" kern="1200" cap="none" spc="0" normalizeH="0" baseline="0" noProof="0" dirty="0">
                <a:ln>
                  <a:noFill/>
                </a:ln>
                <a:solidFill>
                  <a:prstClr val="black"/>
                </a:solidFill>
                <a:effectLst/>
                <a:uLnTx/>
                <a:uFillTx/>
                <a:latin typeface="Calibri" panose="020F0502020204030204"/>
                <a:ea typeface="+mn-ea"/>
                <a:cs typeface="+mn-cs"/>
              </a:rPr>
              <a:t>men and pregnant women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Catheter-associated UTI (CAUTI)</a:t>
            </a:r>
            <a:endParaRPr kumimoji="0" lang="en-GB" sz="1400" b="1" i="0" u="none" strike="noStrike" kern="1200" cap="none" spc="0" normalizeH="0" baseline="0" noProof="0" dirty="0">
              <a:ln>
                <a:noFill/>
              </a:ln>
              <a:solidFill>
                <a:srgbClr val="ED7D31"/>
              </a:solidFill>
              <a:effectLst/>
              <a:uLnTx/>
              <a:uFillTx/>
              <a:latin typeface="Calibri" panose="020F0502020204030204"/>
              <a:ea typeface="+mn-ea"/>
              <a:cs typeface="+mn-cs"/>
            </a:endParaRPr>
          </a:p>
        </p:txBody>
      </p:sp>
      <p:sp>
        <p:nvSpPr>
          <p:cNvPr id="11" name="Arrow: Up 10">
            <a:extLst>
              <a:ext uri="{FF2B5EF4-FFF2-40B4-BE49-F238E27FC236}">
                <a16:creationId xmlns:a16="http://schemas.microsoft.com/office/drawing/2014/main" id="{60C93BD6-A72E-4496-472D-CB4CAFA26037}"/>
              </a:ext>
            </a:extLst>
          </p:cNvPr>
          <p:cNvSpPr/>
          <p:nvPr/>
        </p:nvSpPr>
        <p:spPr>
          <a:xfrm>
            <a:off x="3189571" y="2618594"/>
            <a:ext cx="484632" cy="978408"/>
          </a:xfrm>
          <a:prstGeom prst="up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Flowchart: Connector 8">
            <a:extLst>
              <a:ext uri="{FF2B5EF4-FFF2-40B4-BE49-F238E27FC236}">
                <a16:creationId xmlns:a16="http://schemas.microsoft.com/office/drawing/2014/main" id="{482482FC-3B38-ED05-4147-35E7946B2FA8}"/>
              </a:ext>
            </a:extLst>
          </p:cNvPr>
          <p:cNvSpPr/>
          <p:nvPr/>
        </p:nvSpPr>
        <p:spPr>
          <a:xfrm>
            <a:off x="1146201" y="3087092"/>
            <a:ext cx="809769" cy="802578"/>
          </a:xfrm>
          <a:prstGeom prst="flowChartConnector">
            <a:avLst/>
          </a:prstGeom>
          <a:ln>
            <a:solidFill>
              <a:schemeClr val="accent6"/>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0</a:t>
            </a:r>
          </a:p>
        </p:txBody>
      </p:sp>
      <p:sp>
        <p:nvSpPr>
          <p:cNvPr id="15" name="Flowchart: Connector 14">
            <a:extLst>
              <a:ext uri="{FF2B5EF4-FFF2-40B4-BE49-F238E27FC236}">
                <a16:creationId xmlns:a16="http://schemas.microsoft.com/office/drawing/2014/main" id="{78E41AC2-448B-7980-8891-E3939BCE59E2}"/>
              </a:ext>
            </a:extLst>
          </p:cNvPr>
          <p:cNvSpPr/>
          <p:nvPr/>
        </p:nvSpPr>
        <p:spPr>
          <a:xfrm>
            <a:off x="3028180" y="3084587"/>
            <a:ext cx="834484" cy="773941"/>
          </a:xfrm>
          <a:prstGeom prst="flowChartConnector">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3</a:t>
            </a:r>
          </a:p>
        </p:txBody>
      </p:sp>
      <p:sp>
        <p:nvSpPr>
          <p:cNvPr id="19" name="Flowchart: Connector 18">
            <a:extLst>
              <a:ext uri="{FF2B5EF4-FFF2-40B4-BE49-F238E27FC236}">
                <a16:creationId xmlns:a16="http://schemas.microsoft.com/office/drawing/2014/main" id="{7937AAF6-D688-150A-C352-74A68ACBA144}"/>
              </a:ext>
            </a:extLst>
          </p:cNvPr>
          <p:cNvSpPr/>
          <p:nvPr/>
        </p:nvSpPr>
        <p:spPr>
          <a:xfrm>
            <a:off x="4695371" y="2679589"/>
            <a:ext cx="1556827" cy="1332350"/>
          </a:xfrm>
          <a:prstGeom prst="flowChartConnector">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a:ln>
                  <a:noFill/>
                </a:ln>
                <a:solidFill>
                  <a:prstClr val="black"/>
                </a:solidFill>
                <a:effectLst/>
                <a:uLnTx/>
                <a:uFillTx/>
                <a:latin typeface="Calibri" panose="020F0502020204030204"/>
                <a:ea typeface="+mn-ea"/>
                <a:cs typeface="+mn-cs"/>
              </a:rPr>
              <a:t>5</a:t>
            </a:r>
          </a:p>
        </p:txBody>
      </p:sp>
      <p:sp>
        <p:nvSpPr>
          <p:cNvPr id="22" name="Flowchart: Connector 21">
            <a:extLst>
              <a:ext uri="{FF2B5EF4-FFF2-40B4-BE49-F238E27FC236}">
                <a16:creationId xmlns:a16="http://schemas.microsoft.com/office/drawing/2014/main" id="{2CDD9154-6756-EED1-AB44-10C3DA76FE31}"/>
              </a:ext>
            </a:extLst>
          </p:cNvPr>
          <p:cNvSpPr/>
          <p:nvPr/>
        </p:nvSpPr>
        <p:spPr>
          <a:xfrm>
            <a:off x="7916806" y="3112527"/>
            <a:ext cx="834485" cy="823867"/>
          </a:xfrm>
          <a:prstGeom prst="flowChartConnector">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7</a:t>
            </a:r>
          </a:p>
        </p:txBody>
      </p:sp>
      <p:sp>
        <p:nvSpPr>
          <p:cNvPr id="30" name="Flowchart: Connector 29">
            <a:extLst>
              <a:ext uri="{FF2B5EF4-FFF2-40B4-BE49-F238E27FC236}">
                <a16:creationId xmlns:a16="http://schemas.microsoft.com/office/drawing/2014/main" id="{62C1C28F-44E1-7471-B517-2AC7849EC7E0}"/>
              </a:ext>
            </a:extLst>
          </p:cNvPr>
          <p:cNvSpPr/>
          <p:nvPr/>
        </p:nvSpPr>
        <p:spPr>
          <a:xfrm>
            <a:off x="10837458" y="3127922"/>
            <a:ext cx="834485" cy="773650"/>
          </a:xfrm>
          <a:prstGeom prst="flowChartConnector">
            <a:avLst/>
          </a:prstGeom>
          <a:solidFill>
            <a:schemeClr val="accent1">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10</a:t>
            </a:r>
          </a:p>
        </p:txBody>
      </p:sp>
      <p:sp>
        <p:nvSpPr>
          <p:cNvPr id="32" name="TextBox 31">
            <a:extLst>
              <a:ext uri="{FF2B5EF4-FFF2-40B4-BE49-F238E27FC236}">
                <a16:creationId xmlns:a16="http://schemas.microsoft.com/office/drawing/2014/main" id="{D9F32BF2-EB53-9B88-1033-3A35AB15E5F1}"/>
              </a:ext>
            </a:extLst>
          </p:cNvPr>
          <p:cNvSpPr txBox="1"/>
          <p:nvPr/>
        </p:nvSpPr>
        <p:spPr>
          <a:xfrm rot="10800000" flipV="1">
            <a:off x="3742529" y="4215644"/>
            <a:ext cx="3548605" cy="2308324"/>
          </a:xfrm>
          <a:prstGeom prst="rect">
            <a:avLst/>
          </a:prstGeom>
          <a:noFill/>
        </p:spPr>
        <p:txBody>
          <a:bodyPr wrap="square">
            <a:spAutoFit/>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Acute sinusitis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COPD </a:t>
            </a:r>
            <a:r>
              <a:rPr kumimoji="0" lang="en-GB" sz="1600" b="1" i="1" u="none" strike="noStrike" kern="1200" cap="none" spc="0" normalizeH="0" baseline="0" noProof="0" dirty="0">
                <a:ln>
                  <a:noFill/>
                </a:ln>
                <a:solidFill>
                  <a:prstClr val="black"/>
                </a:solidFill>
                <a:effectLst/>
                <a:uLnTx/>
                <a:uFillTx/>
                <a:latin typeface="Calibri" panose="020F0502020204030204"/>
                <a:ea typeface="+mn-ea"/>
                <a:cs typeface="+mn-cs"/>
              </a:rPr>
              <a:t>acute exacerbation</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Acute cough </a:t>
            </a:r>
            <a:r>
              <a:rPr kumimoji="0" lang="en-GB" sz="1600" b="0" i="1" u="none" strike="noStrike" kern="1200" cap="none" spc="0" normalizeH="0" baseline="0" noProof="0" dirty="0">
                <a:ln>
                  <a:noFill/>
                </a:ln>
                <a:solidFill>
                  <a:prstClr val="black"/>
                </a:solidFill>
                <a:effectLst/>
                <a:uLnTx/>
                <a:uFillTx/>
                <a:latin typeface="Calibri" panose="020F0502020204030204"/>
                <a:ea typeface="+mn-ea"/>
                <a:cs typeface="+mn-cs"/>
              </a:rPr>
              <a:t>with risk of complications or systemically unwell</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Community Acquired Pneumonia (CAP)</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Sore throat </a:t>
            </a:r>
            <a:r>
              <a:rPr kumimoji="0" lang="en-GB" sz="1600" b="0" i="1" u="none" strike="noStrike" kern="1200" cap="none" spc="0" normalizeH="0" baseline="0" noProof="0" dirty="0">
                <a:ln>
                  <a:noFill/>
                </a:ln>
                <a:solidFill>
                  <a:prstClr val="black"/>
                </a:solidFill>
                <a:effectLst/>
                <a:uLnTx/>
                <a:uFillTx/>
                <a:latin typeface="Calibri" panose="020F0502020204030204"/>
                <a:ea typeface="+mn-ea"/>
                <a:cs typeface="+mn-cs"/>
              </a:rPr>
              <a:t>according to FeverPAIN/CENTOR score for symptomatic cure only</a:t>
            </a:r>
          </a:p>
        </p:txBody>
      </p:sp>
      <p:sp>
        <p:nvSpPr>
          <p:cNvPr id="34" name="TextBox 33">
            <a:extLst>
              <a:ext uri="{FF2B5EF4-FFF2-40B4-BE49-F238E27FC236}">
                <a16:creationId xmlns:a16="http://schemas.microsoft.com/office/drawing/2014/main" id="{8AE68BC6-FD9A-240D-397D-922D29D7441D}"/>
              </a:ext>
            </a:extLst>
          </p:cNvPr>
          <p:cNvSpPr txBox="1"/>
          <p:nvPr/>
        </p:nvSpPr>
        <p:spPr>
          <a:xfrm>
            <a:off x="243211" y="4480704"/>
            <a:ext cx="3430992" cy="2062103"/>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Sinusitis </a:t>
            </a:r>
            <a:r>
              <a:rPr kumimoji="0" lang="en-GB" sz="1600" b="0" i="1" u="none" strike="noStrike" kern="1200" cap="none" spc="0" normalizeH="0" baseline="0" noProof="0" dirty="0">
                <a:ln>
                  <a:noFill/>
                </a:ln>
                <a:solidFill>
                  <a:prstClr val="black"/>
                </a:solidFill>
                <a:effectLst/>
                <a:uLnTx/>
                <a:uFillTx/>
                <a:latin typeface="Calibri" panose="020F0502020204030204"/>
                <a:ea typeface="+mn-ea"/>
                <a:cs typeface="+mn-cs"/>
              </a:rPr>
              <a:t>symptoms less than 10 days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Acute cough </a:t>
            </a:r>
            <a:r>
              <a:rPr kumimoji="0" lang="en-GB" sz="1600" b="0" i="1" u="none" strike="noStrike" kern="1200" cap="none" spc="0" normalizeH="0" baseline="0" noProof="0" dirty="0">
                <a:ln>
                  <a:noFill/>
                </a:ln>
                <a:solidFill>
                  <a:prstClr val="black"/>
                </a:solidFill>
                <a:effectLst/>
                <a:uLnTx/>
                <a:uFillTx/>
                <a:latin typeface="Calibri" panose="020F0502020204030204"/>
                <a:ea typeface="+mn-ea"/>
                <a:cs typeface="+mn-cs"/>
              </a:rPr>
              <a:t>no risk of complications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Viral sore throat  </a:t>
            </a:r>
            <a:r>
              <a:rPr kumimoji="0" lang="en-GB" sz="1600" b="0" i="1" u="none" strike="noStrike" kern="1200" cap="none" spc="0" normalizeH="0" baseline="0" noProof="0" dirty="0">
                <a:ln>
                  <a:noFill/>
                </a:ln>
                <a:solidFill>
                  <a:prstClr val="black"/>
                </a:solidFill>
                <a:effectLst/>
                <a:uLnTx/>
                <a:uFillTx/>
                <a:latin typeface="Calibri" panose="020F0502020204030204"/>
                <a:ea typeface="+mn-ea"/>
                <a:cs typeface="+mn-cs"/>
              </a:rPr>
              <a:t>according to FeverPAIN/CENTOR  score</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Asymptomatic bacteriuria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Acute otitis media</a:t>
            </a:r>
          </a:p>
        </p:txBody>
      </p:sp>
      <p:sp>
        <p:nvSpPr>
          <p:cNvPr id="48" name="Flowchart: Connector 47">
            <a:extLst>
              <a:ext uri="{FF2B5EF4-FFF2-40B4-BE49-F238E27FC236}">
                <a16:creationId xmlns:a16="http://schemas.microsoft.com/office/drawing/2014/main" id="{63E0E175-3C10-E8C4-94BA-D6C40C65308C}"/>
              </a:ext>
            </a:extLst>
          </p:cNvPr>
          <p:cNvSpPr/>
          <p:nvPr/>
        </p:nvSpPr>
        <p:spPr>
          <a:xfrm>
            <a:off x="6539244" y="3053111"/>
            <a:ext cx="868443" cy="823867"/>
          </a:xfrm>
          <a:prstGeom prst="flowChartConnector">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rPr>
              <a:t>5-7</a:t>
            </a:r>
          </a:p>
        </p:txBody>
      </p:sp>
      <p:sp>
        <p:nvSpPr>
          <p:cNvPr id="51" name="TextBox 50">
            <a:extLst>
              <a:ext uri="{FF2B5EF4-FFF2-40B4-BE49-F238E27FC236}">
                <a16:creationId xmlns:a16="http://schemas.microsoft.com/office/drawing/2014/main" id="{5696B905-3482-84AC-2D66-79BB4EDA85F4}"/>
              </a:ext>
            </a:extLst>
          </p:cNvPr>
          <p:cNvSpPr txBox="1"/>
          <p:nvPr/>
        </p:nvSpPr>
        <p:spPr>
          <a:xfrm>
            <a:off x="5698241" y="1216937"/>
            <a:ext cx="2760561" cy="126188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563C1"/>
                </a:solidFill>
                <a:effectLst/>
                <a:uLnTx/>
                <a:uFillTx/>
                <a:latin typeface="Calibri" panose="020F0502020204030204"/>
                <a:ea typeface="+mn-ea"/>
                <a:cs typeface="+mn-cs"/>
              </a:rPr>
              <a:t> </a:t>
            </a: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Cellulitis and Erysipelas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Acute otitis media </a:t>
            </a:r>
            <a:r>
              <a:rPr kumimoji="0" lang="en-GB" sz="1600" b="0" i="1" u="none" strike="noStrike" kern="1200" cap="none" spc="0" normalizeH="0" baseline="0" noProof="0" dirty="0">
                <a:ln>
                  <a:noFill/>
                </a:ln>
                <a:solidFill>
                  <a:prstClr val="black"/>
                </a:solidFill>
                <a:effectLst/>
                <a:uLnTx/>
                <a:uFillTx/>
                <a:latin typeface="Calibri" panose="020F0502020204030204"/>
                <a:ea typeface="+mn-ea"/>
                <a:cs typeface="+mn-cs"/>
              </a:rPr>
              <a:t>with risk of complication or systemically unwell </a:t>
            </a:r>
            <a:endPar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2" name="TextBox 51">
            <a:extLst>
              <a:ext uri="{FF2B5EF4-FFF2-40B4-BE49-F238E27FC236}">
                <a16:creationId xmlns:a16="http://schemas.microsoft.com/office/drawing/2014/main" id="{9D4792FA-4120-1C46-0C1D-D1F004D63F39}"/>
              </a:ext>
            </a:extLst>
          </p:cNvPr>
          <p:cNvSpPr txBox="1"/>
          <p:nvPr/>
        </p:nvSpPr>
        <p:spPr>
          <a:xfrm>
            <a:off x="8961026" y="1292931"/>
            <a:ext cx="2379267" cy="830997"/>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Pyelonephritis (acute) </a:t>
            </a:r>
            <a:r>
              <a:rPr kumimoji="0" lang="en-GB" sz="1600" b="0" i="1" u="none" strike="noStrike" kern="1200" cap="none" spc="0" normalizeH="0" baseline="0" noProof="0" dirty="0">
                <a:ln>
                  <a:noFill/>
                </a:ln>
                <a:solidFill>
                  <a:prstClr val="black"/>
                </a:solidFill>
                <a:effectLst/>
                <a:uLnTx/>
                <a:uFillTx/>
                <a:latin typeface="Calibri" panose="020F0502020204030204"/>
                <a:ea typeface="+mn-ea"/>
                <a:cs typeface="+mn-cs"/>
              </a:rPr>
              <a:t>men and non-pregnant women</a:t>
            </a:r>
          </a:p>
        </p:txBody>
      </p:sp>
      <p:sp>
        <p:nvSpPr>
          <p:cNvPr id="53" name="TextBox 52">
            <a:extLst>
              <a:ext uri="{FF2B5EF4-FFF2-40B4-BE49-F238E27FC236}">
                <a16:creationId xmlns:a16="http://schemas.microsoft.com/office/drawing/2014/main" id="{F12433B3-5025-F7A2-6F03-866A3D46B03F}"/>
              </a:ext>
            </a:extLst>
          </p:cNvPr>
          <p:cNvSpPr txBox="1"/>
          <p:nvPr/>
        </p:nvSpPr>
        <p:spPr>
          <a:xfrm>
            <a:off x="10089947" y="4657128"/>
            <a:ext cx="2188819" cy="1569660"/>
          </a:xfrm>
          <a:prstGeom prst="rect">
            <a:avLst/>
          </a:prstGeom>
          <a:noFill/>
        </p:spPr>
        <p:txBody>
          <a:bodyPr wrap="square" rtlCol="0">
            <a:spAutoFit/>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Sore throat -</a:t>
            </a:r>
            <a:r>
              <a:rPr kumimoji="0" lang="en-GB" sz="1600" b="0" i="1" u="none" strike="noStrike" kern="1200" cap="none" spc="0" normalizeH="0" baseline="0" noProof="0" dirty="0">
                <a:ln>
                  <a:noFill/>
                </a:ln>
                <a:solidFill>
                  <a:prstClr val="black"/>
                </a:solidFill>
                <a:effectLst/>
                <a:uLnTx/>
                <a:uFillTx/>
                <a:latin typeface="Calibri" panose="020F0502020204030204"/>
                <a:ea typeface="+mn-ea"/>
                <a:cs typeface="+mn-cs"/>
              </a:rPr>
              <a:t>according to FeverPAIN/CENTOR score </a:t>
            </a:r>
            <a:r>
              <a:rPr kumimoji="0" lang="en-GB" sz="1600" b="1" i="1" u="none" strike="noStrike" kern="1200" cap="none" spc="0" normalizeH="0" baseline="0" noProof="0" dirty="0">
                <a:ln>
                  <a:noFill/>
                </a:ln>
                <a:solidFill>
                  <a:srgbClr val="FF0000"/>
                </a:solidFill>
                <a:effectLst/>
                <a:uLnTx/>
                <a:uFillTx/>
                <a:latin typeface="Calibri" panose="020F0502020204030204"/>
                <a:ea typeface="+mn-ea"/>
                <a:cs typeface="+mn-cs"/>
              </a:rPr>
              <a:t>10 days for Penicillin V ONLY for microbiological cure</a:t>
            </a:r>
            <a:endParaRPr kumimoji="0" lang="en-GB" sz="1600" b="1" i="1" u="none" strike="noStrike" kern="1200" cap="none" spc="0" normalizeH="0" baseline="0" noProof="0" dirty="0">
              <a:ln>
                <a:noFill/>
              </a:ln>
              <a:solidFill>
                <a:srgbClr val="FF0000"/>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endParaRPr>
          </a:p>
        </p:txBody>
      </p:sp>
      <p:sp>
        <p:nvSpPr>
          <p:cNvPr id="54" name="Flowchart: Connector 53">
            <a:extLst>
              <a:ext uri="{FF2B5EF4-FFF2-40B4-BE49-F238E27FC236}">
                <a16:creationId xmlns:a16="http://schemas.microsoft.com/office/drawing/2014/main" id="{F44A8390-F8C6-3498-8B8A-C1F139B6BA63}"/>
              </a:ext>
            </a:extLst>
          </p:cNvPr>
          <p:cNvSpPr/>
          <p:nvPr/>
        </p:nvSpPr>
        <p:spPr>
          <a:xfrm>
            <a:off x="9409550" y="3026974"/>
            <a:ext cx="926111" cy="862696"/>
          </a:xfrm>
          <a:prstGeom prst="flowChartConnector">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7-10</a:t>
            </a:r>
          </a:p>
        </p:txBody>
      </p:sp>
      <p:sp>
        <p:nvSpPr>
          <p:cNvPr id="56" name="TextBox 55">
            <a:extLst>
              <a:ext uri="{FF2B5EF4-FFF2-40B4-BE49-F238E27FC236}">
                <a16:creationId xmlns:a16="http://schemas.microsoft.com/office/drawing/2014/main" id="{D6E2E92F-7AA9-9821-1BB7-94CDF3291787}"/>
              </a:ext>
            </a:extLst>
          </p:cNvPr>
          <p:cNvSpPr txBox="1"/>
          <p:nvPr/>
        </p:nvSpPr>
        <p:spPr>
          <a:xfrm>
            <a:off x="345319" y="3330081"/>
            <a:ext cx="861608"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1" u="none" strike="noStrike" kern="1200" cap="none" spc="0" normalizeH="0" baseline="0" noProof="0" dirty="0">
                <a:ln>
                  <a:noFill/>
                </a:ln>
                <a:solidFill>
                  <a:prstClr val="black"/>
                </a:solidFill>
                <a:effectLst/>
                <a:uLnTx/>
                <a:uFillTx/>
                <a:latin typeface="Calibri" panose="020F0502020204030204"/>
                <a:ea typeface="+mn-ea"/>
                <a:cs typeface="+mn-cs"/>
              </a:rPr>
              <a:t>Days</a:t>
            </a:r>
          </a:p>
        </p:txBody>
      </p:sp>
      <p:sp>
        <p:nvSpPr>
          <p:cNvPr id="1025" name="TextBox 1024">
            <a:extLst>
              <a:ext uri="{FF2B5EF4-FFF2-40B4-BE49-F238E27FC236}">
                <a16:creationId xmlns:a16="http://schemas.microsoft.com/office/drawing/2014/main" id="{28E5A37B-3086-3AB6-5DC5-F8E223F8FF93}"/>
              </a:ext>
            </a:extLst>
          </p:cNvPr>
          <p:cNvSpPr txBox="1"/>
          <p:nvPr/>
        </p:nvSpPr>
        <p:spPr>
          <a:xfrm>
            <a:off x="367284" y="1072856"/>
            <a:ext cx="8593742"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4472C4"/>
                </a:solidFill>
                <a:effectLst/>
                <a:uLnTx/>
                <a:uFillTx/>
                <a:latin typeface="Calibri" panose="020F0502020204030204"/>
                <a:ea typeface="+mn-ea"/>
                <a:cs typeface="+mn-cs"/>
              </a:rPr>
              <a:t>NICE recommended durations of antibiotic courses for </a:t>
            </a:r>
            <a:r>
              <a:rPr kumimoji="0" lang="en-GB" sz="1800" b="1" i="0" u="none" strike="noStrike" kern="1200" cap="none" spc="0" normalizeH="0" baseline="0" noProof="0" dirty="0">
                <a:ln>
                  <a:noFill/>
                </a:ln>
                <a:solidFill>
                  <a:srgbClr val="4472C4"/>
                </a:solidFill>
                <a:effectLst/>
                <a:uLnTx/>
                <a:uFillTx/>
                <a:latin typeface="Calibri" panose="020F0502020204030204"/>
                <a:ea typeface="+mn-ea"/>
                <a:cs typeface="+mn-cs"/>
              </a:rPr>
              <a:t>first-line treatments</a:t>
            </a:r>
            <a:endParaRPr kumimoji="0" lang="en-GB" sz="1800" b="0" i="0" u="none" strike="noStrike" kern="1200" cap="none" spc="0" normalizeH="0" baseline="0" noProof="0" dirty="0">
              <a:ln>
                <a:noFill/>
              </a:ln>
              <a:solidFill>
                <a:srgbClr val="4472C4"/>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68F5E403-33A3-EEC3-9471-EA9E1A6794ED}"/>
              </a:ext>
            </a:extLst>
          </p:cNvPr>
          <p:cNvSpPr txBox="1"/>
          <p:nvPr/>
        </p:nvSpPr>
        <p:spPr>
          <a:xfrm>
            <a:off x="1304809" y="6473010"/>
            <a:ext cx="8224807"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472C4"/>
                </a:solidFill>
                <a:effectLst/>
                <a:uLnTx/>
                <a:uFillTx/>
                <a:latin typeface="Calibri" panose="020F0502020204030204"/>
                <a:ea typeface="+mn-ea"/>
                <a:cs typeface="+mn-cs"/>
              </a:rPr>
              <a:t>NICE RECOMMENDED FIRST LINE ANTIBIOTIC TREATMENT (CHECKED APRIL 2023)</a:t>
            </a:r>
          </a:p>
        </p:txBody>
      </p:sp>
      <p:sp>
        <p:nvSpPr>
          <p:cNvPr id="3" name="Footer Placeholder 2">
            <a:extLst>
              <a:ext uri="{FF2B5EF4-FFF2-40B4-BE49-F238E27FC236}">
                <a16:creationId xmlns:a16="http://schemas.microsoft.com/office/drawing/2014/main" id="{DCA51154-D43D-6F0B-6F01-C7AD6C391006}"/>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A5A5A5">
                    <a:lumMod val="60000"/>
                    <a:lumOff val="40000"/>
                  </a:srgbClr>
                </a:solidFill>
                <a:effectLst/>
                <a:uLnTx/>
                <a:uFillTx/>
                <a:latin typeface="Arial" charset="0"/>
                <a:cs typeface="Arial" charset="0"/>
              </a:rPr>
              <a:t>elizabeth.beech@nhs.net Regional Antimicrobial Stewardship Lead South West</a:t>
            </a:r>
            <a:endParaRPr kumimoji="0" lang="en-US" sz="1200" b="0" i="0" u="none" strike="noStrike" kern="1200" cap="none" spc="0" normalizeH="0" baseline="0" noProof="0" dirty="0">
              <a:ln>
                <a:noFill/>
              </a:ln>
              <a:solidFill>
                <a:srgbClr val="A5A5A5">
                  <a:lumMod val="60000"/>
                  <a:lumOff val="40000"/>
                </a:srgbClr>
              </a:solidFill>
              <a:effectLst/>
              <a:uLnTx/>
              <a:uFillTx/>
              <a:latin typeface="Arial" charset="0"/>
              <a:cs typeface="Arial" charset="0"/>
            </a:endParaRPr>
          </a:p>
        </p:txBody>
      </p:sp>
    </p:spTree>
    <p:extLst>
      <p:ext uri="{BB962C8B-B14F-4D97-AF65-F5344CB8AC3E}">
        <p14:creationId xmlns:p14="http://schemas.microsoft.com/office/powerpoint/2010/main" val="37596830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6D60429-503E-09DB-CB93-5CA10D2FAE1D}"/>
              </a:ext>
            </a:extLst>
          </p:cNvPr>
          <p:cNvSpPr txBox="1"/>
          <p:nvPr/>
        </p:nvSpPr>
        <p:spPr>
          <a:xfrm>
            <a:off x="2469591" y="184899"/>
            <a:ext cx="8451088"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a:noFill/>
                </a:ln>
                <a:solidFill>
                  <a:srgbClr val="70AD47"/>
                </a:solidFill>
                <a:effectLst/>
                <a:uLnTx/>
                <a:uFillTx/>
                <a:latin typeface="Arial" panose="020B0604020202020204" pitchFamily="34" charset="0"/>
                <a:ea typeface="+mn-ea"/>
                <a:cs typeface="Arial" panose="020B0604020202020204" pitchFamily="34" charset="0"/>
              </a:rPr>
              <a:t>5</a:t>
            </a:r>
            <a:r>
              <a:rPr kumimoji="0" lang="en-GB" sz="3600" b="0" i="0" u="none" strike="noStrike" kern="120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rPr>
              <a:t> </a:t>
            </a:r>
            <a:r>
              <a:rPr kumimoji="0" lang="en-GB" sz="2800" b="0" i="0" u="none" strike="noStrike" kern="120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rPr>
              <a:t>DAYS</a:t>
            </a:r>
            <a:r>
              <a:rPr kumimoji="0" lang="en-GB" sz="3600" b="0" i="0" u="none" strike="noStrike" kern="120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rPr>
              <a:t> </a:t>
            </a:r>
            <a:r>
              <a:rPr kumimoji="0" lang="en-GB" sz="4800" b="1" i="0" u="none" strike="noStrike" kern="1200" cap="none" spc="0" normalizeH="0" baseline="0" noProof="0" dirty="0">
                <a:ln>
                  <a:noFill/>
                </a:ln>
                <a:solidFill>
                  <a:srgbClr val="70AD47"/>
                </a:solidFill>
                <a:effectLst/>
                <a:uLnTx/>
                <a:uFillTx/>
                <a:latin typeface="Arial" panose="020B0604020202020204" pitchFamily="34" charset="0"/>
                <a:ea typeface="+mn-ea"/>
                <a:cs typeface="Arial" panose="020B0604020202020204" pitchFamily="34" charset="0"/>
              </a:rPr>
              <a:t>FOR</a:t>
            </a:r>
            <a:r>
              <a:rPr kumimoji="0" lang="en-GB" sz="4800" b="0" i="0" u="none" strike="noStrike" kern="1200" cap="none" spc="0" normalizeH="0" baseline="0" noProof="0" dirty="0">
                <a:ln>
                  <a:noFill/>
                </a:ln>
                <a:solidFill>
                  <a:srgbClr val="70AD47"/>
                </a:solidFill>
                <a:effectLst/>
                <a:uLnTx/>
                <a:uFillTx/>
                <a:latin typeface="Arial" panose="020B0604020202020204" pitchFamily="34" charset="0"/>
                <a:ea typeface="+mn-ea"/>
                <a:cs typeface="Arial" panose="020B0604020202020204" pitchFamily="34" charset="0"/>
              </a:rPr>
              <a:t> </a:t>
            </a:r>
            <a:r>
              <a:rPr kumimoji="0" lang="en-GB" sz="4800" b="1" i="0" u="none" strike="noStrike" kern="1200" cap="none" spc="0" normalizeH="0" baseline="0" noProof="0" dirty="0">
                <a:ln>
                  <a:noFill/>
                </a:ln>
                <a:solidFill>
                  <a:srgbClr val="70AD47"/>
                </a:solidFill>
                <a:effectLst/>
                <a:uLnTx/>
                <a:uFillTx/>
                <a:latin typeface="Arial" panose="020B0604020202020204" pitchFamily="34" charset="0"/>
                <a:ea typeface="+mn-ea"/>
                <a:cs typeface="Arial" panose="020B0604020202020204" pitchFamily="34" charset="0"/>
              </a:rPr>
              <a:t>5</a:t>
            </a:r>
            <a:r>
              <a:rPr kumimoji="0" lang="en-GB" sz="3600" b="0" i="0" u="none" strike="noStrike" kern="120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rPr>
              <a:t> </a:t>
            </a:r>
            <a:r>
              <a:rPr kumimoji="0" lang="en-GB" sz="2800" b="0" i="0" u="none" strike="noStrike" kern="120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rPr>
              <a:t>INFECTIONS (ADULTS)</a:t>
            </a:r>
            <a:endParaRPr kumimoji="0" lang="en-GB" sz="3600" b="0" i="1" u="none" strike="noStrike" kern="120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endParaRPr>
          </a:p>
        </p:txBody>
      </p:sp>
      <p:pic>
        <p:nvPicPr>
          <p:cNvPr id="1026" name="Picture 2">
            <a:extLst>
              <a:ext uri="{FF2B5EF4-FFF2-40B4-BE49-F238E27FC236}">
                <a16:creationId xmlns:a16="http://schemas.microsoft.com/office/drawing/2014/main" id="{B7F1813F-43F6-9853-63E0-904B5578C1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909" y="2087880"/>
            <a:ext cx="2214975" cy="268224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09BB1ABF-C909-54C2-8B0E-AE9B3EF96431}"/>
              </a:ext>
            </a:extLst>
          </p:cNvPr>
          <p:cNvSpPr txBox="1"/>
          <p:nvPr/>
        </p:nvSpPr>
        <p:spPr>
          <a:xfrm>
            <a:off x="1005840" y="3429000"/>
            <a:ext cx="914400"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prstClr val="black"/>
                </a:solidFill>
                <a:effectLst/>
                <a:uLnTx/>
                <a:uFillTx/>
                <a:latin typeface="Calibri" panose="020F0502020204030204"/>
                <a:ea typeface="+mn-ea"/>
                <a:cs typeface="+mn-cs"/>
              </a:rPr>
              <a:t>5</a:t>
            </a:r>
          </a:p>
        </p:txBody>
      </p:sp>
      <p:pic>
        <p:nvPicPr>
          <p:cNvPr id="14" name="Picture 13" descr="A close-up of a lungs&#10;&#10;Description automatically generated with low confidence">
            <a:extLst>
              <a:ext uri="{FF2B5EF4-FFF2-40B4-BE49-F238E27FC236}">
                <a16:creationId xmlns:a16="http://schemas.microsoft.com/office/drawing/2014/main" id="{05AF7679-9A7A-81D4-3013-63F77958D8D4}"/>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2714563" y="2338846"/>
            <a:ext cx="660283" cy="646331"/>
          </a:xfrm>
          <a:prstGeom prst="rect">
            <a:avLst/>
          </a:prstGeom>
        </p:spPr>
      </p:pic>
      <p:pic>
        <p:nvPicPr>
          <p:cNvPr id="16" name="Picture 15" descr="A person with his mouth open&#10;&#10;Description automatically generated with low confidence">
            <a:extLst>
              <a:ext uri="{FF2B5EF4-FFF2-40B4-BE49-F238E27FC236}">
                <a16:creationId xmlns:a16="http://schemas.microsoft.com/office/drawing/2014/main" id="{941D2B93-58BD-D98D-014D-5BBF7D6EEEC8}"/>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2902353" y="3458994"/>
            <a:ext cx="636924" cy="532469"/>
          </a:xfrm>
          <a:prstGeom prst="rect">
            <a:avLst/>
          </a:prstGeom>
        </p:spPr>
      </p:pic>
      <p:sp>
        <p:nvSpPr>
          <p:cNvPr id="27" name="TextBox 26">
            <a:extLst>
              <a:ext uri="{FF2B5EF4-FFF2-40B4-BE49-F238E27FC236}">
                <a16:creationId xmlns:a16="http://schemas.microsoft.com/office/drawing/2014/main" id="{47910A61-EF91-158E-B30B-5F6536E0EAFE}"/>
              </a:ext>
            </a:extLst>
          </p:cNvPr>
          <p:cNvSpPr txBox="1"/>
          <p:nvPr/>
        </p:nvSpPr>
        <p:spPr>
          <a:xfrm>
            <a:off x="766119" y="6347217"/>
            <a:ext cx="6088783"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472C4"/>
                </a:solidFill>
                <a:effectLst/>
                <a:uLnTx/>
                <a:uFillTx/>
                <a:latin typeface="Calibri" panose="020F0502020204030204"/>
                <a:ea typeface="+mn-ea"/>
                <a:cs typeface="+mn-cs"/>
              </a:rPr>
              <a:t>NICE RECOMMENDED FIRST LINE ANTIBIOTIC TREATMENT (CHECKED APRIL 2023)</a:t>
            </a:r>
          </a:p>
        </p:txBody>
      </p:sp>
      <p:graphicFrame>
        <p:nvGraphicFramePr>
          <p:cNvPr id="7" name="Diagram 6">
            <a:extLst>
              <a:ext uri="{FF2B5EF4-FFF2-40B4-BE49-F238E27FC236}">
                <a16:creationId xmlns:a16="http://schemas.microsoft.com/office/drawing/2014/main" id="{6AEC1D46-E026-F709-B8AC-46A3C138D4F5}"/>
              </a:ext>
            </a:extLst>
          </p:cNvPr>
          <p:cNvGraphicFramePr/>
          <p:nvPr/>
        </p:nvGraphicFramePr>
        <p:xfrm>
          <a:off x="2031999" y="1015896"/>
          <a:ext cx="8888679" cy="541866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 name="Footer Placeholder 1">
            <a:extLst>
              <a:ext uri="{FF2B5EF4-FFF2-40B4-BE49-F238E27FC236}">
                <a16:creationId xmlns:a16="http://schemas.microsoft.com/office/drawing/2014/main" id="{D4850DB4-3FA0-AADF-274E-B61586E6944A}"/>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A5A5A5">
                    <a:lumMod val="60000"/>
                    <a:lumOff val="40000"/>
                  </a:srgbClr>
                </a:solidFill>
                <a:effectLst/>
                <a:uLnTx/>
                <a:uFillTx/>
                <a:latin typeface="Arial" charset="0"/>
                <a:cs typeface="Arial" charset="0"/>
              </a:rPr>
              <a:t>elizabeth.beech@nhs.net Regional Antimicrobial Stewardship Lead South West</a:t>
            </a:r>
            <a:endParaRPr kumimoji="0" lang="en-US" sz="1200" b="0" i="0" u="none" strike="noStrike" kern="1200" cap="none" spc="0" normalizeH="0" baseline="0" noProof="0" dirty="0">
              <a:ln>
                <a:noFill/>
              </a:ln>
              <a:solidFill>
                <a:srgbClr val="A5A5A5">
                  <a:lumMod val="60000"/>
                  <a:lumOff val="40000"/>
                </a:srgbClr>
              </a:solidFill>
              <a:effectLst/>
              <a:uLnTx/>
              <a:uFillTx/>
              <a:latin typeface="Arial" charset="0"/>
              <a:cs typeface="Arial" charset="0"/>
            </a:endParaRPr>
          </a:p>
        </p:txBody>
      </p:sp>
    </p:spTree>
    <p:extLst>
      <p:ext uri="{BB962C8B-B14F-4D97-AF65-F5344CB8AC3E}">
        <p14:creationId xmlns:p14="http://schemas.microsoft.com/office/powerpoint/2010/main" val="15372896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5078D-AB6F-903C-03AD-BFDB488151B1}"/>
              </a:ext>
            </a:extLst>
          </p:cNvPr>
          <p:cNvSpPr>
            <a:spLocks noGrp="1"/>
          </p:cNvSpPr>
          <p:nvPr>
            <p:ph type="title"/>
          </p:nvPr>
        </p:nvSpPr>
        <p:spPr/>
        <p:txBody>
          <a:bodyPr>
            <a:noAutofit/>
          </a:bodyPr>
          <a:lstStyle/>
          <a:p>
            <a:r>
              <a:rPr lang="en-GB" sz="4400" b="1" dirty="0">
                <a:solidFill>
                  <a:srgbClr val="005EB8"/>
                </a:solidFill>
              </a:rPr>
              <a:t>Development of the acne and COPD “How to” resources</a:t>
            </a:r>
          </a:p>
        </p:txBody>
      </p:sp>
      <p:sp>
        <p:nvSpPr>
          <p:cNvPr id="3" name="Text Placeholder 2">
            <a:extLst>
              <a:ext uri="{FF2B5EF4-FFF2-40B4-BE49-F238E27FC236}">
                <a16:creationId xmlns:a16="http://schemas.microsoft.com/office/drawing/2014/main" id="{538AE420-6E94-E4BF-CC26-5F0F6309EDDA}"/>
              </a:ext>
            </a:extLst>
          </p:cNvPr>
          <p:cNvSpPr>
            <a:spLocks noGrp="1"/>
          </p:cNvSpPr>
          <p:nvPr>
            <p:ph type="body" sz="quarter" idx="13"/>
          </p:nvPr>
        </p:nvSpPr>
        <p:spPr/>
        <p:txBody>
          <a:bodyPr/>
          <a:lstStyle/>
          <a:p>
            <a:endParaRPr lang="en-US">
              <a:solidFill>
                <a:srgbClr val="005EB8"/>
              </a:solidFill>
            </a:endParaRPr>
          </a:p>
        </p:txBody>
      </p:sp>
      <p:sp>
        <p:nvSpPr>
          <p:cNvPr id="10" name="Rectangle 9" descr="Doctor">
            <a:extLst>
              <a:ext uri="{FF2B5EF4-FFF2-40B4-BE49-F238E27FC236}">
                <a16:creationId xmlns:a16="http://schemas.microsoft.com/office/drawing/2014/main" id="{FDB3C64E-EDE4-F750-F93F-BFC1A0BA3715}"/>
              </a:ext>
            </a:extLst>
          </p:cNvPr>
          <p:cNvSpPr/>
          <p:nvPr/>
        </p:nvSpPr>
        <p:spPr>
          <a:xfrm>
            <a:off x="3100623" y="1615945"/>
            <a:ext cx="1383398" cy="1357808"/>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31F20"/>
              </a:solidFill>
              <a:effectLst/>
              <a:uLnTx/>
              <a:uFillTx/>
              <a:latin typeface="Arial" panose="020B0604020202020204"/>
              <a:ea typeface="+mn-ea"/>
              <a:cs typeface="+mn-cs"/>
            </a:endParaRPr>
          </a:p>
        </p:txBody>
      </p:sp>
      <p:grpSp>
        <p:nvGrpSpPr>
          <p:cNvPr id="11" name="Group 10">
            <a:extLst>
              <a:ext uri="{FF2B5EF4-FFF2-40B4-BE49-F238E27FC236}">
                <a16:creationId xmlns:a16="http://schemas.microsoft.com/office/drawing/2014/main" id="{DECE148C-7DE3-B24E-7C04-9E584DAE844E}"/>
              </a:ext>
            </a:extLst>
          </p:cNvPr>
          <p:cNvGrpSpPr/>
          <p:nvPr/>
        </p:nvGrpSpPr>
        <p:grpSpPr>
          <a:xfrm>
            <a:off x="2137580" y="2973753"/>
            <a:ext cx="3311518" cy="1225201"/>
            <a:chOff x="-392943" y="1761549"/>
            <a:chExt cx="3311518" cy="1225201"/>
          </a:xfrm>
        </p:grpSpPr>
        <p:sp>
          <p:nvSpPr>
            <p:cNvPr id="24" name="Rectangle 23">
              <a:extLst>
                <a:ext uri="{FF2B5EF4-FFF2-40B4-BE49-F238E27FC236}">
                  <a16:creationId xmlns:a16="http://schemas.microsoft.com/office/drawing/2014/main" id="{22E432E4-430C-B462-1D4B-01CC8053076A}"/>
                </a:ext>
              </a:extLst>
            </p:cNvPr>
            <p:cNvSpPr/>
            <p:nvPr/>
          </p:nvSpPr>
          <p:spPr>
            <a:xfrm>
              <a:off x="2691" y="2024019"/>
              <a:ext cx="1383398" cy="87381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31F20">
                    <a:hueOff val="0"/>
                    <a:satOff val="0"/>
                    <a:lumOff val="0"/>
                    <a:alphaOff val="0"/>
                  </a:srgbClr>
                </a:solidFill>
                <a:effectLst/>
                <a:uLnTx/>
                <a:uFillTx/>
                <a:latin typeface="Arial" panose="020B0604020202020204"/>
                <a:ea typeface="+mn-ea"/>
                <a:cs typeface="+mn-cs"/>
              </a:endParaRPr>
            </a:p>
          </p:txBody>
        </p:sp>
        <p:sp>
          <p:nvSpPr>
            <p:cNvPr id="25" name="TextBox 24">
              <a:extLst>
                <a:ext uri="{FF2B5EF4-FFF2-40B4-BE49-F238E27FC236}">
                  <a16:creationId xmlns:a16="http://schemas.microsoft.com/office/drawing/2014/main" id="{824B0F1C-6611-7EC5-67A9-921559C80ED1}"/>
                </a:ext>
              </a:extLst>
            </p:cNvPr>
            <p:cNvSpPr txBox="1"/>
            <p:nvPr/>
          </p:nvSpPr>
          <p:spPr>
            <a:xfrm>
              <a:off x="-392943" y="1761549"/>
              <a:ext cx="3311518" cy="122520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marR="0" lvl="0" indent="0" algn="ctr" defTabSz="622300" rtl="0" eaLnBrk="1" fontAlgn="auto" latinLnBrk="0" hangingPunct="1">
                <a:lnSpc>
                  <a:spcPct val="100000"/>
                </a:lnSpc>
                <a:spcBef>
                  <a:spcPct val="0"/>
                </a:spcBef>
                <a:spcAft>
                  <a:spcPct val="35000"/>
                </a:spcAft>
                <a:buClrTx/>
                <a:buSzTx/>
                <a:buFontTx/>
                <a:buNone/>
                <a:tabLst/>
                <a:defRPr/>
              </a:pPr>
              <a:r>
                <a:rPr kumimoji="0" lang="en-GB" sz="1800" b="0" i="0" u="none" strike="noStrike" kern="1200" cap="none" spc="0" normalizeH="0" baseline="0" noProof="0" dirty="0">
                  <a:ln>
                    <a:noFill/>
                  </a:ln>
                  <a:solidFill>
                    <a:srgbClr val="231F20">
                      <a:hueOff val="0"/>
                      <a:satOff val="0"/>
                      <a:lumOff val="0"/>
                      <a:alphaOff val="0"/>
                    </a:srgbClr>
                  </a:solidFill>
                  <a:effectLst/>
                  <a:uLnTx/>
                  <a:uFillTx/>
                  <a:latin typeface="Arial" panose="020B0604020202020204"/>
                  <a:ea typeface="+mn-ea"/>
                  <a:cs typeface="Arial" panose="020B0604020202020204" pitchFamily="34" charset="0"/>
                </a:rPr>
                <a:t>Time constraints of consultations in practice makes it difficult to provide a targeted review</a:t>
              </a:r>
              <a:endParaRPr kumimoji="0" lang="en-US" sz="1800" b="0" i="0" u="none" strike="noStrike" kern="1200" cap="none" spc="0" normalizeH="0" baseline="0" noProof="0" dirty="0">
                <a:ln>
                  <a:noFill/>
                </a:ln>
                <a:solidFill>
                  <a:srgbClr val="231F20">
                    <a:hueOff val="0"/>
                    <a:satOff val="0"/>
                    <a:lumOff val="0"/>
                    <a:alphaOff val="0"/>
                  </a:srgbClr>
                </a:solidFill>
                <a:effectLst/>
                <a:uLnTx/>
                <a:uFillTx/>
                <a:latin typeface="Arial" panose="020B0604020202020204"/>
                <a:ea typeface="+mn-ea"/>
                <a:cs typeface="Arial" panose="020B0604020202020204" pitchFamily="34" charset="0"/>
              </a:endParaRPr>
            </a:p>
          </p:txBody>
        </p:sp>
      </p:grpSp>
      <p:grpSp>
        <p:nvGrpSpPr>
          <p:cNvPr id="13" name="Group 12">
            <a:extLst>
              <a:ext uri="{FF2B5EF4-FFF2-40B4-BE49-F238E27FC236}">
                <a16:creationId xmlns:a16="http://schemas.microsoft.com/office/drawing/2014/main" id="{8DDEA621-7ED6-D7A1-28A4-49F9BD835569}"/>
              </a:ext>
            </a:extLst>
          </p:cNvPr>
          <p:cNvGrpSpPr/>
          <p:nvPr/>
        </p:nvGrpSpPr>
        <p:grpSpPr>
          <a:xfrm>
            <a:off x="2513676" y="5281020"/>
            <a:ext cx="2688570" cy="1071884"/>
            <a:chOff x="5554726" y="1251790"/>
            <a:chExt cx="1393524" cy="1071884"/>
          </a:xfrm>
        </p:grpSpPr>
        <p:sp>
          <p:nvSpPr>
            <p:cNvPr id="22" name="Rectangle 21">
              <a:extLst>
                <a:ext uri="{FF2B5EF4-FFF2-40B4-BE49-F238E27FC236}">
                  <a16:creationId xmlns:a16="http://schemas.microsoft.com/office/drawing/2014/main" id="{595CE134-A8F9-0D2A-47D1-AB84C0553EA8}"/>
                </a:ext>
              </a:extLst>
            </p:cNvPr>
            <p:cNvSpPr/>
            <p:nvPr/>
          </p:nvSpPr>
          <p:spPr>
            <a:xfrm>
              <a:off x="5554726" y="1449864"/>
              <a:ext cx="1383398" cy="87381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31F20">
                    <a:hueOff val="0"/>
                    <a:satOff val="0"/>
                    <a:lumOff val="0"/>
                    <a:alphaOff val="0"/>
                  </a:srgbClr>
                </a:solidFill>
                <a:effectLst/>
                <a:uLnTx/>
                <a:uFillTx/>
                <a:latin typeface="Arial" panose="020B0604020202020204"/>
                <a:ea typeface="+mn-ea"/>
                <a:cs typeface="+mn-cs"/>
              </a:endParaRPr>
            </a:p>
          </p:txBody>
        </p:sp>
        <p:sp>
          <p:nvSpPr>
            <p:cNvPr id="23" name="TextBox 22">
              <a:extLst>
                <a:ext uri="{FF2B5EF4-FFF2-40B4-BE49-F238E27FC236}">
                  <a16:creationId xmlns:a16="http://schemas.microsoft.com/office/drawing/2014/main" id="{89497602-B1FA-927E-A14A-22CD35278271}"/>
                </a:ext>
              </a:extLst>
            </p:cNvPr>
            <p:cNvSpPr txBox="1"/>
            <p:nvPr/>
          </p:nvSpPr>
          <p:spPr>
            <a:xfrm>
              <a:off x="5564852" y="1251790"/>
              <a:ext cx="1383398" cy="87381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marR="0" lvl="0" indent="0" algn="ctr" defTabSz="622300" rtl="0" eaLnBrk="1" fontAlgn="auto" latinLnBrk="0" hangingPunct="1">
                <a:lnSpc>
                  <a:spcPct val="100000"/>
                </a:lnSpc>
                <a:spcBef>
                  <a:spcPct val="0"/>
                </a:spcBef>
                <a:spcAft>
                  <a:spcPct val="35000"/>
                </a:spcAft>
                <a:buClrTx/>
                <a:buSzTx/>
                <a:buFontTx/>
                <a:buNone/>
                <a:tabLst/>
                <a:defRPr/>
              </a:pPr>
              <a:r>
                <a:rPr kumimoji="0" lang="en-GB" sz="1800" b="0" i="0" u="none" strike="noStrike" kern="1200" cap="none" spc="0" normalizeH="0" baseline="0" noProof="0">
                  <a:ln>
                    <a:noFill/>
                  </a:ln>
                  <a:solidFill>
                    <a:srgbClr val="231F20">
                      <a:hueOff val="0"/>
                      <a:satOff val="0"/>
                      <a:lumOff val="0"/>
                      <a:alphaOff val="0"/>
                    </a:srgbClr>
                  </a:solidFill>
                  <a:effectLst/>
                  <a:uLnTx/>
                  <a:uFillTx/>
                  <a:latin typeface="Arial" panose="020B0604020202020204"/>
                  <a:ea typeface="+mn-ea"/>
                  <a:cs typeface="Arial" panose="020B0604020202020204" pitchFamily="34" charset="0"/>
                </a:rPr>
                <a:t>Role play of ‘typical consultation’ with production of the resource</a:t>
              </a:r>
              <a:endParaRPr kumimoji="0" lang="en-US" sz="1800" b="0" i="0" u="none" strike="noStrike" kern="1200" cap="none" spc="0" normalizeH="0" baseline="0" noProof="0">
                <a:ln>
                  <a:noFill/>
                </a:ln>
                <a:solidFill>
                  <a:srgbClr val="231F20">
                    <a:hueOff val="0"/>
                    <a:satOff val="0"/>
                    <a:lumOff val="0"/>
                    <a:alphaOff val="0"/>
                  </a:srgbClr>
                </a:solidFill>
                <a:effectLst/>
                <a:uLnTx/>
                <a:uFillTx/>
                <a:latin typeface="Arial" panose="020B0604020202020204"/>
                <a:ea typeface="+mn-ea"/>
                <a:cs typeface="Arial" panose="020B0604020202020204" pitchFamily="34" charset="0"/>
              </a:endParaRPr>
            </a:p>
          </p:txBody>
        </p:sp>
      </p:grpSp>
      <p:sp>
        <p:nvSpPr>
          <p:cNvPr id="14" name="Rectangle 13" descr="Checkmark">
            <a:extLst>
              <a:ext uri="{FF2B5EF4-FFF2-40B4-BE49-F238E27FC236}">
                <a16:creationId xmlns:a16="http://schemas.microsoft.com/office/drawing/2014/main" id="{880E3F31-BA94-356A-2F03-D4800AA6A32C}"/>
              </a:ext>
            </a:extLst>
          </p:cNvPr>
          <p:cNvSpPr/>
          <p:nvPr/>
        </p:nvSpPr>
        <p:spPr>
          <a:xfrm>
            <a:off x="8058365" y="4098323"/>
            <a:ext cx="948662" cy="1049132"/>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31F20"/>
              </a:solidFill>
              <a:effectLst/>
              <a:uLnTx/>
              <a:uFillTx/>
              <a:latin typeface="Arial" panose="020B0604020202020204"/>
              <a:ea typeface="+mn-ea"/>
              <a:cs typeface="+mn-cs"/>
            </a:endParaRPr>
          </a:p>
        </p:txBody>
      </p:sp>
      <p:grpSp>
        <p:nvGrpSpPr>
          <p:cNvPr id="15" name="Group 14">
            <a:extLst>
              <a:ext uri="{FF2B5EF4-FFF2-40B4-BE49-F238E27FC236}">
                <a16:creationId xmlns:a16="http://schemas.microsoft.com/office/drawing/2014/main" id="{8EAE0319-ACF1-F2DF-6FC7-D1468783A8D7}"/>
              </a:ext>
            </a:extLst>
          </p:cNvPr>
          <p:cNvGrpSpPr/>
          <p:nvPr/>
        </p:nvGrpSpPr>
        <p:grpSpPr>
          <a:xfrm>
            <a:off x="6503691" y="5270491"/>
            <a:ext cx="4058009" cy="1310715"/>
            <a:chOff x="7900111" y="1214643"/>
            <a:chExt cx="1851457" cy="1310715"/>
          </a:xfrm>
        </p:grpSpPr>
        <p:sp>
          <p:nvSpPr>
            <p:cNvPr id="20" name="Rectangle 19">
              <a:extLst>
                <a:ext uri="{FF2B5EF4-FFF2-40B4-BE49-F238E27FC236}">
                  <a16:creationId xmlns:a16="http://schemas.microsoft.com/office/drawing/2014/main" id="{4BDD53D6-9E7A-011A-DCA3-96407BC9E876}"/>
                </a:ext>
              </a:extLst>
            </p:cNvPr>
            <p:cNvSpPr/>
            <p:nvPr/>
          </p:nvSpPr>
          <p:spPr>
            <a:xfrm>
              <a:off x="7900112" y="1651548"/>
              <a:ext cx="1383398" cy="87381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31F20">
                    <a:hueOff val="0"/>
                    <a:satOff val="0"/>
                    <a:lumOff val="0"/>
                    <a:alphaOff val="0"/>
                  </a:srgbClr>
                </a:solidFill>
                <a:effectLst/>
                <a:uLnTx/>
                <a:uFillTx/>
                <a:latin typeface="Arial" panose="020B0604020202020204"/>
                <a:ea typeface="+mn-ea"/>
                <a:cs typeface="+mn-cs"/>
              </a:endParaRPr>
            </a:p>
          </p:txBody>
        </p:sp>
        <p:sp>
          <p:nvSpPr>
            <p:cNvPr id="21" name="TextBox 20">
              <a:extLst>
                <a:ext uri="{FF2B5EF4-FFF2-40B4-BE49-F238E27FC236}">
                  <a16:creationId xmlns:a16="http://schemas.microsoft.com/office/drawing/2014/main" id="{2BAF5089-63CB-8305-B17C-051D1D6F31DA}"/>
                </a:ext>
              </a:extLst>
            </p:cNvPr>
            <p:cNvSpPr txBox="1"/>
            <p:nvPr/>
          </p:nvSpPr>
          <p:spPr>
            <a:xfrm>
              <a:off x="7900111" y="1214643"/>
              <a:ext cx="1851457" cy="87381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marR="0" lvl="0" indent="0" algn="ctr" defTabSz="622300" rtl="0" eaLnBrk="1" fontAlgn="auto" latinLnBrk="0" hangingPunct="1">
                <a:lnSpc>
                  <a:spcPct val="100000"/>
                </a:lnSpc>
                <a:spcBef>
                  <a:spcPct val="0"/>
                </a:spcBef>
                <a:spcAft>
                  <a:spcPct val="35000"/>
                </a:spcAft>
                <a:buClrTx/>
                <a:buSzTx/>
                <a:buFontTx/>
                <a:buNone/>
                <a:tabLst/>
                <a:defRPr/>
              </a:pPr>
              <a:r>
                <a:rPr kumimoji="0" lang="en-GB" sz="1800" b="0" i="0" u="none" strike="noStrike" kern="1200" cap="none" spc="0" normalizeH="0" baseline="0" noProof="0" dirty="0">
                  <a:ln>
                    <a:noFill/>
                  </a:ln>
                  <a:solidFill>
                    <a:srgbClr val="231F20">
                      <a:hueOff val="0"/>
                      <a:satOff val="0"/>
                      <a:lumOff val="0"/>
                      <a:alphaOff val="0"/>
                    </a:srgbClr>
                  </a:solidFill>
                  <a:effectLst/>
                  <a:uLnTx/>
                  <a:uFillTx/>
                  <a:latin typeface="Arial" panose="020B0604020202020204"/>
                  <a:ea typeface="+mn-ea"/>
                  <a:cs typeface="Arial" panose="020B0604020202020204" pitchFamily="34" charset="0"/>
                </a:rPr>
                <a:t>Sent to stakeholders from all regions including antimicrobial leads and comments included in final versions</a:t>
              </a:r>
              <a:endParaRPr kumimoji="0" lang="en-US" sz="1800" b="0" i="0" u="none" strike="noStrike" kern="1200" cap="none" spc="0" normalizeH="0" baseline="0" noProof="0" dirty="0">
                <a:ln>
                  <a:noFill/>
                </a:ln>
                <a:solidFill>
                  <a:srgbClr val="231F20">
                    <a:hueOff val="0"/>
                    <a:satOff val="0"/>
                    <a:lumOff val="0"/>
                    <a:alphaOff val="0"/>
                  </a:srgbClr>
                </a:solidFill>
                <a:effectLst/>
                <a:uLnTx/>
                <a:uFillTx/>
                <a:latin typeface="Arial" panose="020B0604020202020204"/>
                <a:ea typeface="+mn-ea"/>
                <a:cs typeface="Arial" panose="020B0604020202020204" pitchFamily="34" charset="0"/>
              </a:endParaRPr>
            </a:p>
          </p:txBody>
        </p:sp>
      </p:grpSp>
      <p:sp>
        <p:nvSpPr>
          <p:cNvPr id="16" name="Rectangle 15" descr="Medicine">
            <a:extLst>
              <a:ext uri="{FF2B5EF4-FFF2-40B4-BE49-F238E27FC236}">
                <a16:creationId xmlns:a16="http://schemas.microsoft.com/office/drawing/2014/main" id="{C4EC1FDC-7B97-ED5B-D2E3-E94C32258D1A}"/>
              </a:ext>
            </a:extLst>
          </p:cNvPr>
          <p:cNvSpPr/>
          <p:nvPr/>
        </p:nvSpPr>
        <p:spPr>
          <a:xfrm>
            <a:off x="7924540" y="1742749"/>
            <a:ext cx="1532492" cy="1231004"/>
          </a:xfrm>
          <a:prstGeom prst="rect">
            <a:avLst/>
          </a:prstGeom>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31F20"/>
              </a:solidFill>
              <a:effectLst/>
              <a:uLnTx/>
              <a:uFillTx/>
              <a:latin typeface="Arial" panose="020B0604020202020204"/>
              <a:ea typeface="+mn-ea"/>
              <a:cs typeface="+mn-cs"/>
            </a:endParaRPr>
          </a:p>
        </p:txBody>
      </p:sp>
      <p:grpSp>
        <p:nvGrpSpPr>
          <p:cNvPr id="17" name="Group 16">
            <a:extLst>
              <a:ext uri="{FF2B5EF4-FFF2-40B4-BE49-F238E27FC236}">
                <a16:creationId xmlns:a16="http://schemas.microsoft.com/office/drawing/2014/main" id="{914BB32A-DA42-B862-98DB-A2624AD4F22B}"/>
              </a:ext>
            </a:extLst>
          </p:cNvPr>
          <p:cNvGrpSpPr/>
          <p:nvPr/>
        </p:nvGrpSpPr>
        <p:grpSpPr>
          <a:xfrm>
            <a:off x="6229125" y="2912606"/>
            <a:ext cx="4542091" cy="937799"/>
            <a:chOff x="2710486" y="3035411"/>
            <a:chExt cx="7273590" cy="937799"/>
          </a:xfrm>
        </p:grpSpPr>
        <p:sp>
          <p:nvSpPr>
            <p:cNvPr id="18" name="Rectangle 17">
              <a:extLst>
                <a:ext uri="{FF2B5EF4-FFF2-40B4-BE49-F238E27FC236}">
                  <a16:creationId xmlns:a16="http://schemas.microsoft.com/office/drawing/2014/main" id="{D3B657B7-F480-0F4A-9E4B-E2613A8865A2}"/>
                </a:ext>
              </a:extLst>
            </p:cNvPr>
            <p:cNvSpPr/>
            <p:nvPr/>
          </p:nvSpPr>
          <p:spPr>
            <a:xfrm>
              <a:off x="2710486" y="3035411"/>
              <a:ext cx="7071863" cy="87381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31F20">
                    <a:hueOff val="0"/>
                    <a:satOff val="0"/>
                    <a:lumOff val="0"/>
                    <a:alphaOff val="0"/>
                  </a:srgbClr>
                </a:solidFill>
                <a:effectLst/>
                <a:uLnTx/>
                <a:uFillTx/>
                <a:latin typeface="Arial" panose="020B0604020202020204"/>
                <a:ea typeface="+mn-ea"/>
                <a:cs typeface="+mn-cs"/>
              </a:endParaRPr>
            </a:p>
          </p:txBody>
        </p:sp>
        <p:sp>
          <p:nvSpPr>
            <p:cNvPr id="19" name="TextBox 18">
              <a:extLst>
                <a:ext uri="{FF2B5EF4-FFF2-40B4-BE49-F238E27FC236}">
                  <a16:creationId xmlns:a16="http://schemas.microsoft.com/office/drawing/2014/main" id="{225F9D0F-9AD8-DC5F-6BF6-50F9BB847F67}"/>
                </a:ext>
              </a:extLst>
            </p:cNvPr>
            <p:cNvSpPr txBox="1"/>
            <p:nvPr/>
          </p:nvSpPr>
          <p:spPr>
            <a:xfrm>
              <a:off x="2710488" y="3099400"/>
              <a:ext cx="7273588" cy="87381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marR="0" lvl="0" indent="0" algn="ctr" defTabSz="622300" rtl="0" eaLnBrk="1" fontAlgn="auto" latinLnBrk="0" hangingPunct="1">
                <a:lnSpc>
                  <a:spcPct val="100000"/>
                </a:lnSpc>
                <a:spcBef>
                  <a:spcPct val="0"/>
                </a:spcBef>
                <a:spcAft>
                  <a:spcPct val="35000"/>
                </a:spcAft>
                <a:buClrTx/>
                <a:buSzTx/>
                <a:buFontTx/>
                <a:buNone/>
                <a:tabLst/>
                <a:defRPr/>
              </a:pPr>
              <a:r>
                <a:rPr kumimoji="0" lang="en-GB" sz="1800" b="0" i="0" u="none" strike="noStrike" kern="1200" cap="none" spc="0" normalizeH="0" baseline="0" noProof="0">
                  <a:ln>
                    <a:noFill/>
                  </a:ln>
                  <a:solidFill>
                    <a:srgbClr val="231F20">
                      <a:hueOff val="0"/>
                      <a:satOff val="0"/>
                      <a:lumOff val="0"/>
                      <a:alphaOff val="0"/>
                    </a:srgbClr>
                  </a:solidFill>
                  <a:effectLst/>
                  <a:uLnTx/>
                  <a:uFillTx/>
                  <a:latin typeface="Arial" panose="020B0604020202020204"/>
                  <a:ea typeface="+mn-ea"/>
                  <a:cs typeface="Arial" panose="020B0604020202020204" pitchFamily="34" charset="0"/>
                </a:rPr>
                <a:t>Need for structured approach to medication review with relevant treatment guidelines, patient facing material, self-care and digital apps</a:t>
              </a:r>
              <a:endParaRPr kumimoji="0" lang="en-US" sz="1800" b="0" i="0" u="none" strike="noStrike" kern="1200" cap="none" spc="0" normalizeH="0" baseline="0" noProof="0">
                <a:ln>
                  <a:noFill/>
                </a:ln>
                <a:solidFill>
                  <a:srgbClr val="231F20">
                    <a:hueOff val="0"/>
                    <a:satOff val="0"/>
                    <a:lumOff val="0"/>
                    <a:alphaOff val="0"/>
                  </a:srgbClr>
                </a:solidFill>
                <a:effectLst/>
                <a:uLnTx/>
                <a:uFillTx/>
                <a:latin typeface="Arial" panose="020B0604020202020204"/>
                <a:ea typeface="+mn-ea"/>
                <a:cs typeface="Arial" panose="020B0604020202020204" pitchFamily="34" charset="0"/>
              </a:endParaRPr>
            </a:p>
          </p:txBody>
        </p:sp>
      </p:grpSp>
      <p:pic>
        <p:nvPicPr>
          <p:cNvPr id="28" name="Graphic 27" descr="Checklist with solid fill">
            <a:extLst>
              <a:ext uri="{FF2B5EF4-FFF2-40B4-BE49-F238E27FC236}">
                <a16:creationId xmlns:a16="http://schemas.microsoft.com/office/drawing/2014/main" id="{B4BD03F4-947A-7030-79D8-5007875C825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3281125" y="4055819"/>
            <a:ext cx="1134140" cy="1134140"/>
          </a:xfrm>
          <a:prstGeom prst="rect">
            <a:avLst/>
          </a:prstGeom>
        </p:spPr>
      </p:pic>
      <p:sp>
        <p:nvSpPr>
          <p:cNvPr id="29" name="Slide Number Placeholder 2">
            <a:extLst>
              <a:ext uri="{FF2B5EF4-FFF2-40B4-BE49-F238E27FC236}">
                <a16:creationId xmlns:a16="http://schemas.microsoft.com/office/drawing/2014/main" id="{6558E4D4-7D07-0BDC-9AB8-CB8C46D3381B}"/>
              </a:ext>
            </a:extLst>
          </p:cNvPr>
          <p:cNvSpPr txBox="1">
            <a:spLocks/>
          </p:cNvSpPr>
          <p:nvPr/>
        </p:nvSpPr>
        <p:spPr>
          <a:xfrm>
            <a:off x="8682820" y="6416642"/>
            <a:ext cx="27432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231F20"/>
                </a:solidFill>
                <a:effectLst/>
                <a:uLnTx/>
                <a:uFillTx/>
                <a:latin typeface="Arial" panose="020B0604020202020204"/>
                <a:ea typeface="+mn-ea"/>
                <a:cs typeface="+mn-cs"/>
              </a:rPr>
              <a:t>  </a:t>
            </a:r>
            <a:fld id="{45F8D313-CCBE-49D6-A3BC-57B1848DFB52}" type="slidenum">
              <a:rPr kumimoji="0" lang="en-US" sz="1200" b="0" i="0" u="none" strike="noStrike" kern="1200" cap="none" spc="0" normalizeH="0" baseline="0" noProof="0" smtClean="0">
                <a:ln>
                  <a:noFill/>
                </a:ln>
                <a:solidFill>
                  <a:srgbClr val="231F20"/>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r>
              <a:rPr kumimoji="0" lang="en-US" sz="1200" b="0" i="0" u="none" strike="noStrike" kern="1200" cap="none" spc="0" normalizeH="0" baseline="0" noProof="0">
                <a:ln>
                  <a:noFill/>
                </a:ln>
                <a:solidFill>
                  <a:srgbClr val="231F20"/>
                </a:solidFill>
                <a:effectLst/>
                <a:uLnTx/>
                <a:uFillTx/>
                <a:latin typeface="Arial" panose="020B0604020202020204"/>
                <a:ea typeface="+mn-ea"/>
                <a:cs typeface="+mn-cs"/>
              </a:rPr>
              <a:t> </a:t>
            </a:r>
          </a:p>
        </p:txBody>
      </p:sp>
      <p:sp>
        <p:nvSpPr>
          <p:cNvPr id="30" name="Date Placeholder 3">
            <a:extLst>
              <a:ext uri="{FF2B5EF4-FFF2-40B4-BE49-F238E27FC236}">
                <a16:creationId xmlns:a16="http://schemas.microsoft.com/office/drawing/2014/main" id="{4E8547B2-12AF-CFB7-CA5F-7FC9A21B8366}"/>
              </a:ext>
            </a:extLst>
          </p:cNvPr>
          <p:cNvSpPr txBox="1">
            <a:spLocks/>
          </p:cNvSpPr>
          <p:nvPr/>
        </p:nvSpPr>
        <p:spPr>
          <a:xfrm>
            <a:off x="765980" y="6434495"/>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231F20"/>
                </a:solidFill>
                <a:effectLst/>
                <a:uLnTx/>
                <a:uFillTx/>
                <a:latin typeface="Arial" panose="020B0604020202020204"/>
                <a:ea typeface="+mn-ea"/>
                <a:cs typeface="+mn-cs"/>
              </a:rPr>
              <a:t>November 2023</a:t>
            </a:r>
            <a:endParaRPr kumimoji="0" lang="en-GB" sz="1200" b="0" i="0" u="none" strike="noStrike" kern="1200" cap="none" spc="0" normalizeH="0" baseline="0" noProof="0">
              <a:ln>
                <a:noFill/>
              </a:ln>
              <a:solidFill>
                <a:srgbClr val="231F20"/>
              </a:solidFill>
              <a:effectLst/>
              <a:uLnTx/>
              <a:uFillTx/>
              <a:latin typeface="Arial" panose="020B0604020202020204"/>
              <a:ea typeface="+mn-ea"/>
              <a:cs typeface="+mn-cs"/>
            </a:endParaRPr>
          </a:p>
        </p:txBody>
      </p:sp>
      <p:sp>
        <p:nvSpPr>
          <p:cNvPr id="31" name="Footer Placeholder 4">
            <a:extLst>
              <a:ext uri="{FF2B5EF4-FFF2-40B4-BE49-F238E27FC236}">
                <a16:creationId xmlns:a16="http://schemas.microsoft.com/office/drawing/2014/main" id="{9554EC89-1390-19EC-713D-2A6B5A48F0C3}"/>
              </a:ext>
            </a:extLst>
          </p:cNvPr>
          <p:cNvSpPr txBox="1">
            <a:spLocks/>
          </p:cNvSpPr>
          <p:nvPr/>
        </p:nvSpPr>
        <p:spPr>
          <a:xfrm>
            <a:off x="3935495" y="6434495"/>
            <a:ext cx="41148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231F20"/>
                </a:solidFill>
                <a:effectLst/>
                <a:uLnTx/>
                <a:uFillTx/>
                <a:latin typeface="Arial" panose="020B0604020202020204"/>
                <a:ea typeface="+mn-ea"/>
                <a:cs typeface="+mn-cs"/>
              </a:rPr>
              <a:t>rcgp.org.uk/TARGETantibiotics</a:t>
            </a:r>
          </a:p>
        </p:txBody>
      </p:sp>
    </p:spTree>
    <p:extLst>
      <p:ext uri="{BB962C8B-B14F-4D97-AF65-F5344CB8AC3E}">
        <p14:creationId xmlns:p14="http://schemas.microsoft.com/office/powerpoint/2010/main" val="3913219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911777B-ECD1-8EBE-0C44-05F2C5846682}"/>
              </a:ext>
            </a:extLst>
          </p:cNvPr>
          <p:cNvSpPr>
            <a:spLocks noGrp="1"/>
          </p:cNvSpPr>
          <p:nvPr>
            <p:ph type="title"/>
          </p:nvPr>
        </p:nvSpPr>
        <p:spPr>
          <a:xfrm>
            <a:off x="355846" y="430116"/>
            <a:ext cx="6045246" cy="729575"/>
          </a:xfrm>
        </p:spPr>
        <p:txBody>
          <a:bodyPr>
            <a:normAutofit fontScale="90000"/>
          </a:bodyPr>
          <a:lstStyle/>
          <a:p>
            <a:br>
              <a:rPr lang="en-GB" sz="2800" b="0" dirty="0">
                <a:solidFill>
                  <a:schemeClr val="bg2"/>
                </a:solidFill>
              </a:rPr>
            </a:br>
            <a:br>
              <a:rPr lang="en-GB" sz="2800" b="0" dirty="0">
                <a:solidFill>
                  <a:schemeClr val="bg2"/>
                </a:solidFill>
              </a:rPr>
            </a:br>
            <a:r>
              <a:rPr lang="en-GB" sz="2800" b="0" dirty="0">
                <a:solidFill>
                  <a:schemeClr val="bg2"/>
                </a:solidFill>
              </a:rPr>
              <a:t>Optimising antimicrobial duration - ACNE</a:t>
            </a:r>
            <a:br>
              <a:rPr lang="en-GB" sz="2400" dirty="0">
                <a:solidFill>
                  <a:srgbClr val="FF0000"/>
                </a:solidFill>
              </a:rPr>
            </a:br>
            <a:br>
              <a:rPr lang="en-GB" sz="2400" dirty="0">
                <a:solidFill>
                  <a:srgbClr val="FF0000"/>
                </a:solidFill>
              </a:rPr>
            </a:br>
            <a:br>
              <a:rPr lang="en-GB" sz="1200" b="1" dirty="0"/>
            </a:br>
            <a:endParaRPr lang="en-GB" sz="2400" dirty="0">
              <a:solidFill>
                <a:srgbClr val="FF0000"/>
              </a:solidFill>
            </a:endParaRPr>
          </a:p>
        </p:txBody>
      </p:sp>
      <p:pic>
        <p:nvPicPr>
          <p:cNvPr id="7" name="Picture 6">
            <a:extLst>
              <a:ext uri="{FF2B5EF4-FFF2-40B4-BE49-F238E27FC236}">
                <a16:creationId xmlns:a16="http://schemas.microsoft.com/office/drawing/2014/main" id="{CA17E0D3-4D88-D202-7F84-6D91EF744216}"/>
              </a:ext>
            </a:extLst>
          </p:cNvPr>
          <p:cNvPicPr>
            <a:picLocks noChangeAspect="1"/>
          </p:cNvPicPr>
          <p:nvPr/>
        </p:nvPicPr>
        <p:blipFill>
          <a:blip r:embed="rId3"/>
          <a:stretch>
            <a:fillRect/>
          </a:stretch>
        </p:blipFill>
        <p:spPr>
          <a:xfrm>
            <a:off x="355846" y="1544701"/>
            <a:ext cx="3909481" cy="4766451"/>
          </a:xfrm>
          <a:prstGeom prst="rect">
            <a:avLst/>
          </a:prstGeom>
        </p:spPr>
      </p:pic>
      <p:graphicFrame>
        <p:nvGraphicFramePr>
          <p:cNvPr id="11" name="Chart 10">
            <a:extLst>
              <a:ext uri="{FF2B5EF4-FFF2-40B4-BE49-F238E27FC236}">
                <a16:creationId xmlns:a16="http://schemas.microsoft.com/office/drawing/2014/main" id="{1D9B6F44-E125-4467-9708-A50CCD1A435D}"/>
              </a:ext>
            </a:extLst>
          </p:cNvPr>
          <p:cNvGraphicFramePr>
            <a:graphicFrameLocks/>
          </p:cNvGraphicFramePr>
          <p:nvPr/>
        </p:nvGraphicFramePr>
        <p:xfrm>
          <a:off x="4448612" y="1914940"/>
          <a:ext cx="7183261" cy="37285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31477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827DC-829E-0156-325A-75C55D7EBB96}"/>
              </a:ext>
            </a:extLst>
          </p:cNvPr>
          <p:cNvSpPr>
            <a:spLocks noGrp="1"/>
          </p:cNvSpPr>
          <p:nvPr>
            <p:ph type="title"/>
          </p:nvPr>
        </p:nvSpPr>
        <p:spPr/>
        <p:txBody>
          <a:bodyPr>
            <a:normAutofit fontScale="90000"/>
          </a:bodyPr>
          <a:lstStyle/>
          <a:p>
            <a:r>
              <a:rPr lang="en-GB" sz="4400" b="1" dirty="0">
                <a:solidFill>
                  <a:srgbClr val="005EB8"/>
                </a:solidFill>
              </a:rPr>
              <a:t>Why should you review patients on repeat and long term antibiotics for acne?</a:t>
            </a:r>
          </a:p>
        </p:txBody>
      </p:sp>
      <p:sp>
        <p:nvSpPr>
          <p:cNvPr id="4" name="Text Placeholder 3">
            <a:extLst>
              <a:ext uri="{FF2B5EF4-FFF2-40B4-BE49-F238E27FC236}">
                <a16:creationId xmlns:a16="http://schemas.microsoft.com/office/drawing/2014/main" id="{EB72A50E-E0E5-DA32-4384-467E78872C49}"/>
              </a:ext>
            </a:extLst>
          </p:cNvPr>
          <p:cNvSpPr>
            <a:spLocks noGrp="1"/>
          </p:cNvSpPr>
          <p:nvPr>
            <p:ph type="body" sz="quarter" idx="13"/>
          </p:nvPr>
        </p:nvSpPr>
        <p:spPr/>
        <p:txBody>
          <a:bodyPr/>
          <a:lstStyle/>
          <a:p>
            <a:endParaRPr lang="en-US"/>
          </a:p>
        </p:txBody>
      </p:sp>
      <p:grpSp>
        <p:nvGrpSpPr>
          <p:cNvPr id="21" name="Group 20">
            <a:extLst>
              <a:ext uri="{FF2B5EF4-FFF2-40B4-BE49-F238E27FC236}">
                <a16:creationId xmlns:a16="http://schemas.microsoft.com/office/drawing/2014/main" id="{1258A93F-0771-F0FC-BBA6-77DA80CCCBD9}"/>
              </a:ext>
            </a:extLst>
          </p:cNvPr>
          <p:cNvGrpSpPr/>
          <p:nvPr/>
        </p:nvGrpSpPr>
        <p:grpSpPr>
          <a:xfrm>
            <a:off x="-4626395" y="821802"/>
            <a:ext cx="16417342" cy="6036197"/>
            <a:chOff x="-4626395" y="509632"/>
            <a:chExt cx="16030202" cy="6348368"/>
          </a:xfrm>
        </p:grpSpPr>
        <p:sp>
          <p:nvSpPr>
            <p:cNvPr id="12" name="Block Arc 11">
              <a:extLst>
                <a:ext uri="{FF2B5EF4-FFF2-40B4-BE49-F238E27FC236}">
                  <a16:creationId xmlns:a16="http://schemas.microsoft.com/office/drawing/2014/main" id="{7EC3C3A0-C8F8-7478-A699-A1278843D294}"/>
                </a:ext>
              </a:extLst>
            </p:cNvPr>
            <p:cNvSpPr/>
            <p:nvPr/>
          </p:nvSpPr>
          <p:spPr>
            <a:xfrm>
              <a:off x="-4626395" y="509632"/>
              <a:ext cx="6978806" cy="6348368"/>
            </a:xfrm>
            <a:prstGeom prst="blockArc">
              <a:avLst>
                <a:gd name="adj1" fmla="val 19265044"/>
                <a:gd name="adj2" fmla="val 2700000"/>
                <a:gd name="adj3" fmla="val 310"/>
              </a:avLst>
            </a:prstGeom>
            <a:solidFill>
              <a:srgbClr val="AF1E2C"/>
            </a:solidFill>
            <a:ln>
              <a:solidFill>
                <a:srgbClr val="AF1E2C"/>
              </a:solidFill>
            </a:ln>
          </p:spPr>
          <p:style>
            <a:lnRef idx="2">
              <a:scrgbClr r="0" g="0" b="0"/>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231F20">
                    <a:hueOff val="0"/>
                    <a:satOff val="0"/>
                    <a:lumOff val="0"/>
                    <a:alphaOff val="0"/>
                  </a:srgbClr>
                </a:solidFill>
                <a:effectLst/>
                <a:uLnTx/>
                <a:uFillTx/>
                <a:latin typeface="Arial" panose="020B0604020202020204"/>
                <a:ea typeface="+mn-ea"/>
                <a:cs typeface="+mn-cs"/>
              </a:endParaRPr>
            </a:p>
          </p:txBody>
        </p:sp>
        <p:sp>
          <p:nvSpPr>
            <p:cNvPr id="13" name="Freeform: Shape 12">
              <a:extLst>
                <a:ext uri="{FF2B5EF4-FFF2-40B4-BE49-F238E27FC236}">
                  <a16:creationId xmlns:a16="http://schemas.microsoft.com/office/drawing/2014/main" id="{0613A219-A11E-FA1D-59C1-D248BDCF42A3}"/>
                </a:ext>
              </a:extLst>
            </p:cNvPr>
            <p:cNvSpPr/>
            <p:nvPr/>
          </p:nvSpPr>
          <p:spPr>
            <a:xfrm>
              <a:off x="1953961" y="1925222"/>
              <a:ext cx="9449846" cy="1036905"/>
            </a:xfrm>
            <a:custGeom>
              <a:avLst/>
              <a:gdLst>
                <a:gd name="connsiteX0" fmla="*/ 0 w 9449846"/>
                <a:gd name="connsiteY0" fmla="*/ 0 h 1036905"/>
                <a:gd name="connsiteX1" fmla="*/ 9449846 w 9449846"/>
                <a:gd name="connsiteY1" fmla="*/ 0 h 1036905"/>
                <a:gd name="connsiteX2" fmla="*/ 9449846 w 9449846"/>
                <a:gd name="connsiteY2" fmla="*/ 1036905 h 1036905"/>
                <a:gd name="connsiteX3" fmla="*/ 0 w 9449846"/>
                <a:gd name="connsiteY3" fmla="*/ 1036905 h 1036905"/>
                <a:gd name="connsiteX4" fmla="*/ 0 w 9449846"/>
                <a:gd name="connsiteY4" fmla="*/ 0 h 1036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9846" h="1036905">
                  <a:moveTo>
                    <a:pt x="0" y="0"/>
                  </a:moveTo>
                  <a:lnTo>
                    <a:pt x="9449846" y="0"/>
                  </a:lnTo>
                  <a:lnTo>
                    <a:pt x="9449846" y="1036905"/>
                  </a:lnTo>
                  <a:lnTo>
                    <a:pt x="0" y="1036905"/>
                  </a:lnTo>
                  <a:lnTo>
                    <a:pt x="0" y="0"/>
                  </a:lnTo>
                  <a:close/>
                </a:path>
              </a:pathLst>
            </a:custGeom>
            <a:solidFill>
              <a:srgbClr val="AF1E2C">
                <a:alpha val="29020"/>
              </a:srgb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3044" tIns="60960" rIns="60960" bIns="60960" numCol="1" spcCol="1270" anchor="ctr" anchorCtr="0">
              <a:noAutofit/>
            </a:bodyPr>
            <a:lstStyle/>
            <a:p>
              <a:pPr marL="0" marR="0" lvl="0" indent="0" algn="l" defTabSz="1066800" rtl="0" eaLnBrk="1" fontAlgn="auto" latinLnBrk="0" hangingPunct="1">
                <a:lnSpc>
                  <a:spcPct val="90000"/>
                </a:lnSpc>
                <a:spcBef>
                  <a:spcPct val="0"/>
                </a:spcBef>
                <a:spcAft>
                  <a:spcPct val="35000"/>
                </a:spcAft>
                <a:buClrTx/>
                <a:buSzTx/>
                <a:buFontTx/>
                <a:buNone/>
                <a:tabLst/>
                <a:defRPr/>
              </a:pPr>
              <a:r>
                <a:rPr kumimoji="0" lang="en-GB" sz="2400" b="0" i="0" u="none" strike="noStrike" kern="1200" cap="none" spc="0" normalizeH="0" baseline="0" noProof="0" dirty="0">
                  <a:ln>
                    <a:noFill/>
                  </a:ln>
                  <a:solidFill>
                    <a:srgbClr val="231F20"/>
                  </a:solidFill>
                  <a:effectLst/>
                  <a:uLnTx/>
                  <a:uFillTx/>
                  <a:latin typeface="Arial" panose="020B0604020202020204"/>
                  <a:ea typeface="+mn-ea"/>
                  <a:cs typeface="+mn-cs"/>
                </a:rPr>
                <a:t>Research has highlighted growing concerns of antibiotic resistance in treatment of acne and prescribing patterns suggest an overuse of antibiotics in patients</a:t>
              </a:r>
            </a:p>
          </p:txBody>
        </p:sp>
        <p:sp>
          <p:nvSpPr>
            <p:cNvPr id="14" name="Oval 13">
              <a:extLst>
                <a:ext uri="{FF2B5EF4-FFF2-40B4-BE49-F238E27FC236}">
                  <a16:creationId xmlns:a16="http://schemas.microsoft.com/office/drawing/2014/main" id="{902BC6C6-B530-01DC-1C13-6332B61C2D2B}"/>
                </a:ext>
              </a:extLst>
            </p:cNvPr>
            <p:cNvSpPr/>
            <p:nvPr/>
          </p:nvSpPr>
          <p:spPr>
            <a:xfrm>
              <a:off x="1305895" y="1795609"/>
              <a:ext cx="1296132" cy="1296132"/>
            </a:xfrm>
            <a:prstGeom prst="ellipse">
              <a:avLst/>
            </a:prstGeom>
            <a:ln>
              <a:solidFill>
                <a:srgbClr val="AF1E2C"/>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hueOff val="0"/>
                    <a:satOff val="0"/>
                    <a:lumOff val="0"/>
                    <a:alphaOff val="0"/>
                  </a:srgbClr>
                </a:solidFill>
                <a:effectLst/>
                <a:uLnTx/>
                <a:uFillTx/>
                <a:latin typeface="Arial" panose="020B0604020202020204"/>
                <a:ea typeface="+mn-ea"/>
                <a:cs typeface="+mn-cs"/>
              </a:endParaRPr>
            </a:p>
          </p:txBody>
        </p:sp>
        <p:sp>
          <p:nvSpPr>
            <p:cNvPr id="15" name="Freeform: Shape 14">
              <a:extLst>
                <a:ext uri="{FF2B5EF4-FFF2-40B4-BE49-F238E27FC236}">
                  <a16:creationId xmlns:a16="http://schemas.microsoft.com/office/drawing/2014/main" id="{08E724F2-743B-FA5A-0A89-CB180F3710AE}"/>
                </a:ext>
              </a:extLst>
            </p:cNvPr>
            <p:cNvSpPr/>
            <p:nvPr/>
          </p:nvSpPr>
          <p:spPr>
            <a:xfrm>
              <a:off x="2330876" y="3480581"/>
              <a:ext cx="9072931" cy="1036905"/>
            </a:xfrm>
            <a:custGeom>
              <a:avLst/>
              <a:gdLst>
                <a:gd name="connsiteX0" fmla="*/ 0 w 9072931"/>
                <a:gd name="connsiteY0" fmla="*/ 0 h 1036905"/>
                <a:gd name="connsiteX1" fmla="*/ 9072931 w 9072931"/>
                <a:gd name="connsiteY1" fmla="*/ 0 h 1036905"/>
                <a:gd name="connsiteX2" fmla="*/ 9072931 w 9072931"/>
                <a:gd name="connsiteY2" fmla="*/ 1036905 h 1036905"/>
                <a:gd name="connsiteX3" fmla="*/ 0 w 9072931"/>
                <a:gd name="connsiteY3" fmla="*/ 1036905 h 1036905"/>
                <a:gd name="connsiteX4" fmla="*/ 0 w 9072931"/>
                <a:gd name="connsiteY4" fmla="*/ 0 h 1036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72931" h="1036905">
                  <a:moveTo>
                    <a:pt x="0" y="0"/>
                  </a:moveTo>
                  <a:lnTo>
                    <a:pt x="9072931" y="0"/>
                  </a:lnTo>
                  <a:lnTo>
                    <a:pt x="9072931" y="1036905"/>
                  </a:lnTo>
                  <a:lnTo>
                    <a:pt x="0" y="1036905"/>
                  </a:lnTo>
                  <a:lnTo>
                    <a:pt x="0" y="0"/>
                  </a:lnTo>
                  <a:close/>
                </a:path>
              </a:pathLst>
            </a:custGeom>
            <a:solidFill>
              <a:srgbClr val="AF1E2C">
                <a:alpha val="29020"/>
              </a:srgb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23044" tIns="60960" rIns="60960" bIns="60960" numCol="1" spcCol="1270" anchor="ctr" anchorCtr="0">
              <a:noAutofit/>
            </a:bodyPr>
            <a:lstStyle/>
            <a:p>
              <a:pPr marL="0" marR="0" lvl="0" indent="0" algn="l" defTabSz="1066800" rtl="0" eaLnBrk="1" fontAlgn="auto" latinLnBrk="0" hangingPunct="1">
                <a:lnSpc>
                  <a:spcPct val="90000"/>
                </a:lnSpc>
                <a:spcBef>
                  <a:spcPct val="0"/>
                </a:spcBef>
                <a:spcAft>
                  <a:spcPct val="35000"/>
                </a:spcAft>
                <a:buClrTx/>
                <a:buSzTx/>
                <a:buFontTx/>
                <a:buNone/>
                <a:tabLst/>
                <a:defRPr/>
              </a:pPr>
              <a:r>
                <a:rPr kumimoji="0" lang="en-GB" sz="2400" b="0" i="0" u="none" strike="noStrike" kern="1200" cap="none" spc="0" normalizeH="0" baseline="0" noProof="0" dirty="0">
                  <a:ln>
                    <a:noFill/>
                  </a:ln>
                  <a:solidFill>
                    <a:srgbClr val="231F20"/>
                  </a:solidFill>
                  <a:effectLst/>
                  <a:uLnTx/>
                  <a:uFillTx/>
                  <a:latin typeface="Arial" panose="020B0604020202020204"/>
                  <a:ea typeface="+mn-ea"/>
                  <a:cs typeface="+mn-cs"/>
                </a:rPr>
                <a:t>44.5% of people with a new acne diagnosis received a prescription for long-term antibiotics</a:t>
              </a:r>
            </a:p>
          </p:txBody>
        </p:sp>
        <p:sp>
          <p:nvSpPr>
            <p:cNvPr id="16" name="Oval 15">
              <a:extLst>
                <a:ext uri="{FF2B5EF4-FFF2-40B4-BE49-F238E27FC236}">
                  <a16:creationId xmlns:a16="http://schemas.microsoft.com/office/drawing/2014/main" id="{0D398392-12C3-04B0-C446-87D3C193CC8A}"/>
                </a:ext>
              </a:extLst>
            </p:cNvPr>
            <p:cNvSpPr/>
            <p:nvPr/>
          </p:nvSpPr>
          <p:spPr>
            <a:xfrm>
              <a:off x="1682810" y="3350968"/>
              <a:ext cx="1296132" cy="1296132"/>
            </a:xfrm>
            <a:prstGeom prst="ellipse">
              <a:avLst/>
            </a:prstGeom>
            <a:ln>
              <a:solidFill>
                <a:srgbClr val="AF1E2C"/>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hueOff val="0"/>
                    <a:satOff val="0"/>
                    <a:lumOff val="0"/>
                    <a:alphaOff val="0"/>
                  </a:srgbClr>
                </a:solidFill>
                <a:effectLst/>
                <a:uLnTx/>
                <a:uFillTx/>
                <a:latin typeface="Arial" panose="020B0604020202020204"/>
                <a:ea typeface="+mn-ea"/>
                <a:cs typeface="+mn-cs"/>
              </a:endParaRPr>
            </a:p>
          </p:txBody>
        </p:sp>
        <p:sp>
          <p:nvSpPr>
            <p:cNvPr id="17" name="Freeform: Shape 16">
              <a:extLst>
                <a:ext uri="{FF2B5EF4-FFF2-40B4-BE49-F238E27FC236}">
                  <a16:creationId xmlns:a16="http://schemas.microsoft.com/office/drawing/2014/main" id="{D5E7E220-31D6-E9C3-4A4D-A745CD027313}"/>
                </a:ext>
              </a:extLst>
            </p:cNvPr>
            <p:cNvSpPr/>
            <p:nvPr/>
          </p:nvSpPr>
          <p:spPr>
            <a:xfrm>
              <a:off x="1953961" y="5035940"/>
              <a:ext cx="9449846" cy="1036905"/>
            </a:xfrm>
            <a:custGeom>
              <a:avLst/>
              <a:gdLst>
                <a:gd name="connsiteX0" fmla="*/ 0 w 9449846"/>
                <a:gd name="connsiteY0" fmla="*/ 0 h 1036905"/>
                <a:gd name="connsiteX1" fmla="*/ 9449846 w 9449846"/>
                <a:gd name="connsiteY1" fmla="*/ 0 h 1036905"/>
                <a:gd name="connsiteX2" fmla="*/ 9449846 w 9449846"/>
                <a:gd name="connsiteY2" fmla="*/ 1036905 h 1036905"/>
                <a:gd name="connsiteX3" fmla="*/ 0 w 9449846"/>
                <a:gd name="connsiteY3" fmla="*/ 1036905 h 1036905"/>
                <a:gd name="connsiteX4" fmla="*/ 0 w 9449846"/>
                <a:gd name="connsiteY4" fmla="*/ 0 h 1036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9846" h="1036905">
                  <a:moveTo>
                    <a:pt x="0" y="0"/>
                  </a:moveTo>
                  <a:lnTo>
                    <a:pt x="9449846" y="0"/>
                  </a:lnTo>
                  <a:lnTo>
                    <a:pt x="9449846" y="1036905"/>
                  </a:lnTo>
                  <a:lnTo>
                    <a:pt x="0" y="1036905"/>
                  </a:lnTo>
                  <a:lnTo>
                    <a:pt x="0" y="0"/>
                  </a:lnTo>
                  <a:close/>
                </a:path>
              </a:pathLst>
            </a:custGeom>
            <a:solidFill>
              <a:srgbClr val="AF1E2C">
                <a:alpha val="29020"/>
              </a:srgb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23044" tIns="60960" rIns="60960" bIns="60960" numCol="1" spcCol="1270" anchor="ctr" anchorCtr="0">
              <a:noAutofit/>
            </a:bodyPr>
            <a:lstStyle/>
            <a:p>
              <a:pPr marL="0" marR="0" lvl="0" indent="0" algn="l" defTabSz="1066800" rtl="0" eaLnBrk="1" fontAlgn="auto" latinLnBrk="0" hangingPunct="1">
                <a:lnSpc>
                  <a:spcPct val="90000"/>
                </a:lnSpc>
                <a:spcBef>
                  <a:spcPct val="0"/>
                </a:spcBef>
                <a:spcAft>
                  <a:spcPct val="35000"/>
                </a:spcAft>
                <a:buClrTx/>
                <a:buSzTx/>
                <a:buFontTx/>
                <a:buNone/>
                <a:tabLst/>
                <a:defRPr/>
              </a:pPr>
              <a:r>
                <a:rPr kumimoji="0" lang="en-GB" sz="2400" b="0" i="0" u="none" strike="noStrike" kern="1200" cap="none" spc="0" normalizeH="0" baseline="0" noProof="0" dirty="0">
                  <a:ln>
                    <a:noFill/>
                  </a:ln>
                  <a:solidFill>
                    <a:srgbClr val="231F20"/>
                  </a:solidFill>
                  <a:effectLst/>
                  <a:uLnTx/>
                  <a:uFillTx/>
                  <a:latin typeface="Arial" panose="020B0604020202020204"/>
                  <a:ea typeface="+mn-ea"/>
                  <a:cs typeface="+mn-cs"/>
                </a:rPr>
                <a:t>Conversations with patients about withdrawing acne antibiotic treatment have been deemed difficult and sensitive</a:t>
              </a:r>
            </a:p>
          </p:txBody>
        </p:sp>
        <p:sp>
          <p:nvSpPr>
            <p:cNvPr id="18" name="Oval 17">
              <a:extLst>
                <a:ext uri="{FF2B5EF4-FFF2-40B4-BE49-F238E27FC236}">
                  <a16:creationId xmlns:a16="http://schemas.microsoft.com/office/drawing/2014/main" id="{4F825716-D97D-F6B5-7154-F2DAF3838377}"/>
                </a:ext>
              </a:extLst>
            </p:cNvPr>
            <p:cNvSpPr/>
            <p:nvPr/>
          </p:nvSpPr>
          <p:spPr>
            <a:xfrm>
              <a:off x="1305895" y="4906327"/>
              <a:ext cx="1296132" cy="1296132"/>
            </a:xfrm>
            <a:prstGeom prst="ellipse">
              <a:avLst/>
            </a:prstGeom>
            <a:ln>
              <a:solidFill>
                <a:srgbClr val="AF1E2C"/>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hueOff val="0"/>
                    <a:satOff val="0"/>
                    <a:lumOff val="0"/>
                    <a:alphaOff val="0"/>
                  </a:srgbClr>
                </a:solidFill>
                <a:effectLst/>
                <a:uLnTx/>
                <a:uFillTx/>
                <a:latin typeface="Arial" panose="020B0604020202020204"/>
                <a:ea typeface="+mn-ea"/>
                <a:cs typeface="+mn-cs"/>
              </a:endParaRPr>
            </a:p>
          </p:txBody>
        </p:sp>
        <p:sp>
          <p:nvSpPr>
            <p:cNvPr id="10" name="TextBox 9">
              <a:extLst>
                <a:ext uri="{FF2B5EF4-FFF2-40B4-BE49-F238E27FC236}">
                  <a16:creationId xmlns:a16="http://schemas.microsoft.com/office/drawing/2014/main" id="{17C5E709-2DDD-FA80-567F-5E86E6196229}"/>
                </a:ext>
              </a:extLst>
            </p:cNvPr>
            <p:cNvSpPr txBox="1"/>
            <p:nvPr/>
          </p:nvSpPr>
          <p:spPr>
            <a:xfrm>
              <a:off x="1725361" y="2058955"/>
              <a:ext cx="457200"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srgbClr val="231F20"/>
                  </a:solidFill>
                  <a:effectLst/>
                  <a:uLnTx/>
                  <a:uFillTx/>
                  <a:latin typeface="Arial" panose="020B0604020202020204"/>
                  <a:ea typeface="+mn-ea"/>
                  <a:cs typeface="+mn-cs"/>
                </a:rPr>
                <a:t>1</a:t>
              </a:r>
              <a:r>
                <a:rPr kumimoji="0" lang="en-GB" sz="4400" b="0" i="0" u="none" strike="noStrike" kern="1200" cap="none" spc="0" normalizeH="0" baseline="0" noProof="0" dirty="0">
                  <a:ln>
                    <a:noFill/>
                  </a:ln>
                  <a:solidFill>
                    <a:srgbClr val="231F20"/>
                  </a:solidFill>
                  <a:effectLst/>
                  <a:uLnTx/>
                  <a:uFillTx/>
                  <a:latin typeface="Arial" panose="020B0604020202020204"/>
                  <a:ea typeface="+mn-ea"/>
                  <a:cs typeface="+mn-cs"/>
                </a:rPr>
                <a:t> </a:t>
              </a:r>
            </a:p>
          </p:txBody>
        </p:sp>
        <p:sp>
          <p:nvSpPr>
            <p:cNvPr id="19" name="TextBox 18">
              <a:extLst>
                <a:ext uri="{FF2B5EF4-FFF2-40B4-BE49-F238E27FC236}">
                  <a16:creationId xmlns:a16="http://schemas.microsoft.com/office/drawing/2014/main" id="{552725C7-AAFA-62AC-7787-C82F99F4BD08}"/>
                </a:ext>
              </a:extLst>
            </p:cNvPr>
            <p:cNvSpPr txBox="1"/>
            <p:nvPr/>
          </p:nvSpPr>
          <p:spPr>
            <a:xfrm>
              <a:off x="2102276" y="3614314"/>
              <a:ext cx="457200"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srgbClr val="231F20"/>
                  </a:solidFill>
                  <a:effectLst/>
                  <a:uLnTx/>
                  <a:uFillTx/>
                  <a:latin typeface="Arial" panose="020B0604020202020204"/>
                  <a:ea typeface="+mn-ea"/>
                  <a:cs typeface="+mn-cs"/>
                </a:rPr>
                <a:t>2</a:t>
              </a:r>
              <a:r>
                <a:rPr kumimoji="0" lang="en-GB" sz="4400" b="0" i="0" u="none" strike="noStrike" kern="1200" cap="none" spc="0" normalizeH="0" baseline="0" noProof="0" dirty="0">
                  <a:ln>
                    <a:noFill/>
                  </a:ln>
                  <a:solidFill>
                    <a:srgbClr val="231F20"/>
                  </a:solidFill>
                  <a:effectLst/>
                  <a:uLnTx/>
                  <a:uFillTx/>
                  <a:latin typeface="Arial" panose="020B0604020202020204"/>
                  <a:ea typeface="+mn-ea"/>
                  <a:cs typeface="+mn-cs"/>
                </a:rPr>
                <a:t> </a:t>
              </a:r>
            </a:p>
          </p:txBody>
        </p:sp>
        <p:sp>
          <p:nvSpPr>
            <p:cNvPr id="20" name="TextBox 19">
              <a:extLst>
                <a:ext uri="{FF2B5EF4-FFF2-40B4-BE49-F238E27FC236}">
                  <a16:creationId xmlns:a16="http://schemas.microsoft.com/office/drawing/2014/main" id="{DCCFF1F8-607A-175E-AB22-B76C7BF162A7}"/>
                </a:ext>
              </a:extLst>
            </p:cNvPr>
            <p:cNvSpPr txBox="1"/>
            <p:nvPr/>
          </p:nvSpPr>
          <p:spPr>
            <a:xfrm>
              <a:off x="1725361" y="5169673"/>
              <a:ext cx="457200"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srgbClr val="231F20"/>
                  </a:solidFill>
                  <a:effectLst/>
                  <a:uLnTx/>
                  <a:uFillTx/>
                  <a:latin typeface="Arial" panose="020B0604020202020204"/>
                  <a:ea typeface="+mn-ea"/>
                  <a:cs typeface="+mn-cs"/>
                </a:rPr>
                <a:t>3</a:t>
              </a:r>
            </a:p>
          </p:txBody>
        </p:sp>
      </p:grpSp>
      <p:sp>
        <p:nvSpPr>
          <p:cNvPr id="3" name="Slide Number Placeholder 2">
            <a:extLst>
              <a:ext uri="{FF2B5EF4-FFF2-40B4-BE49-F238E27FC236}">
                <a16:creationId xmlns:a16="http://schemas.microsoft.com/office/drawing/2014/main" id="{BBAB8EED-AD89-2A56-7D92-8864B688DAFF}"/>
              </a:ext>
            </a:extLst>
          </p:cNvPr>
          <p:cNvSpPr txBox="1">
            <a:spLocks/>
          </p:cNvSpPr>
          <p:nvPr/>
        </p:nvSpPr>
        <p:spPr>
          <a:xfrm>
            <a:off x="8682820" y="6416642"/>
            <a:ext cx="27432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31F20"/>
                </a:solidFill>
                <a:effectLst/>
                <a:uLnTx/>
                <a:uFillTx/>
                <a:latin typeface="Arial" panose="020B0604020202020204"/>
                <a:ea typeface="+mn-ea"/>
                <a:cs typeface="+mn-cs"/>
              </a:rPr>
              <a:t>  </a:t>
            </a:r>
            <a:fld id="{45F8D313-CCBE-49D6-A3BC-57B1848DFB52}" type="slidenum">
              <a:rPr kumimoji="0" lang="en-US" sz="1200" b="0" i="0" u="none" strike="noStrike" kern="1200" cap="none" spc="0" normalizeH="0" baseline="0" noProof="0" smtClean="0">
                <a:ln>
                  <a:noFill/>
                </a:ln>
                <a:solidFill>
                  <a:srgbClr val="231F20"/>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r>
              <a:rPr kumimoji="0" lang="en-US" sz="1200" b="0" i="0" u="none" strike="noStrike" kern="1200" cap="none" spc="0" normalizeH="0" baseline="0" noProof="0" dirty="0">
                <a:ln>
                  <a:noFill/>
                </a:ln>
                <a:solidFill>
                  <a:srgbClr val="231F20"/>
                </a:solidFill>
                <a:effectLst/>
                <a:uLnTx/>
                <a:uFillTx/>
                <a:latin typeface="Arial" panose="020B0604020202020204"/>
                <a:ea typeface="+mn-ea"/>
                <a:cs typeface="+mn-cs"/>
              </a:rPr>
              <a:t> </a:t>
            </a:r>
          </a:p>
        </p:txBody>
      </p:sp>
      <p:sp>
        <p:nvSpPr>
          <p:cNvPr id="7" name="Date Placeholder 3">
            <a:extLst>
              <a:ext uri="{FF2B5EF4-FFF2-40B4-BE49-F238E27FC236}">
                <a16:creationId xmlns:a16="http://schemas.microsoft.com/office/drawing/2014/main" id="{66EA2C4F-A1DC-54B6-7693-A4AE6AFA7441}"/>
              </a:ext>
            </a:extLst>
          </p:cNvPr>
          <p:cNvSpPr txBox="1">
            <a:spLocks/>
          </p:cNvSpPr>
          <p:nvPr/>
        </p:nvSpPr>
        <p:spPr>
          <a:xfrm>
            <a:off x="765980" y="6434495"/>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31F20"/>
                </a:solidFill>
                <a:effectLst/>
                <a:uLnTx/>
                <a:uFillTx/>
                <a:latin typeface="Arial" panose="020B0604020202020204"/>
                <a:ea typeface="+mn-ea"/>
                <a:cs typeface="+mn-cs"/>
              </a:rPr>
              <a:t>November 2023</a:t>
            </a:r>
            <a:endParaRPr kumimoji="0" lang="en-GB" sz="1200" b="0" i="0" u="none" strike="noStrike" kern="1200" cap="none" spc="0" normalizeH="0" baseline="0" noProof="0" dirty="0">
              <a:ln>
                <a:noFill/>
              </a:ln>
              <a:solidFill>
                <a:srgbClr val="231F20"/>
              </a:solidFill>
              <a:effectLst/>
              <a:uLnTx/>
              <a:uFillTx/>
              <a:latin typeface="Arial" panose="020B0604020202020204"/>
              <a:ea typeface="+mn-ea"/>
              <a:cs typeface="+mn-cs"/>
            </a:endParaRPr>
          </a:p>
        </p:txBody>
      </p:sp>
      <p:sp>
        <p:nvSpPr>
          <p:cNvPr id="8" name="Footer Placeholder 4">
            <a:extLst>
              <a:ext uri="{FF2B5EF4-FFF2-40B4-BE49-F238E27FC236}">
                <a16:creationId xmlns:a16="http://schemas.microsoft.com/office/drawing/2014/main" id="{6C9F23FC-7544-05F5-C15C-F71D6E771D8B}"/>
              </a:ext>
            </a:extLst>
          </p:cNvPr>
          <p:cNvSpPr txBox="1">
            <a:spLocks/>
          </p:cNvSpPr>
          <p:nvPr/>
        </p:nvSpPr>
        <p:spPr>
          <a:xfrm>
            <a:off x="3935495" y="6434495"/>
            <a:ext cx="41148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231F20"/>
                </a:solidFill>
                <a:effectLst/>
                <a:uLnTx/>
                <a:uFillTx/>
                <a:latin typeface="Arial" panose="020B0604020202020204"/>
                <a:ea typeface="+mn-ea"/>
                <a:cs typeface="+mn-cs"/>
              </a:rPr>
              <a:t>rcgp.org.uk/TARGETantibiotics</a:t>
            </a:r>
          </a:p>
        </p:txBody>
      </p:sp>
    </p:spTree>
    <p:extLst>
      <p:ext uri="{BB962C8B-B14F-4D97-AF65-F5344CB8AC3E}">
        <p14:creationId xmlns:p14="http://schemas.microsoft.com/office/powerpoint/2010/main" val="778481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1EFC5-F32D-4852-82E6-A078DD9A07FD}"/>
              </a:ext>
            </a:extLst>
          </p:cNvPr>
          <p:cNvSpPr>
            <a:spLocks noGrp="1"/>
          </p:cNvSpPr>
          <p:nvPr>
            <p:ph type="title"/>
          </p:nvPr>
        </p:nvSpPr>
        <p:spPr>
          <a:xfrm>
            <a:off x="1836592" y="396193"/>
            <a:ext cx="9713686" cy="1325563"/>
          </a:xfrm>
        </p:spPr>
        <p:txBody>
          <a:bodyPr>
            <a:normAutofit/>
          </a:bodyPr>
          <a:lstStyle/>
          <a:p>
            <a:r>
              <a:rPr lang="en-GB" sz="4400" b="1" dirty="0">
                <a:solidFill>
                  <a:srgbClr val="005EB8"/>
                </a:solidFill>
              </a:rPr>
              <a:t>Patient centred review</a:t>
            </a:r>
          </a:p>
        </p:txBody>
      </p:sp>
      <p:graphicFrame>
        <p:nvGraphicFramePr>
          <p:cNvPr id="7" name="Table 6">
            <a:extLst>
              <a:ext uri="{FF2B5EF4-FFF2-40B4-BE49-F238E27FC236}">
                <a16:creationId xmlns:a16="http://schemas.microsoft.com/office/drawing/2014/main" id="{FF6A6755-E6A2-6971-F0D3-862E8D0AE7D4}"/>
              </a:ext>
            </a:extLst>
          </p:cNvPr>
          <p:cNvGraphicFramePr>
            <a:graphicFrameLocks noGrp="1"/>
          </p:cNvGraphicFramePr>
          <p:nvPr/>
        </p:nvGraphicFramePr>
        <p:xfrm>
          <a:off x="461457" y="1984666"/>
          <a:ext cx="11088821" cy="3814359"/>
        </p:xfrm>
        <a:graphic>
          <a:graphicData uri="http://schemas.openxmlformats.org/drawingml/2006/table">
            <a:tbl>
              <a:tblPr>
                <a:tableStyleId>{00A15C55-8517-42AA-B614-E9B94910E393}</a:tableStyleId>
              </a:tblPr>
              <a:tblGrid>
                <a:gridCol w="3583957">
                  <a:extLst>
                    <a:ext uri="{9D8B030D-6E8A-4147-A177-3AD203B41FA5}">
                      <a16:colId xmlns:a16="http://schemas.microsoft.com/office/drawing/2014/main" val="1822405589"/>
                    </a:ext>
                  </a:extLst>
                </a:gridCol>
                <a:gridCol w="7504864">
                  <a:extLst>
                    <a:ext uri="{9D8B030D-6E8A-4147-A177-3AD203B41FA5}">
                      <a16:colId xmlns:a16="http://schemas.microsoft.com/office/drawing/2014/main" val="3093834514"/>
                    </a:ext>
                  </a:extLst>
                </a:gridCol>
              </a:tblGrid>
              <a:tr h="329040">
                <a:tc>
                  <a:txBody>
                    <a:bodyPr/>
                    <a:lstStyle/>
                    <a:p>
                      <a:pPr algn="l" fontAlgn="b"/>
                      <a:endParaRPr lang="en-GB" sz="1800" b="1" i="0" u="none" strike="noStrike" dirty="0">
                        <a:solidFill>
                          <a:schemeClr val="tx1"/>
                        </a:solidFill>
                        <a:effectLst/>
                        <a:latin typeface="+mn-lt"/>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C9CD"/>
                    </a:solidFill>
                  </a:tcPr>
                </a:tc>
                <a:tc>
                  <a:txBody>
                    <a:bodyPr/>
                    <a:lstStyle/>
                    <a:p>
                      <a:pPr marL="96838" indent="0" algn="l" fontAlgn="b">
                        <a:buFont typeface="Arial" panose="020B0604020202020204" pitchFamily="34" charset="0"/>
                        <a:buNone/>
                      </a:pPr>
                      <a:r>
                        <a:rPr lang="en-GB" sz="2000" b="1" u="none" strike="noStrike" dirty="0">
                          <a:solidFill>
                            <a:schemeClr val="tx1"/>
                          </a:solidFill>
                          <a:effectLst/>
                          <a:latin typeface="+mn-lt"/>
                        </a:rPr>
                        <a:t>Item to consider</a:t>
                      </a:r>
                      <a:endParaRPr lang="en-GB" sz="2000" b="1" i="0" u="none" strike="noStrike" dirty="0">
                        <a:solidFill>
                          <a:schemeClr val="tx1"/>
                        </a:solidFill>
                        <a:effectLst/>
                        <a:latin typeface="+mn-lt"/>
                        <a:cs typeface="Arial" panose="020B0604020202020204" pitchFamily="34" charset="0"/>
                      </a:endParaRPr>
                    </a:p>
                  </a:txBody>
                  <a:tcPr marL="9525" marR="9525" marT="9525"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C9CD"/>
                    </a:solidFill>
                  </a:tcPr>
                </a:tc>
                <a:extLst>
                  <a:ext uri="{0D108BD9-81ED-4DB2-BD59-A6C34878D82A}">
                    <a16:rowId xmlns:a16="http://schemas.microsoft.com/office/drawing/2014/main" val="3673614107"/>
                  </a:ext>
                </a:extLst>
              </a:tr>
              <a:tr h="272756">
                <a:tc rowSpan="3">
                  <a:txBody>
                    <a:bodyPr/>
                    <a:lstStyle/>
                    <a:p>
                      <a:pPr marL="96838" indent="0" algn="l" fontAlgn="b"/>
                      <a:r>
                        <a:rPr lang="en-GB" sz="2000" b="1" u="none" strike="noStrike" dirty="0">
                          <a:solidFill>
                            <a:schemeClr val="tx1"/>
                          </a:solidFill>
                          <a:effectLst/>
                          <a:latin typeface="+mn-lt"/>
                          <a:cs typeface="Arial" panose="020B0604020202020204" pitchFamily="34" charset="0"/>
                        </a:rPr>
                        <a:t>Condition and consultation history</a:t>
                      </a:r>
                      <a:endParaRPr lang="en-GB" sz="2000" b="1" i="0" u="none" strike="noStrike" dirty="0">
                        <a:solidFill>
                          <a:schemeClr val="tx1"/>
                        </a:solidFill>
                        <a:effectLst/>
                        <a:latin typeface="+mn-lt"/>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C9CD"/>
                    </a:solidFill>
                  </a:tcPr>
                </a:tc>
                <a:tc>
                  <a:txBody>
                    <a:bodyPr/>
                    <a:lstStyle/>
                    <a:p>
                      <a:pPr marL="0" marR="0" lvl="0" indent="0" algn="l" defTabSz="914400" rtl="0" eaLnBrk="1" fontAlgn="b" latinLnBrk="0" hangingPunct="1">
                        <a:lnSpc>
                          <a:spcPct val="100000"/>
                        </a:lnSpc>
                        <a:spcBef>
                          <a:spcPts val="0"/>
                        </a:spcBef>
                        <a:spcAft>
                          <a:spcPts val="0"/>
                        </a:spcAft>
                        <a:buClrTx/>
                        <a:buSzTx/>
                        <a:buFont typeface="Arial" panose="020B0604020202020204" pitchFamily="34" charset="0"/>
                        <a:buNone/>
                        <a:tabLst/>
                        <a:defRPr/>
                      </a:pPr>
                      <a:r>
                        <a:rPr lang="en-GB" sz="1800" b="0" u="none" strike="noStrike" dirty="0">
                          <a:solidFill>
                            <a:schemeClr val="tx1"/>
                          </a:solidFill>
                          <a:effectLst/>
                          <a:latin typeface="+mn-lt"/>
                        </a:rPr>
                        <a:t> Establish history of patients' condition</a:t>
                      </a:r>
                      <a:endParaRPr lang="en-GB" sz="1800" b="0" i="0" u="none" strike="noStrike" dirty="0">
                        <a:solidFill>
                          <a:schemeClr val="tx1"/>
                        </a:solidFill>
                        <a:effectLst/>
                        <a:latin typeface="+mn-lt"/>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66290634"/>
                  </a:ext>
                </a:extLst>
              </a:tr>
              <a:tr h="272756">
                <a:tc vMerge="1">
                  <a:txBody>
                    <a:bodyPr/>
                    <a:lstStyle/>
                    <a:p>
                      <a:pPr algn="l" fontAlgn="b"/>
                      <a:endParaRPr lang="en-GB" sz="14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 typeface="Arial" panose="020B0604020202020204" pitchFamily="34" charset="0"/>
                        <a:buNone/>
                        <a:tabLst/>
                        <a:defRPr/>
                      </a:pPr>
                      <a:r>
                        <a:rPr lang="en-GB" sz="1800" b="0" u="none" strike="noStrike" dirty="0">
                          <a:solidFill>
                            <a:schemeClr val="tx1"/>
                          </a:solidFill>
                          <a:effectLst/>
                          <a:latin typeface="+mn-lt"/>
                        </a:rPr>
                        <a:t> Patient baseline habits </a:t>
                      </a:r>
                      <a:endParaRPr lang="en-GB" sz="1800" b="0" i="0" u="none" strike="noStrike" dirty="0">
                        <a:solidFill>
                          <a:schemeClr val="tx1"/>
                        </a:solidFill>
                        <a:effectLst/>
                        <a:latin typeface="+mn-lt"/>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394585900"/>
                  </a:ext>
                </a:extLst>
              </a:tr>
              <a:tr h="423493">
                <a:tc vMerge="1">
                  <a:txBody>
                    <a:bodyPr/>
                    <a:lstStyle/>
                    <a:p>
                      <a:pPr algn="l" fontAlgn="b"/>
                      <a:endParaRPr lang="en-GB" sz="14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 typeface="Arial" panose="020B0604020202020204" pitchFamily="34" charset="0"/>
                        <a:buNone/>
                        <a:tabLst/>
                        <a:defRPr/>
                      </a:pPr>
                      <a:r>
                        <a:rPr lang="en-GB" sz="1800" b="0" u="none" strike="noStrike" dirty="0">
                          <a:solidFill>
                            <a:schemeClr val="tx1"/>
                          </a:solidFill>
                          <a:effectLst/>
                          <a:latin typeface="+mn-lt"/>
                        </a:rPr>
                        <a:t> Are they under a specialist consultant</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36952167"/>
                  </a:ext>
                </a:extLst>
              </a:tr>
              <a:tr h="391023">
                <a:tc rowSpan="4">
                  <a:txBody>
                    <a:bodyPr/>
                    <a:lstStyle/>
                    <a:p>
                      <a:pPr marL="96838" indent="0" algn="l" fontAlgn="b"/>
                      <a:r>
                        <a:rPr lang="en-GB" sz="2000" b="1" i="0" u="none" strike="noStrike" dirty="0">
                          <a:solidFill>
                            <a:schemeClr val="tx1"/>
                          </a:solidFill>
                          <a:effectLst/>
                          <a:latin typeface="+mn-lt"/>
                          <a:cs typeface="Arial" panose="020B0604020202020204" pitchFamily="34" charset="0"/>
                        </a:rPr>
                        <a:t>Treatment History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C9CD"/>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en-GB" sz="1800" b="0" i="0" u="none" strike="noStrike" kern="1200" cap="none" spc="0" normalizeH="0" baseline="0" noProof="0" dirty="0">
                          <a:ln>
                            <a:noFill/>
                          </a:ln>
                          <a:solidFill>
                            <a:prstClr val="black"/>
                          </a:solidFill>
                          <a:effectLst/>
                          <a:uLnTx/>
                          <a:uFillTx/>
                          <a:latin typeface="+mn-lt"/>
                          <a:ea typeface="+mn-ea"/>
                          <a:cs typeface="+mn-cs"/>
                        </a:rPr>
                        <a:t> Treatment/Prescription history</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85224393"/>
                  </a:ext>
                </a:extLst>
              </a:tr>
              <a:tr h="349009">
                <a:tc vMerge="1">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en-GB" sz="1800" b="0" i="0" u="none" strike="noStrike" kern="1200" cap="none" spc="0" normalizeH="0" baseline="0" noProof="0" dirty="0">
                          <a:ln>
                            <a:noFill/>
                          </a:ln>
                          <a:solidFill>
                            <a:prstClr val="black"/>
                          </a:solidFill>
                          <a:effectLst/>
                          <a:uLnTx/>
                          <a:uFillTx/>
                          <a:latin typeface="+mn-lt"/>
                          <a:ea typeface="+mn-ea"/>
                          <a:cs typeface="+mn-cs"/>
                        </a:rPr>
                        <a:t> Side effects to treatment </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170294776"/>
                  </a:ext>
                </a:extLst>
              </a:tr>
              <a:tr h="391023">
                <a:tc vMerge="1">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en-GB" sz="1800" b="0" i="0" u="none" strike="noStrike" kern="1200" cap="none" spc="0" normalizeH="0" baseline="0" noProof="0" dirty="0">
                          <a:ln>
                            <a:noFill/>
                          </a:ln>
                          <a:solidFill>
                            <a:prstClr val="black"/>
                          </a:solidFill>
                          <a:effectLst/>
                          <a:uLnTx/>
                          <a:uFillTx/>
                          <a:latin typeface="+mn-lt"/>
                          <a:ea typeface="+mn-ea"/>
                          <a:cs typeface="+mn-cs"/>
                        </a:rPr>
                        <a:t> Compliance to treatment</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692303935"/>
                  </a:ext>
                </a:extLst>
              </a:tr>
              <a:tr h="349009">
                <a:tc vMerge="1">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en-GB" sz="1800" b="0" i="0" u="none" strike="noStrike" kern="1200" cap="none" spc="0" normalizeH="0" baseline="0" noProof="0" dirty="0">
                          <a:ln>
                            <a:noFill/>
                          </a:ln>
                          <a:solidFill>
                            <a:prstClr val="black"/>
                          </a:solidFill>
                          <a:effectLst/>
                          <a:uLnTx/>
                          <a:uFillTx/>
                          <a:latin typeface="+mn-lt"/>
                          <a:ea typeface="+mn-ea"/>
                          <a:cs typeface="+mn-cs"/>
                        </a:rPr>
                        <a:t> Patient’s perception of their treatment</a:t>
                      </a:r>
                      <a:endParaRPr kumimoji="0" lang="en-US" sz="1800" b="0" i="0" u="none" strike="noStrike" kern="1200" cap="none" spc="0" normalizeH="0" baseline="0" noProof="0" dirty="0">
                        <a:ln>
                          <a:noFill/>
                        </a:ln>
                        <a:solidFill>
                          <a:prstClr val="black"/>
                        </a:solidFill>
                        <a:effectLst/>
                        <a:uLnTx/>
                        <a:uFillTx/>
                        <a:latin typeface="+mn-lt"/>
                        <a:ea typeface="+mn-ea"/>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05542786"/>
                  </a:ext>
                </a:extLst>
              </a:tr>
              <a:tr h="431283">
                <a:tc rowSpan="2">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96838" marR="0" lvl="0" indent="0" algn="l" defTabSz="914400" rtl="0" eaLnBrk="1" fontAlgn="b" latinLnBrk="0" hangingPunct="1">
                        <a:lnSpc>
                          <a:spcPct val="100000"/>
                        </a:lnSpc>
                        <a:spcBef>
                          <a:spcPts val="0"/>
                        </a:spcBef>
                        <a:spcAft>
                          <a:spcPts val="0"/>
                        </a:spcAft>
                        <a:buClrTx/>
                        <a:buSzTx/>
                        <a:buFontTx/>
                        <a:buNone/>
                        <a:tabLst/>
                        <a:defRPr/>
                      </a:pPr>
                      <a:r>
                        <a:rPr lang="en-GB" sz="2000" b="1" u="none" strike="noStrike" dirty="0">
                          <a:solidFill>
                            <a:schemeClr val="tx1"/>
                          </a:solidFill>
                          <a:effectLst/>
                          <a:latin typeface="+mn-lt"/>
                          <a:cs typeface="Arial" panose="020B0604020202020204" pitchFamily="34" charset="0"/>
                        </a:rPr>
                        <a:t>Patient Impact and preference</a:t>
                      </a:r>
                      <a:endParaRPr lang="en-GB" sz="2000" b="1" i="0" u="none" strike="noStrike" dirty="0">
                        <a:solidFill>
                          <a:schemeClr val="tx1"/>
                        </a:solidFill>
                        <a:effectLst/>
                        <a:latin typeface="+mn-lt"/>
                        <a:cs typeface="Arial" panose="020B0604020202020204" pitchFamily="34" charset="0"/>
                      </a:endParaRPr>
                    </a:p>
                    <a:p>
                      <a:pPr algn="l" fontAlgn="b"/>
                      <a:endParaRPr lang="en-GB" sz="2000" b="1" i="0" u="none" strike="noStrike" dirty="0">
                        <a:solidFill>
                          <a:schemeClr val="tx1"/>
                        </a:solidFill>
                        <a:effectLst/>
                        <a:latin typeface="+mn-lt"/>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C9CD"/>
                    </a:solidFill>
                  </a:tcPr>
                </a:tc>
                <a:tc>
                  <a:txBody>
                    <a:bodyPr/>
                    <a:lstStyle/>
                    <a:p>
                      <a:pPr marL="0" marR="0" lvl="0" indent="0" algn="l" defTabSz="914400" rtl="0" eaLnBrk="1" fontAlgn="b" latinLnBrk="0" hangingPunct="1">
                        <a:lnSpc>
                          <a:spcPct val="100000"/>
                        </a:lnSpc>
                        <a:spcBef>
                          <a:spcPts val="0"/>
                        </a:spcBef>
                        <a:spcAft>
                          <a:spcPts val="0"/>
                        </a:spcAft>
                        <a:buClrTx/>
                        <a:buSzTx/>
                        <a:buFont typeface="Arial" panose="020B0604020202020204" pitchFamily="34" charset="0"/>
                        <a:buNone/>
                        <a:tabLst/>
                        <a:defRPr/>
                      </a:pPr>
                      <a:r>
                        <a:rPr lang="en-GB" sz="1800" b="0" u="none" strike="noStrike" dirty="0">
                          <a:solidFill>
                            <a:schemeClr val="tx1"/>
                          </a:solidFill>
                          <a:effectLst/>
                          <a:latin typeface="+mn-lt"/>
                        </a:rPr>
                        <a:t> Explore impact acne has had on self-esteem or mental health</a:t>
                      </a:r>
                      <a:endParaRPr lang="en-GB" sz="1800" b="0" i="0" u="none" strike="noStrike" dirty="0">
                        <a:solidFill>
                          <a:schemeClr val="tx1"/>
                        </a:solidFill>
                        <a:effectLst/>
                        <a:latin typeface="+mn-lt"/>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226241285"/>
                  </a:ext>
                </a:extLst>
              </a:tr>
              <a:tr h="582789">
                <a:tc vMerge="1">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800" b="0" dirty="0">
                          <a:solidFill>
                            <a:schemeClr val="tx1"/>
                          </a:solidFill>
                          <a:latin typeface="+mn-lt"/>
                          <a:cs typeface="Arial" panose="020B0604020202020204" pitchFamily="34" charset="0"/>
                        </a:rPr>
                        <a:t> What are the patient's preferences and expectations from treatment?</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94865796"/>
                  </a:ext>
                </a:extLst>
              </a:tr>
            </a:tbl>
          </a:graphicData>
        </a:graphic>
      </p:graphicFrame>
      <p:sp>
        <p:nvSpPr>
          <p:cNvPr id="3" name="Slide Number Placeholder 2">
            <a:extLst>
              <a:ext uri="{FF2B5EF4-FFF2-40B4-BE49-F238E27FC236}">
                <a16:creationId xmlns:a16="http://schemas.microsoft.com/office/drawing/2014/main" id="{3F6362BF-8F29-70CC-88D5-F681862FCDD1}"/>
              </a:ext>
            </a:extLst>
          </p:cNvPr>
          <p:cNvSpPr txBox="1">
            <a:spLocks/>
          </p:cNvSpPr>
          <p:nvPr/>
        </p:nvSpPr>
        <p:spPr>
          <a:xfrm>
            <a:off x="8682820" y="6434495"/>
            <a:ext cx="27432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31F20"/>
                </a:solidFill>
                <a:effectLst/>
                <a:uLnTx/>
                <a:uFillTx/>
                <a:latin typeface="Arial" panose="020B0604020202020204"/>
                <a:ea typeface="+mn-ea"/>
                <a:cs typeface="+mn-cs"/>
              </a:rPr>
              <a:t>  </a:t>
            </a:r>
            <a:fld id="{45F8D313-CCBE-49D6-A3BC-57B1848DFB52}" type="slidenum">
              <a:rPr kumimoji="0" lang="en-US" sz="1200" b="0" i="0" u="none" strike="noStrike" kern="1200" cap="none" spc="0" normalizeH="0" baseline="0" noProof="0" smtClean="0">
                <a:ln>
                  <a:noFill/>
                </a:ln>
                <a:solidFill>
                  <a:srgbClr val="231F20"/>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r>
              <a:rPr kumimoji="0" lang="en-US" sz="1200" b="0" i="0" u="none" strike="noStrike" kern="1200" cap="none" spc="0" normalizeH="0" baseline="0" noProof="0" dirty="0">
                <a:ln>
                  <a:noFill/>
                </a:ln>
                <a:solidFill>
                  <a:srgbClr val="231F20"/>
                </a:solidFill>
                <a:effectLst/>
                <a:uLnTx/>
                <a:uFillTx/>
                <a:latin typeface="Arial" panose="020B0604020202020204"/>
                <a:ea typeface="+mn-ea"/>
                <a:cs typeface="+mn-cs"/>
              </a:rPr>
              <a:t> </a:t>
            </a:r>
          </a:p>
        </p:txBody>
      </p:sp>
      <p:sp>
        <p:nvSpPr>
          <p:cNvPr id="4" name="Date Placeholder 3">
            <a:extLst>
              <a:ext uri="{FF2B5EF4-FFF2-40B4-BE49-F238E27FC236}">
                <a16:creationId xmlns:a16="http://schemas.microsoft.com/office/drawing/2014/main" id="{7704CB48-CDBC-7C15-3974-6CD39AC5AD2A}"/>
              </a:ext>
            </a:extLst>
          </p:cNvPr>
          <p:cNvSpPr txBox="1">
            <a:spLocks/>
          </p:cNvSpPr>
          <p:nvPr/>
        </p:nvSpPr>
        <p:spPr>
          <a:xfrm>
            <a:off x="765980" y="6434495"/>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31F20"/>
                </a:solidFill>
                <a:effectLst/>
                <a:uLnTx/>
                <a:uFillTx/>
                <a:latin typeface="Arial" panose="020B0604020202020204"/>
                <a:ea typeface="+mn-ea"/>
                <a:cs typeface="+mn-cs"/>
              </a:rPr>
              <a:t>November 2023</a:t>
            </a:r>
            <a:endParaRPr kumimoji="0" lang="en-GB" sz="1200" b="0" i="0" u="none" strike="noStrike" kern="1200" cap="none" spc="0" normalizeH="0" baseline="0" noProof="0" dirty="0">
              <a:ln>
                <a:noFill/>
              </a:ln>
              <a:solidFill>
                <a:srgbClr val="231F20"/>
              </a:solidFill>
              <a:effectLst/>
              <a:uLnTx/>
              <a:uFillTx/>
              <a:latin typeface="Arial" panose="020B0604020202020204"/>
              <a:ea typeface="+mn-ea"/>
              <a:cs typeface="+mn-cs"/>
            </a:endParaRPr>
          </a:p>
        </p:txBody>
      </p:sp>
      <p:sp>
        <p:nvSpPr>
          <p:cNvPr id="5" name="Footer Placeholder 4">
            <a:extLst>
              <a:ext uri="{FF2B5EF4-FFF2-40B4-BE49-F238E27FC236}">
                <a16:creationId xmlns:a16="http://schemas.microsoft.com/office/drawing/2014/main" id="{7F7E1CAB-CFA3-6DBA-F0FE-E157895304A5}"/>
              </a:ext>
            </a:extLst>
          </p:cNvPr>
          <p:cNvSpPr txBox="1">
            <a:spLocks/>
          </p:cNvSpPr>
          <p:nvPr/>
        </p:nvSpPr>
        <p:spPr>
          <a:xfrm>
            <a:off x="3935495" y="6434495"/>
            <a:ext cx="41148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231F20"/>
                </a:solidFill>
                <a:effectLst/>
                <a:uLnTx/>
                <a:uFillTx/>
                <a:latin typeface="Arial" panose="020B0604020202020204"/>
                <a:ea typeface="+mn-ea"/>
                <a:cs typeface="+mn-cs"/>
              </a:rPr>
              <a:t>rcgp.org.uk/TARGETantibiotics</a:t>
            </a:r>
          </a:p>
        </p:txBody>
      </p:sp>
    </p:spTree>
    <p:extLst>
      <p:ext uri="{BB962C8B-B14F-4D97-AF65-F5344CB8AC3E}">
        <p14:creationId xmlns:p14="http://schemas.microsoft.com/office/powerpoint/2010/main" val="18189893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499A9-ADAE-F54A-B49E-F294E7BCE9E8}"/>
              </a:ext>
            </a:extLst>
          </p:cNvPr>
          <p:cNvSpPr>
            <a:spLocks noGrp="1"/>
          </p:cNvSpPr>
          <p:nvPr>
            <p:ph type="ctrTitle"/>
          </p:nvPr>
        </p:nvSpPr>
        <p:spPr/>
        <p:txBody>
          <a:bodyPr/>
          <a:lstStyle/>
          <a:p>
            <a:r>
              <a:rPr lang="en-GB" sz="6000" dirty="0"/>
              <a:t>COPD </a:t>
            </a:r>
          </a:p>
        </p:txBody>
      </p:sp>
      <p:sp>
        <p:nvSpPr>
          <p:cNvPr id="3" name="Subtitle 2">
            <a:extLst>
              <a:ext uri="{FF2B5EF4-FFF2-40B4-BE49-F238E27FC236}">
                <a16:creationId xmlns:a16="http://schemas.microsoft.com/office/drawing/2014/main" id="{2AB96998-8BA0-CF4D-B57F-DEBCAD1141C5}"/>
              </a:ext>
            </a:extLst>
          </p:cNvPr>
          <p:cNvSpPr>
            <a:spLocks noGrp="1"/>
          </p:cNvSpPr>
          <p:nvPr>
            <p:ph type="subTitle" idx="1"/>
          </p:nvPr>
        </p:nvSpPr>
        <p:spPr/>
        <p:txBody>
          <a:bodyPr/>
          <a:lstStyle/>
          <a:p>
            <a:r>
              <a:rPr lang="en-GB" b="1" dirty="0"/>
              <a:t>How to review resource and </a:t>
            </a:r>
          </a:p>
          <a:p>
            <a:r>
              <a:rPr lang="en-GB" b="1" dirty="0"/>
              <a:t>prevention of exacerbation toolkit</a:t>
            </a:r>
          </a:p>
        </p:txBody>
      </p:sp>
      <p:sp>
        <p:nvSpPr>
          <p:cNvPr id="9" name="Text Placeholder 8">
            <a:extLst>
              <a:ext uri="{FF2B5EF4-FFF2-40B4-BE49-F238E27FC236}">
                <a16:creationId xmlns:a16="http://schemas.microsoft.com/office/drawing/2014/main" id="{E4F63B5F-2944-6B41-9332-74DB2CCA6FCA}"/>
              </a:ext>
            </a:extLst>
          </p:cNvPr>
          <p:cNvSpPr>
            <a:spLocks noGrp="1"/>
          </p:cNvSpPr>
          <p:nvPr>
            <p:ph type="body" sz="quarter" idx="13"/>
          </p:nvPr>
        </p:nvSpPr>
        <p:spPr>
          <a:xfrm>
            <a:off x="432000" y="5760000"/>
            <a:ext cx="6259513" cy="592674"/>
          </a:xfrm>
        </p:spPr>
        <p:txBody>
          <a:bodyPr>
            <a:normAutofit fontScale="77500" lnSpcReduction="20000"/>
          </a:bodyPr>
          <a:lstStyle/>
          <a:p>
            <a:pPr>
              <a:lnSpc>
                <a:spcPct val="120000"/>
              </a:lnSpc>
            </a:pPr>
            <a:r>
              <a:rPr lang="en-GB" dirty="0"/>
              <a:t>Presented by:</a:t>
            </a:r>
            <a:br>
              <a:rPr lang="en-GB" dirty="0"/>
            </a:br>
            <a:r>
              <a:rPr lang="en-GB" b="1" dirty="0"/>
              <a:t>Naomi Fleming</a:t>
            </a:r>
          </a:p>
        </p:txBody>
      </p:sp>
    </p:spTree>
    <p:extLst>
      <p:ext uri="{BB962C8B-B14F-4D97-AF65-F5344CB8AC3E}">
        <p14:creationId xmlns:p14="http://schemas.microsoft.com/office/powerpoint/2010/main" val="4070339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A4AB84A-415F-CC3A-B43E-A17FFE549B34}"/>
              </a:ext>
            </a:extLst>
          </p:cNvPr>
          <p:cNvSpPr>
            <a:spLocks noGrp="1"/>
          </p:cNvSpPr>
          <p:nvPr>
            <p:ph idx="1"/>
          </p:nvPr>
        </p:nvSpPr>
        <p:spPr>
          <a:xfrm>
            <a:off x="355846" y="1297186"/>
            <a:ext cx="11088000" cy="3456000"/>
          </a:xfrm>
        </p:spPr>
        <p:txBody>
          <a:bodyPr>
            <a:noAutofit/>
          </a:bodyPr>
          <a:lstStyle/>
          <a:p>
            <a:pPr marL="342900" indent="-342900">
              <a:buFont typeface="Arial" panose="020B0604020202020204" pitchFamily="34" charset="0"/>
              <a:buChar char="•"/>
            </a:pPr>
            <a:r>
              <a:rPr lang="en-GB" sz="2000" dirty="0"/>
              <a:t>COPD is an important chronic disease which often disproportionately impacts the more deprived members of our population </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Approx 1.3 million diagnosed, &gt;30,000 deaths/year</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It carries significant detrimental impact on quality of life and function for patients</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Individual and societal costs – health, social, psychological, economic</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Character + chronicity of this respiratory disease means significant reliance on urgent, primary and secondary care services – including over-exposure to antibiotics and steroids </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More can and should be done to focus on </a:t>
            </a:r>
            <a:r>
              <a:rPr lang="en-GB" sz="2000" b="1" dirty="0"/>
              <a:t>secondary prevention </a:t>
            </a:r>
          </a:p>
        </p:txBody>
      </p:sp>
      <p:sp>
        <p:nvSpPr>
          <p:cNvPr id="4" name="Title 3">
            <a:extLst>
              <a:ext uri="{FF2B5EF4-FFF2-40B4-BE49-F238E27FC236}">
                <a16:creationId xmlns:a16="http://schemas.microsoft.com/office/drawing/2014/main" id="{17A129A5-2E4B-D98C-423A-07131B57610C}"/>
              </a:ext>
            </a:extLst>
          </p:cNvPr>
          <p:cNvSpPr>
            <a:spLocks noGrp="1"/>
          </p:cNvSpPr>
          <p:nvPr>
            <p:ph type="title"/>
          </p:nvPr>
        </p:nvSpPr>
        <p:spPr/>
        <p:txBody>
          <a:bodyPr>
            <a:normAutofit fontScale="90000"/>
          </a:bodyPr>
          <a:lstStyle/>
          <a:p>
            <a:r>
              <a:rPr lang="en-GB" dirty="0"/>
              <a:t>Why review patients with COPD that use antibiotics frequently?</a:t>
            </a:r>
          </a:p>
        </p:txBody>
      </p:sp>
    </p:spTree>
    <p:extLst>
      <p:ext uri="{BB962C8B-B14F-4D97-AF65-F5344CB8AC3E}">
        <p14:creationId xmlns:p14="http://schemas.microsoft.com/office/powerpoint/2010/main" val="3823724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CDF7524F-EBE3-6C2B-ADF2-06C2968A5F16}"/>
              </a:ext>
            </a:extLst>
          </p:cNvPr>
          <p:cNvPicPr>
            <a:picLocks noGrp="1" noChangeAspect="1"/>
          </p:cNvPicPr>
          <p:nvPr>
            <p:ph idx="1"/>
          </p:nvPr>
        </p:nvPicPr>
        <p:blipFill rotWithShape="1">
          <a:blip r:embed="rId2"/>
          <a:srcRect l="4909" t="16685" r="62425" b="11313"/>
          <a:stretch/>
        </p:blipFill>
        <p:spPr>
          <a:xfrm>
            <a:off x="1109272" y="854439"/>
            <a:ext cx="8244590" cy="5527514"/>
          </a:xfrm>
        </p:spPr>
      </p:pic>
      <p:sp>
        <p:nvSpPr>
          <p:cNvPr id="4" name="Title 3">
            <a:extLst>
              <a:ext uri="{FF2B5EF4-FFF2-40B4-BE49-F238E27FC236}">
                <a16:creationId xmlns:a16="http://schemas.microsoft.com/office/drawing/2014/main" id="{DC07DCC1-A11A-F1EB-8A6F-B9BB2F9387E7}"/>
              </a:ext>
            </a:extLst>
          </p:cNvPr>
          <p:cNvSpPr>
            <a:spLocks noGrp="1"/>
          </p:cNvSpPr>
          <p:nvPr>
            <p:ph type="title"/>
          </p:nvPr>
        </p:nvSpPr>
        <p:spPr>
          <a:xfrm>
            <a:off x="393923" y="270516"/>
            <a:ext cx="11404154" cy="865186"/>
          </a:xfrm>
        </p:spPr>
        <p:txBody>
          <a:bodyPr/>
          <a:lstStyle/>
          <a:p>
            <a:r>
              <a:rPr lang="en-GB" dirty="0"/>
              <a:t>How to review TARGET resource</a:t>
            </a:r>
          </a:p>
        </p:txBody>
      </p:sp>
    </p:spTree>
    <p:extLst>
      <p:ext uri="{BB962C8B-B14F-4D97-AF65-F5344CB8AC3E}">
        <p14:creationId xmlns:p14="http://schemas.microsoft.com/office/powerpoint/2010/main" val="2027763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05C8956-6402-5ADA-40E2-48CB5F339626}"/>
              </a:ext>
            </a:extLst>
          </p:cNvPr>
          <p:cNvSpPr>
            <a:spLocks noGrp="1"/>
          </p:cNvSpPr>
          <p:nvPr>
            <p:ph idx="1"/>
          </p:nvPr>
        </p:nvSpPr>
        <p:spPr>
          <a:xfrm>
            <a:off x="419808" y="1439056"/>
            <a:ext cx="11088000" cy="4888591"/>
          </a:xfrm>
        </p:spPr>
        <p:txBody>
          <a:bodyPr>
            <a:normAutofit fontScale="70000" lnSpcReduction="20000"/>
          </a:bodyPr>
          <a:lstStyle/>
          <a:p>
            <a:pPr marL="342900" indent="-342900">
              <a:buFont typeface="Arial" panose="020B0604020202020204" pitchFamily="34" charset="0"/>
              <a:buChar char="•"/>
            </a:pPr>
            <a:r>
              <a:rPr lang="en-GB" dirty="0"/>
              <a:t>For patients with rescue packs</a:t>
            </a:r>
          </a:p>
          <a:p>
            <a:pPr marL="1028700" lvl="1" indent="-342900"/>
            <a:r>
              <a:rPr lang="en-GB" dirty="0"/>
              <a:t>Review previous exacerbation and antibiotic use history.</a:t>
            </a:r>
          </a:p>
          <a:p>
            <a:pPr marL="1028700" lvl="1" indent="-342900"/>
            <a:r>
              <a:rPr lang="en-GB" dirty="0"/>
              <a:t>Advise to respond promptly to exacerbation symptoms by following their action plan</a:t>
            </a:r>
          </a:p>
          <a:p>
            <a:pPr marL="1485900" lvl="2" indent="-342900"/>
            <a:r>
              <a:rPr lang="en-GB" dirty="0"/>
              <a:t>1) adjust short-acting bronchodilator therapy,</a:t>
            </a:r>
          </a:p>
          <a:p>
            <a:pPr marL="1485900" lvl="2" indent="-342900"/>
            <a:r>
              <a:rPr lang="en-GB" dirty="0"/>
              <a:t>2) take steroid rescue pack if breathlessness interferes with activities of daily living, </a:t>
            </a:r>
          </a:p>
          <a:p>
            <a:pPr marL="1485900" lvl="2" indent="-342900"/>
            <a:r>
              <a:rPr lang="en-GB" dirty="0"/>
              <a:t>3) only add antibiotic rescue pack </a:t>
            </a:r>
            <a:r>
              <a:rPr lang="en-GB" b="1" dirty="0"/>
              <a:t>if </a:t>
            </a:r>
            <a:r>
              <a:rPr lang="en-GB" dirty="0"/>
              <a:t>sputum colour changes or increases in volume or thickness compared to normal day to-day variation, and </a:t>
            </a:r>
          </a:p>
          <a:p>
            <a:pPr marL="1485900" lvl="2" indent="-342900"/>
            <a:r>
              <a:rPr lang="en-GB" dirty="0"/>
              <a:t>4) tell their healthcare professional</a:t>
            </a:r>
          </a:p>
          <a:p>
            <a:pPr marL="1028700" lvl="1" indent="-342900"/>
            <a:r>
              <a:rPr lang="en-GB" dirty="0"/>
              <a:t>Adverse effects of antibiotic treatment</a:t>
            </a:r>
          </a:p>
          <a:p>
            <a:pPr marL="1028700" lvl="1" indent="-342900"/>
            <a:r>
              <a:rPr lang="en-GB" dirty="0"/>
              <a:t>Importance of seeking medical help if symptoms deteriorate rapidly/significantly.</a:t>
            </a:r>
          </a:p>
          <a:p>
            <a:pPr marL="1028700" lvl="1" indent="-342900"/>
            <a:r>
              <a:rPr lang="en-GB" dirty="0"/>
              <a:t>Consider removing rescue packs from the repeat medication list and adding as acute issues to prompt clinical review</a:t>
            </a:r>
          </a:p>
          <a:p>
            <a:pPr lvl="1" indent="0">
              <a:buNone/>
            </a:pPr>
            <a:endParaRPr lang="en-GB" dirty="0"/>
          </a:p>
          <a:p>
            <a:pPr marL="342900" indent="-342900">
              <a:buFont typeface="Arial" panose="020B0604020202020204" pitchFamily="34" charset="0"/>
              <a:buChar char="•"/>
            </a:pPr>
            <a:r>
              <a:rPr lang="en-GB" dirty="0"/>
              <a:t>For patients on antibiotic prophylaxis:</a:t>
            </a:r>
          </a:p>
          <a:p>
            <a:pPr marL="1028700" lvl="1" indent="-342900"/>
            <a:r>
              <a:rPr lang="en-GB" dirty="0"/>
              <a:t>Ensure self-care measures are followed and inhaler therapy is optimised. </a:t>
            </a:r>
          </a:p>
          <a:p>
            <a:pPr marL="1028700" lvl="1" indent="-342900"/>
            <a:r>
              <a:rPr lang="en-GB" dirty="0"/>
              <a:t>Review long-term macrolide after the first 3 months of treatment initiation and every 6 months thereafter Only continue treatment if a meaningful reduction in frequency of exacerbations or improvement in quality of life outweigh risks of treatment </a:t>
            </a:r>
          </a:p>
          <a:p>
            <a:pPr marL="1028700" lvl="1" indent="-342900"/>
            <a:r>
              <a:rPr lang="en-GB" dirty="0"/>
              <a:t>Prophylactic antibiotics should be ‘restricted to those individuals where they are safe and likely to be effective, and to avoid the risk of widespread overuse that could raise AMS concerns.</a:t>
            </a:r>
          </a:p>
          <a:p>
            <a:pPr marL="1028700" lvl="1" indent="-342900"/>
            <a:r>
              <a:rPr lang="en-GB" dirty="0"/>
              <a:t>NICE committee recommended restricting the use of prophylactic antibiotics to ex-smokers and non-smokers. </a:t>
            </a:r>
          </a:p>
          <a:p>
            <a:pPr marL="1028700" lvl="1" indent="-342900"/>
            <a:r>
              <a:rPr lang="en-GB" dirty="0"/>
              <a:t>For acute exacerbations, continuous antibiotic prophylaxis treatment can continue with the addition of an acute course of antibiotic treatment belonging to a different therapeutic class</a:t>
            </a:r>
          </a:p>
        </p:txBody>
      </p:sp>
      <p:sp>
        <p:nvSpPr>
          <p:cNvPr id="4" name="Title 3">
            <a:extLst>
              <a:ext uri="{FF2B5EF4-FFF2-40B4-BE49-F238E27FC236}">
                <a16:creationId xmlns:a16="http://schemas.microsoft.com/office/drawing/2014/main" id="{B6A8A46C-5952-69B8-C386-D97B62647C1E}"/>
              </a:ext>
            </a:extLst>
          </p:cNvPr>
          <p:cNvSpPr>
            <a:spLocks noGrp="1"/>
          </p:cNvSpPr>
          <p:nvPr>
            <p:ph type="title"/>
          </p:nvPr>
        </p:nvSpPr>
        <p:spPr/>
        <p:txBody>
          <a:bodyPr/>
          <a:lstStyle/>
          <a:p>
            <a:r>
              <a:rPr lang="en-GB" dirty="0"/>
              <a:t>Review of Antibiotic Use</a:t>
            </a:r>
          </a:p>
        </p:txBody>
      </p:sp>
    </p:spTree>
    <p:extLst>
      <p:ext uri="{BB962C8B-B14F-4D97-AF65-F5344CB8AC3E}">
        <p14:creationId xmlns:p14="http://schemas.microsoft.com/office/powerpoint/2010/main" val="3695399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499A9-ADAE-F54A-B49E-F294E7BCE9E8}"/>
              </a:ext>
            </a:extLst>
          </p:cNvPr>
          <p:cNvSpPr>
            <a:spLocks noGrp="1"/>
          </p:cNvSpPr>
          <p:nvPr>
            <p:ph type="ctrTitle"/>
          </p:nvPr>
        </p:nvSpPr>
        <p:spPr>
          <a:xfrm>
            <a:off x="432000" y="218662"/>
            <a:ext cx="4845678" cy="3289852"/>
          </a:xfrm>
        </p:spPr>
        <p:txBody>
          <a:bodyPr/>
          <a:lstStyle/>
          <a:p>
            <a:r>
              <a:rPr lang="en-GB" sz="6000" dirty="0">
                <a:solidFill>
                  <a:schemeClr val="bg2"/>
                </a:solidFill>
              </a:rPr>
              <a:t>Optimising duration of antimicrobial use</a:t>
            </a:r>
          </a:p>
        </p:txBody>
      </p:sp>
      <p:sp>
        <p:nvSpPr>
          <p:cNvPr id="3" name="Subtitle 2">
            <a:extLst>
              <a:ext uri="{FF2B5EF4-FFF2-40B4-BE49-F238E27FC236}">
                <a16:creationId xmlns:a16="http://schemas.microsoft.com/office/drawing/2014/main" id="{2AB96998-8BA0-CF4D-B57F-DEBCAD1141C5}"/>
              </a:ext>
            </a:extLst>
          </p:cNvPr>
          <p:cNvSpPr>
            <a:spLocks noGrp="1"/>
          </p:cNvSpPr>
          <p:nvPr>
            <p:ph type="subTitle" idx="1"/>
          </p:nvPr>
        </p:nvSpPr>
        <p:spPr>
          <a:xfrm>
            <a:off x="266349" y="4410734"/>
            <a:ext cx="5829651" cy="350110"/>
          </a:xfrm>
        </p:spPr>
        <p:txBody>
          <a:bodyPr>
            <a:normAutofit fontScale="92500"/>
          </a:bodyPr>
          <a:lstStyle/>
          <a:p>
            <a:r>
              <a:rPr lang="en-GB" sz="2400" dirty="0">
                <a:solidFill>
                  <a:schemeClr val="tx1"/>
                </a:solidFill>
              </a:rPr>
              <a:t>PrescQIPP Practice Plus 13</a:t>
            </a:r>
            <a:r>
              <a:rPr lang="en-GB" sz="2400" baseline="30000" dirty="0">
                <a:solidFill>
                  <a:schemeClr val="tx1"/>
                </a:solidFill>
              </a:rPr>
              <a:t>th</a:t>
            </a:r>
            <a:r>
              <a:rPr lang="en-GB" sz="2400" dirty="0">
                <a:solidFill>
                  <a:schemeClr val="tx1"/>
                </a:solidFill>
              </a:rPr>
              <a:t> December 2023</a:t>
            </a:r>
            <a:endParaRPr lang="en-GB" sz="2400" b="1" dirty="0">
              <a:solidFill>
                <a:schemeClr val="tx1"/>
              </a:solidFill>
            </a:endParaRPr>
          </a:p>
        </p:txBody>
      </p:sp>
      <p:sp>
        <p:nvSpPr>
          <p:cNvPr id="9" name="Text Placeholder 8">
            <a:extLst>
              <a:ext uri="{FF2B5EF4-FFF2-40B4-BE49-F238E27FC236}">
                <a16:creationId xmlns:a16="http://schemas.microsoft.com/office/drawing/2014/main" id="{E4F63B5F-2944-6B41-9332-74DB2CCA6FCA}"/>
              </a:ext>
            </a:extLst>
          </p:cNvPr>
          <p:cNvSpPr>
            <a:spLocks noGrp="1"/>
          </p:cNvSpPr>
          <p:nvPr>
            <p:ph type="body" sz="quarter" idx="13"/>
          </p:nvPr>
        </p:nvSpPr>
        <p:spPr>
          <a:xfrm>
            <a:off x="342548" y="5308058"/>
            <a:ext cx="6259513" cy="592674"/>
          </a:xfrm>
        </p:spPr>
        <p:txBody>
          <a:bodyPr>
            <a:normAutofit fontScale="40000" lnSpcReduction="20000"/>
          </a:bodyPr>
          <a:lstStyle/>
          <a:p>
            <a:pPr>
              <a:lnSpc>
                <a:spcPct val="120000"/>
              </a:lnSpc>
            </a:pPr>
            <a:r>
              <a:rPr lang="en-GB" dirty="0"/>
              <a:t>Presented by:</a:t>
            </a:r>
          </a:p>
          <a:p>
            <a:pPr>
              <a:lnSpc>
                <a:spcPct val="120000"/>
              </a:lnSpc>
            </a:pPr>
            <a:r>
              <a:rPr lang="en-GB" b="1" dirty="0"/>
              <a:t>Elizabeth Beech MBE Regional Antimicrobial Stewardship Lead South West Region</a:t>
            </a:r>
            <a:br>
              <a:rPr lang="en-GB" dirty="0"/>
            </a:br>
            <a:r>
              <a:rPr lang="en-GB" b="1" dirty="0"/>
              <a:t>Dr Naomi Fleming </a:t>
            </a:r>
            <a:r>
              <a:rPr lang="en-GB" b="1" dirty="0" err="1"/>
              <a:t>MRPharmS</a:t>
            </a:r>
            <a:r>
              <a:rPr lang="en-GB" b="1" dirty="0"/>
              <a:t> | Regional Antimicrobial Stewardship Lead East of England Region</a:t>
            </a:r>
          </a:p>
          <a:p>
            <a:pPr>
              <a:lnSpc>
                <a:spcPct val="120000"/>
              </a:lnSpc>
            </a:pPr>
            <a:endParaRPr lang="en-GB" b="1" dirty="0"/>
          </a:p>
        </p:txBody>
      </p:sp>
    </p:spTree>
    <p:extLst>
      <p:ext uri="{BB962C8B-B14F-4D97-AF65-F5344CB8AC3E}">
        <p14:creationId xmlns:p14="http://schemas.microsoft.com/office/powerpoint/2010/main" val="3830231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506C94-49C0-F177-8A01-C9E73B90DCBB}"/>
              </a:ext>
            </a:extLst>
          </p:cNvPr>
          <p:cNvSpPr>
            <a:spLocks noGrp="1"/>
          </p:cNvSpPr>
          <p:nvPr>
            <p:ph type="title"/>
          </p:nvPr>
        </p:nvSpPr>
        <p:spPr>
          <a:xfrm>
            <a:off x="1795463" y="442773"/>
            <a:ext cx="9772650" cy="1325563"/>
          </a:xfrm>
        </p:spPr>
        <p:txBody>
          <a:bodyPr/>
          <a:lstStyle/>
          <a:p>
            <a:r>
              <a:rPr lang="en-GB" b="1" dirty="0"/>
              <a:t>Why develop the COPD-Prevention of exacerbation Toolkit (PET)?</a:t>
            </a:r>
            <a:r>
              <a:rPr lang="en-GB" b="1" dirty="0">
                <a:solidFill>
                  <a:srgbClr val="AF1E2C"/>
                </a:solidFill>
              </a:rPr>
              <a:t> </a:t>
            </a:r>
          </a:p>
        </p:txBody>
      </p:sp>
      <p:sp>
        <p:nvSpPr>
          <p:cNvPr id="2" name="Content Placeholder 1">
            <a:extLst>
              <a:ext uri="{FF2B5EF4-FFF2-40B4-BE49-F238E27FC236}">
                <a16:creationId xmlns:a16="http://schemas.microsoft.com/office/drawing/2014/main" id="{45C1BE45-70FE-2DD7-3939-63D6999F56FC}"/>
              </a:ext>
            </a:extLst>
          </p:cNvPr>
          <p:cNvSpPr>
            <a:spLocks noGrp="1"/>
          </p:cNvSpPr>
          <p:nvPr>
            <p:ph idx="1"/>
          </p:nvPr>
        </p:nvSpPr>
        <p:spPr>
          <a:xfrm>
            <a:off x="5944265" y="2035847"/>
            <a:ext cx="6096000" cy="1650393"/>
          </a:xfrm>
        </p:spPr>
        <p:txBody>
          <a:bodyPr>
            <a:normAutofit fontScale="92500" lnSpcReduction="20000"/>
          </a:bodyPr>
          <a:lstStyle/>
          <a:p>
            <a:pPr marL="0" indent="0">
              <a:lnSpc>
                <a:spcPct val="100000"/>
              </a:lnSpc>
              <a:spcBef>
                <a:spcPts val="0"/>
              </a:spcBef>
              <a:buNone/>
            </a:pPr>
            <a:r>
              <a:rPr lang="en-GB" sz="3200" b="1" dirty="0"/>
              <a:t>To be used alongside the COPD ‘How to’ guide, </a:t>
            </a:r>
            <a:r>
              <a:rPr lang="en-GB" sz="3200" b="1" dirty="0">
                <a:solidFill>
                  <a:schemeClr val="tx1"/>
                </a:solidFill>
              </a:rPr>
              <a:t>a checklist document for primary care teams: </a:t>
            </a:r>
          </a:p>
        </p:txBody>
      </p:sp>
      <p:sp>
        <p:nvSpPr>
          <p:cNvPr id="6" name="TextBox 5">
            <a:extLst>
              <a:ext uri="{FF2B5EF4-FFF2-40B4-BE49-F238E27FC236}">
                <a16:creationId xmlns:a16="http://schemas.microsoft.com/office/drawing/2014/main" id="{281EEABF-2151-4644-03EC-578026697654}"/>
              </a:ext>
            </a:extLst>
          </p:cNvPr>
          <p:cNvSpPr txBox="1"/>
          <p:nvPr/>
        </p:nvSpPr>
        <p:spPr>
          <a:xfrm>
            <a:off x="5951141" y="4215374"/>
            <a:ext cx="5737193" cy="1815882"/>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srgbClr val="231F20"/>
                </a:solidFill>
                <a:effectLst/>
                <a:uLnTx/>
                <a:uFillTx/>
                <a:latin typeface="Arial" panose="020B0604020202020204"/>
                <a:ea typeface="+mn-ea"/>
                <a:cs typeface="+mn-cs"/>
              </a:rPr>
              <a:t>To work through with patients during consultation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srgbClr val="231F20"/>
                </a:solidFill>
                <a:effectLst/>
                <a:uLnTx/>
                <a:uFillTx/>
                <a:latin typeface="Arial" panose="020B0604020202020204"/>
                <a:ea typeface="+mn-ea"/>
                <a:cs typeface="+mn-cs"/>
              </a:rPr>
              <a:t>Act as a memory aid of steps that should be considered </a:t>
            </a:r>
          </a:p>
        </p:txBody>
      </p:sp>
      <p:pic>
        <p:nvPicPr>
          <p:cNvPr id="8" name="Picture 7" descr="A person talking to a patient&#10;&#10;Description automatically generated">
            <a:extLst>
              <a:ext uri="{FF2B5EF4-FFF2-40B4-BE49-F238E27FC236}">
                <a16:creationId xmlns:a16="http://schemas.microsoft.com/office/drawing/2014/main" id="{418B0879-4B06-3CBC-FB3F-86229C6B11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415" y="2035847"/>
            <a:ext cx="5270250" cy="3515257"/>
          </a:xfrm>
          <a:prstGeom prst="rect">
            <a:avLst/>
          </a:prstGeom>
        </p:spPr>
      </p:pic>
      <p:sp>
        <p:nvSpPr>
          <p:cNvPr id="7" name="Slide Number Placeholder 2">
            <a:extLst>
              <a:ext uri="{FF2B5EF4-FFF2-40B4-BE49-F238E27FC236}">
                <a16:creationId xmlns:a16="http://schemas.microsoft.com/office/drawing/2014/main" id="{072A1F42-3B04-CCD1-945F-85B2E2DC6B12}"/>
              </a:ext>
            </a:extLst>
          </p:cNvPr>
          <p:cNvSpPr txBox="1">
            <a:spLocks/>
          </p:cNvSpPr>
          <p:nvPr/>
        </p:nvSpPr>
        <p:spPr>
          <a:xfrm>
            <a:off x="8682820" y="6434495"/>
            <a:ext cx="27432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31F20"/>
                </a:solidFill>
                <a:effectLst/>
                <a:uLnTx/>
                <a:uFillTx/>
                <a:latin typeface="Arial" panose="020B0604020202020204"/>
                <a:ea typeface="+mn-ea"/>
                <a:cs typeface="+mn-cs"/>
              </a:rPr>
              <a:t>  </a:t>
            </a:r>
            <a:fld id="{45F8D313-CCBE-49D6-A3BC-57B1848DFB52}" type="slidenum">
              <a:rPr kumimoji="0" lang="en-US" sz="1200" b="0" i="0" u="none" strike="noStrike" kern="1200" cap="none" spc="0" normalizeH="0" baseline="0" noProof="0" smtClean="0">
                <a:ln>
                  <a:noFill/>
                </a:ln>
                <a:solidFill>
                  <a:srgbClr val="231F20"/>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r>
              <a:rPr kumimoji="0" lang="en-US" sz="1200" b="0" i="0" u="none" strike="noStrike" kern="1200" cap="none" spc="0" normalizeH="0" baseline="0" noProof="0" dirty="0">
                <a:ln>
                  <a:noFill/>
                </a:ln>
                <a:solidFill>
                  <a:srgbClr val="231F20"/>
                </a:solidFill>
                <a:effectLst/>
                <a:uLnTx/>
                <a:uFillTx/>
                <a:latin typeface="Arial" panose="020B0604020202020204"/>
                <a:ea typeface="+mn-ea"/>
                <a:cs typeface="+mn-cs"/>
              </a:rPr>
              <a:t> </a:t>
            </a:r>
          </a:p>
        </p:txBody>
      </p:sp>
      <p:sp>
        <p:nvSpPr>
          <p:cNvPr id="9" name="Date Placeholder 3">
            <a:extLst>
              <a:ext uri="{FF2B5EF4-FFF2-40B4-BE49-F238E27FC236}">
                <a16:creationId xmlns:a16="http://schemas.microsoft.com/office/drawing/2014/main" id="{A900784A-6A6F-EE7F-69BD-B6B46CE76AE4}"/>
              </a:ext>
            </a:extLst>
          </p:cNvPr>
          <p:cNvSpPr txBox="1">
            <a:spLocks/>
          </p:cNvSpPr>
          <p:nvPr/>
        </p:nvSpPr>
        <p:spPr>
          <a:xfrm>
            <a:off x="765980" y="6434495"/>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31F20"/>
                </a:solidFill>
                <a:effectLst/>
                <a:uLnTx/>
                <a:uFillTx/>
                <a:latin typeface="Arial" panose="020B0604020202020204"/>
                <a:ea typeface="+mn-ea"/>
                <a:cs typeface="+mn-cs"/>
              </a:rPr>
              <a:t>November 2023</a:t>
            </a:r>
            <a:endParaRPr kumimoji="0" lang="en-GB" sz="1200" b="0" i="0" u="none" strike="noStrike" kern="1200" cap="none" spc="0" normalizeH="0" baseline="0" noProof="0" dirty="0">
              <a:ln>
                <a:noFill/>
              </a:ln>
              <a:solidFill>
                <a:srgbClr val="231F20"/>
              </a:solidFill>
              <a:effectLst/>
              <a:uLnTx/>
              <a:uFillTx/>
              <a:latin typeface="Arial" panose="020B0604020202020204"/>
              <a:ea typeface="+mn-ea"/>
              <a:cs typeface="+mn-cs"/>
            </a:endParaRPr>
          </a:p>
        </p:txBody>
      </p:sp>
      <p:sp>
        <p:nvSpPr>
          <p:cNvPr id="10" name="Footer Placeholder 4">
            <a:extLst>
              <a:ext uri="{FF2B5EF4-FFF2-40B4-BE49-F238E27FC236}">
                <a16:creationId xmlns:a16="http://schemas.microsoft.com/office/drawing/2014/main" id="{7E0330E8-C3B6-B753-D804-9ACF9DEAC037}"/>
              </a:ext>
            </a:extLst>
          </p:cNvPr>
          <p:cNvSpPr txBox="1">
            <a:spLocks/>
          </p:cNvSpPr>
          <p:nvPr/>
        </p:nvSpPr>
        <p:spPr>
          <a:xfrm>
            <a:off x="3935495" y="6434495"/>
            <a:ext cx="41148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231F20"/>
                </a:solidFill>
                <a:effectLst/>
                <a:uLnTx/>
                <a:uFillTx/>
                <a:latin typeface="Arial" panose="020B0604020202020204"/>
                <a:ea typeface="+mn-ea"/>
                <a:cs typeface="+mn-cs"/>
              </a:rPr>
              <a:t>rcgp.org.uk/TARGETantibiotics</a:t>
            </a:r>
          </a:p>
        </p:txBody>
      </p:sp>
    </p:spTree>
    <p:extLst>
      <p:ext uri="{BB962C8B-B14F-4D97-AF65-F5344CB8AC3E}">
        <p14:creationId xmlns:p14="http://schemas.microsoft.com/office/powerpoint/2010/main" val="3915270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7A16AC-86F3-F339-FE92-1D28796CA4AC}"/>
              </a:ext>
            </a:extLst>
          </p:cNvPr>
          <p:cNvSpPr>
            <a:spLocks noGrp="1"/>
          </p:cNvSpPr>
          <p:nvPr>
            <p:ph type="title"/>
          </p:nvPr>
        </p:nvSpPr>
        <p:spPr/>
        <p:txBody>
          <a:bodyPr/>
          <a:lstStyle/>
          <a:p>
            <a:r>
              <a:rPr lang="en-GB" dirty="0"/>
              <a:t>COPD-PET checklist</a:t>
            </a:r>
          </a:p>
        </p:txBody>
      </p:sp>
      <p:pic>
        <p:nvPicPr>
          <p:cNvPr id="5" name="Picture 4">
            <a:extLst>
              <a:ext uri="{FF2B5EF4-FFF2-40B4-BE49-F238E27FC236}">
                <a16:creationId xmlns:a16="http://schemas.microsoft.com/office/drawing/2014/main" id="{A633700C-C01F-8480-3BE6-8D30A04F8939}"/>
              </a:ext>
            </a:extLst>
          </p:cNvPr>
          <p:cNvPicPr>
            <a:picLocks noChangeAspect="1"/>
          </p:cNvPicPr>
          <p:nvPr/>
        </p:nvPicPr>
        <p:blipFill>
          <a:blip r:embed="rId2"/>
          <a:stretch>
            <a:fillRect/>
          </a:stretch>
        </p:blipFill>
        <p:spPr>
          <a:xfrm>
            <a:off x="1816357" y="1009748"/>
            <a:ext cx="8075376" cy="5248243"/>
          </a:xfrm>
          <a:prstGeom prst="rect">
            <a:avLst/>
          </a:prstGeom>
        </p:spPr>
      </p:pic>
    </p:spTree>
    <p:extLst>
      <p:ext uri="{BB962C8B-B14F-4D97-AF65-F5344CB8AC3E}">
        <p14:creationId xmlns:p14="http://schemas.microsoft.com/office/powerpoint/2010/main" val="4235516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0">
            <a:extLst>
              <a:ext uri="{FF2B5EF4-FFF2-40B4-BE49-F238E27FC236}">
                <a16:creationId xmlns:a16="http://schemas.microsoft.com/office/drawing/2014/main" id="{983E395D-A62B-4D0B-921A-BDAF02E71892}"/>
              </a:ext>
            </a:extLst>
          </p:cNvPr>
          <p:cNvSpPr>
            <a:spLocks noGrp="1"/>
          </p:cNvSpPr>
          <p:nvPr>
            <p:ph type="title"/>
          </p:nvPr>
        </p:nvSpPr>
        <p:spPr/>
        <p:txBody>
          <a:bodyPr>
            <a:normAutofit/>
          </a:bodyPr>
          <a:lstStyle/>
          <a:p>
            <a:r>
              <a:rPr lang="en-GB" sz="2700" dirty="0">
                <a:solidFill>
                  <a:srgbClr val="005EB8"/>
                </a:solidFill>
                <a:latin typeface="Arial"/>
                <a:cs typeface="Arial"/>
              </a:rPr>
              <a:t>Pilot site – </a:t>
            </a:r>
            <a:r>
              <a:rPr lang="en-GB" sz="2700" dirty="0" err="1">
                <a:solidFill>
                  <a:srgbClr val="005EB8"/>
                </a:solidFill>
                <a:latin typeface="Arial"/>
                <a:cs typeface="Arial"/>
              </a:rPr>
              <a:t>eQuality</a:t>
            </a:r>
            <a:r>
              <a:rPr lang="en-GB" sz="2700" dirty="0">
                <a:solidFill>
                  <a:srgbClr val="005EB8"/>
                </a:solidFill>
                <a:latin typeface="Arial"/>
                <a:cs typeface="Arial"/>
              </a:rPr>
              <a:t> Primary Care Network (PCN) in Luton part of the Bedfordshire, Luton and Milton Keynes ICS in East of England</a:t>
            </a:r>
            <a:endParaRPr lang="en-GB" sz="2700" dirty="0"/>
          </a:p>
        </p:txBody>
      </p:sp>
      <p:sp>
        <p:nvSpPr>
          <p:cNvPr id="2" name="Slide Number Placeholder 1">
            <a:extLst>
              <a:ext uri="{FF2B5EF4-FFF2-40B4-BE49-F238E27FC236}">
                <a16:creationId xmlns:a16="http://schemas.microsoft.com/office/drawing/2014/main" id="{C3B20ADE-621F-726A-56FA-59D94794A7C3}"/>
              </a:ext>
            </a:extLst>
          </p:cNvPr>
          <p:cNvSpPr>
            <a:spLocks noGrp="1"/>
          </p:cNvSpPr>
          <p:nvPr>
            <p:ph type="sldNum" sz="quarter" idx="4294967295"/>
          </p:nvPr>
        </p:nvSpPr>
        <p:spPr>
          <a:xfrm>
            <a:off x="11938000" y="6257925"/>
            <a:ext cx="254000" cy="60007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37164D7-9B6A-1C43-ACF7-FB85B36CD2BA}" type="slidenum">
              <a:rPr kumimoji="0" lang="en-US" sz="900" b="0" i="0" u="none" strike="noStrike" kern="1200" cap="none" spc="0" normalizeH="0" baseline="0" noProof="0" smtClean="0">
                <a:ln>
                  <a:noFill/>
                </a:ln>
                <a:solidFill>
                  <a:srgbClr val="231F20"/>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22</a:t>
            </a:fld>
            <a:endParaRPr kumimoji="0" lang="en-US" sz="900" b="0" i="0" u="none" strike="noStrike" kern="1200" cap="none" spc="0" normalizeH="0" baseline="0" noProof="0">
              <a:ln>
                <a:noFill/>
              </a:ln>
              <a:solidFill>
                <a:srgbClr val="231F20"/>
              </a:solidFill>
              <a:effectLst/>
              <a:uLnTx/>
              <a:uFillTx/>
              <a:latin typeface="Arial" panose="020B0604020202020204"/>
              <a:ea typeface="+mn-ea"/>
              <a:cs typeface="+mn-cs"/>
            </a:endParaRPr>
          </a:p>
        </p:txBody>
      </p:sp>
      <p:sp>
        <p:nvSpPr>
          <p:cNvPr id="60" name="Google Shape;4753;p45">
            <a:extLst>
              <a:ext uri="{FF2B5EF4-FFF2-40B4-BE49-F238E27FC236}">
                <a16:creationId xmlns:a16="http://schemas.microsoft.com/office/drawing/2014/main" id="{B87C0026-2928-63AB-94EC-2A13DCDBF018}"/>
              </a:ext>
            </a:extLst>
          </p:cNvPr>
          <p:cNvSpPr txBox="1"/>
          <p:nvPr/>
        </p:nvSpPr>
        <p:spPr>
          <a:xfrm>
            <a:off x="7796972" y="2945058"/>
            <a:ext cx="2056502" cy="2861861"/>
          </a:xfrm>
          <a:prstGeom prst="rect">
            <a:avLst/>
          </a:prstGeom>
          <a:solidFill>
            <a:schemeClr val="lt2"/>
          </a:solid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5EB8"/>
                </a:solidFill>
                <a:effectLst/>
                <a:uLnTx/>
                <a:uFillTx/>
                <a:latin typeface="Arial" panose="020B0604020202020204"/>
                <a:ea typeface="Fira Sans Extra Condensed"/>
                <a:cs typeface="Fira Sans Extra Condensed"/>
                <a:sym typeface="Fira Sans Extra Condensed"/>
              </a:rPr>
              <a:t>Luton</a:t>
            </a:r>
          </a:p>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GB" sz="1200" b="1" i="0" u="none" strike="noStrike" kern="1200" cap="none" spc="0" normalizeH="0" baseline="0" noProof="0" dirty="0">
              <a:ln>
                <a:noFill/>
              </a:ln>
              <a:solidFill>
                <a:srgbClr val="003087"/>
              </a:solidFill>
              <a:effectLst/>
              <a:uLnTx/>
              <a:uFillTx/>
              <a:latin typeface="Arial" panose="020B0604020202020204"/>
              <a:ea typeface="Fira Sans Extra Condensed"/>
              <a:cs typeface="Fira Sans Extra Condensed"/>
              <a:sym typeface="Fira Sans Extra Condensed"/>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5EB8"/>
                </a:solidFill>
                <a:effectLst/>
                <a:uLnTx/>
                <a:uFillTx/>
                <a:latin typeface="Arial" panose="020B0604020202020204"/>
                <a:ea typeface="Fira Sans Extra Condensed"/>
                <a:cs typeface="Fira Sans Extra Condensed"/>
                <a:sym typeface="Fira Sans Extra Condensed"/>
              </a:rPr>
              <a:t>A diverse, densely populated town with over 150 languages and dialects spoken.  It has a younger than average population and above average levels of unemployment and deprivation, with high levels of child poverty.</a:t>
            </a:r>
          </a:p>
        </p:txBody>
      </p:sp>
      <p:grpSp>
        <p:nvGrpSpPr>
          <p:cNvPr id="78" name="Group 77">
            <a:extLst>
              <a:ext uri="{FF2B5EF4-FFF2-40B4-BE49-F238E27FC236}">
                <a16:creationId xmlns:a16="http://schemas.microsoft.com/office/drawing/2014/main" id="{A8A40F0E-DC62-464A-A4DF-5EB88AD9EF94}"/>
              </a:ext>
            </a:extLst>
          </p:cNvPr>
          <p:cNvGrpSpPr/>
          <p:nvPr/>
        </p:nvGrpSpPr>
        <p:grpSpPr>
          <a:xfrm>
            <a:off x="5464480" y="2945058"/>
            <a:ext cx="2084118" cy="2861861"/>
            <a:chOff x="3025097" y="2751570"/>
            <a:chExt cx="1625071" cy="2473024"/>
          </a:xfrm>
        </p:grpSpPr>
        <p:sp>
          <p:nvSpPr>
            <p:cNvPr id="73" name="Google Shape;4759;p45">
              <a:extLst>
                <a:ext uri="{FF2B5EF4-FFF2-40B4-BE49-F238E27FC236}">
                  <a16:creationId xmlns:a16="http://schemas.microsoft.com/office/drawing/2014/main" id="{2372CCF6-92E4-AB35-2948-C386AF51C8F6}"/>
                </a:ext>
              </a:extLst>
            </p:cNvPr>
            <p:cNvSpPr txBox="1"/>
            <p:nvPr/>
          </p:nvSpPr>
          <p:spPr>
            <a:xfrm flipH="1">
              <a:off x="3025097" y="2751570"/>
              <a:ext cx="1625071" cy="498600"/>
            </a:xfrm>
            <a:prstGeom prst="rect">
              <a:avLst/>
            </a:prstGeom>
            <a:solidFill>
              <a:schemeClr val="lt2"/>
            </a:solidFill>
            <a:ln>
              <a:noFill/>
            </a:ln>
          </p:spPr>
          <p:txBody>
            <a:bodyPr spcFirstLastPara="1" wrap="square" lIns="91425" tIns="91425" rIns="91425" bIns="91425" anchor="ctr" anchorCtr="0">
              <a:noAutofit/>
            </a:bodyPr>
            <a:lstStyle/>
            <a:p>
              <a:pPr marL="285750" marR="0" lvl="0" indent="-285750" algn="l" defTabSz="914400" rtl="0" eaLnBrk="1" fontAlgn="auto" latinLnBrk="0" hangingPunct="1">
                <a:lnSpc>
                  <a:spcPct val="115000"/>
                </a:lnSpc>
                <a:spcBef>
                  <a:spcPts val="0"/>
                </a:spcBef>
                <a:spcAft>
                  <a:spcPts val="0"/>
                </a:spcAft>
                <a:buClrTx/>
                <a:buSzTx/>
                <a:buFont typeface="Wingdings" panose="05000000000000000000" pitchFamily="2" charset="2"/>
                <a:buChar char="Ø"/>
                <a:tabLst/>
                <a:defRPr/>
              </a:pPr>
              <a:r>
                <a:rPr kumimoji="0" lang="en" sz="1200" b="1" i="0" u="none" strike="noStrike" kern="1200" cap="none" spc="0" normalizeH="0" baseline="0" noProof="0" dirty="0">
                  <a:ln>
                    <a:noFill/>
                  </a:ln>
                  <a:solidFill>
                    <a:srgbClr val="005EB8"/>
                  </a:solidFill>
                  <a:effectLst/>
                  <a:uLnTx/>
                  <a:uFillTx/>
                  <a:latin typeface="Arial" panose="020B0604020202020204"/>
                  <a:ea typeface="Fira Sans Extra Condensed"/>
                  <a:cs typeface="Fira Sans Extra Condensed"/>
                  <a:sym typeface="Fira Sans Extra Condensed"/>
                </a:rPr>
                <a:t>1 of 5 PCNs in Luton</a:t>
              </a:r>
              <a:endParaRPr kumimoji="0" sz="1200" b="1" i="0" u="none" strike="noStrike" kern="1200" cap="none" spc="0" normalizeH="0" baseline="0" noProof="0" dirty="0">
                <a:ln>
                  <a:noFill/>
                </a:ln>
                <a:solidFill>
                  <a:srgbClr val="005EB8"/>
                </a:solidFill>
                <a:effectLst/>
                <a:uLnTx/>
                <a:uFillTx/>
                <a:latin typeface="Arial" panose="020B0604020202020204"/>
                <a:ea typeface="Fira Sans Extra Condensed"/>
                <a:cs typeface="Fira Sans Extra Condensed"/>
                <a:sym typeface="Fira Sans Extra Condensed"/>
              </a:endParaRPr>
            </a:p>
          </p:txBody>
        </p:sp>
        <p:sp>
          <p:nvSpPr>
            <p:cNvPr id="74" name="Google Shape;4757;p45">
              <a:extLst>
                <a:ext uri="{FF2B5EF4-FFF2-40B4-BE49-F238E27FC236}">
                  <a16:creationId xmlns:a16="http://schemas.microsoft.com/office/drawing/2014/main" id="{C1C09C03-6227-AC43-361A-A75F179D3D33}"/>
                </a:ext>
              </a:extLst>
            </p:cNvPr>
            <p:cNvSpPr txBox="1"/>
            <p:nvPr/>
          </p:nvSpPr>
          <p:spPr>
            <a:xfrm flipH="1">
              <a:off x="3025097" y="4600891"/>
              <a:ext cx="1625071" cy="623703"/>
            </a:xfrm>
            <a:prstGeom prst="rect">
              <a:avLst/>
            </a:prstGeom>
            <a:solidFill>
              <a:schemeClr val="lt2"/>
            </a:solidFill>
            <a:ln>
              <a:noFill/>
            </a:ln>
          </p:spPr>
          <p:txBody>
            <a:bodyPr spcFirstLastPara="1" wrap="square" lIns="91425" tIns="91425" rIns="91425" bIns="91425" anchor="ctr" anchorCtr="0">
              <a:noAutofit/>
            </a:bodyPr>
            <a:lstStyle/>
            <a:p>
              <a:pPr marL="285750" marR="0" lvl="0" indent="-285750" algn="l" defTabSz="914400" rtl="0" eaLnBrk="1" fontAlgn="auto" latinLnBrk="0" hangingPunct="1">
                <a:lnSpc>
                  <a:spcPct val="115000"/>
                </a:lnSpc>
                <a:spcBef>
                  <a:spcPts val="0"/>
                </a:spcBef>
                <a:spcAft>
                  <a:spcPts val="0"/>
                </a:spcAft>
                <a:buClrTx/>
                <a:buSzTx/>
                <a:buFont typeface="Wingdings" panose="05000000000000000000" pitchFamily="2" charset="2"/>
                <a:buChar char="Ø"/>
                <a:tabLst/>
                <a:defRPr/>
              </a:pPr>
              <a:r>
                <a:rPr kumimoji="0" lang="en" sz="1200" b="1" i="0" u="none" strike="noStrike" kern="1200" cap="none" spc="0" normalizeH="0" baseline="0" noProof="0" dirty="0">
                  <a:ln>
                    <a:noFill/>
                  </a:ln>
                  <a:solidFill>
                    <a:srgbClr val="005EB8"/>
                  </a:solidFill>
                  <a:effectLst/>
                  <a:uLnTx/>
                  <a:uFillTx/>
                  <a:latin typeface="Arial" panose="020B0604020202020204"/>
                  <a:ea typeface="Fira Sans Extra Condensed"/>
                  <a:cs typeface="Fira Sans Extra Condensed"/>
                  <a:sym typeface="Fira Sans Extra Condensed"/>
                </a:rPr>
                <a:t>Serves a patient population of approximately 40,000</a:t>
              </a:r>
              <a:endParaRPr kumimoji="0" sz="1200" b="1" i="0" u="none" strike="noStrike" kern="1200" cap="none" spc="0" normalizeH="0" baseline="0" noProof="0" dirty="0">
                <a:ln>
                  <a:noFill/>
                </a:ln>
                <a:solidFill>
                  <a:srgbClr val="005EB8"/>
                </a:solidFill>
                <a:effectLst/>
                <a:uLnTx/>
                <a:uFillTx/>
                <a:latin typeface="Arial" panose="020B0604020202020204"/>
                <a:ea typeface="Fira Sans Extra Condensed"/>
                <a:cs typeface="Fira Sans Extra Condensed"/>
                <a:sym typeface="Fira Sans Extra Condensed"/>
              </a:endParaRPr>
            </a:p>
          </p:txBody>
        </p:sp>
        <p:sp>
          <p:nvSpPr>
            <p:cNvPr id="75" name="Google Shape;4758;p45">
              <a:extLst>
                <a:ext uri="{FF2B5EF4-FFF2-40B4-BE49-F238E27FC236}">
                  <a16:creationId xmlns:a16="http://schemas.microsoft.com/office/drawing/2014/main" id="{22736527-8268-6901-D11C-B2613CF4D596}"/>
                </a:ext>
              </a:extLst>
            </p:cNvPr>
            <p:cNvSpPr txBox="1"/>
            <p:nvPr/>
          </p:nvSpPr>
          <p:spPr>
            <a:xfrm flipH="1">
              <a:off x="3025098" y="3108201"/>
              <a:ext cx="1625070" cy="1492689"/>
            </a:xfrm>
            <a:prstGeom prst="rect">
              <a:avLst/>
            </a:prstGeom>
            <a:solidFill>
              <a:schemeClr val="lt2"/>
            </a:solidFill>
            <a:ln>
              <a:noFill/>
            </a:ln>
          </p:spPr>
          <p:txBody>
            <a:bodyPr spcFirstLastPara="1" wrap="square" lIns="91425" tIns="91425" rIns="91425" bIns="91425" anchor="ctr" anchorCtr="0">
              <a:noAutofit/>
            </a:bodyPr>
            <a:lstStyle/>
            <a:p>
              <a:pPr marL="285750" marR="0" lvl="0" indent="-285750" algn="l" defTabSz="914400" rtl="0" eaLnBrk="1" fontAlgn="auto" latinLnBrk="0" hangingPunct="1">
                <a:lnSpc>
                  <a:spcPct val="115000"/>
                </a:lnSpc>
                <a:spcBef>
                  <a:spcPts val="0"/>
                </a:spcBef>
                <a:spcAft>
                  <a:spcPts val="0"/>
                </a:spcAft>
                <a:buClrTx/>
                <a:buSzTx/>
                <a:buFont typeface="Wingdings" panose="05000000000000000000" pitchFamily="2" charset="2"/>
                <a:buChar char="Ø"/>
                <a:tabLst/>
                <a:defRPr/>
              </a:pPr>
              <a:r>
                <a:rPr kumimoji="0" lang="en" sz="1200" b="1" i="0" u="none" strike="noStrike" kern="1200" cap="none" spc="0" normalizeH="0" baseline="0" noProof="0" dirty="0">
                  <a:ln>
                    <a:noFill/>
                  </a:ln>
                  <a:solidFill>
                    <a:srgbClr val="005EB8"/>
                  </a:solidFill>
                  <a:effectLst/>
                  <a:uLnTx/>
                  <a:uFillTx/>
                  <a:latin typeface="Arial" panose="020B0604020202020204" pitchFamily="34" charset="0"/>
                  <a:ea typeface="Fira Sans Extra Condensed"/>
                  <a:cs typeface="Arial" panose="020B0604020202020204" pitchFamily="34" charset="0"/>
                  <a:sym typeface="Fira Sans Extra Condensed"/>
                </a:rPr>
                <a:t>A multidisciplinary clinical team including GPs, nurses, pharmacists, pharmacy technicians and social prescibers</a:t>
              </a:r>
              <a:endParaRPr kumimoji="0" sz="1200" b="1" i="0" u="none" strike="noStrike" kern="1200" cap="none" spc="0" normalizeH="0" baseline="0" noProof="0" dirty="0">
                <a:ln>
                  <a:noFill/>
                </a:ln>
                <a:solidFill>
                  <a:srgbClr val="005EB8"/>
                </a:solidFill>
                <a:effectLst/>
                <a:uLnTx/>
                <a:uFillTx/>
                <a:latin typeface="Arial" panose="020B0604020202020204" pitchFamily="34" charset="0"/>
                <a:ea typeface="Fira Sans Extra Condensed"/>
                <a:cs typeface="Arial" panose="020B0604020202020204" pitchFamily="34" charset="0"/>
                <a:sym typeface="Fira Sans Extra Condensed"/>
              </a:endParaRPr>
            </a:p>
          </p:txBody>
        </p:sp>
      </p:grpSp>
      <p:sp>
        <p:nvSpPr>
          <p:cNvPr id="3" name="TextBox 2">
            <a:extLst>
              <a:ext uri="{FF2B5EF4-FFF2-40B4-BE49-F238E27FC236}">
                <a16:creationId xmlns:a16="http://schemas.microsoft.com/office/drawing/2014/main" id="{8A51A592-0560-498F-A94A-058A6CBA9AEF}"/>
              </a:ext>
            </a:extLst>
          </p:cNvPr>
          <p:cNvSpPr txBox="1"/>
          <p:nvPr/>
        </p:nvSpPr>
        <p:spPr>
          <a:xfrm>
            <a:off x="431515" y="1428841"/>
            <a:ext cx="9877256" cy="738664"/>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70C0"/>
                </a:solidFill>
                <a:effectLst/>
                <a:uLnTx/>
                <a:uFillTx/>
                <a:latin typeface="Arial"/>
                <a:ea typeface="+mn-ea"/>
                <a:cs typeface="Arial"/>
              </a:rPr>
              <a:t>The aim of the pilot is to explore the impact of the toolkit on preventing infective exacerbations and reducing antibiotic use for COPD patients at high risk of recurrent infections.  The project is a collaboration between NHS England, </a:t>
            </a:r>
            <a:r>
              <a:rPr kumimoji="0" lang="en-GB" sz="1200" b="1" i="0" u="none" strike="noStrike" kern="1200" cap="none" spc="0" normalizeH="0" baseline="0" noProof="0" dirty="0" err="1">
                <a:ln>
                  <a:noFill/>
                </a:ln>
                <a:solidFill>
                  <a:srgbClr val="0070C0"/>
                </a:solidFill>
                <a:effectLst/>
                <a:uLnTx/>
                <a:uFillTx/>
                <a:latin typeface="Arial"/>
                <a:ea typeface="+mn-ea"/>
                <a:cs typeface="Arial"/>
              </a:rPr>
              <a:t>eQuality</a:t>
            </a:r>
            <a:r>
              <a:rPr kumimoji="0" lang="en-GB" sz="1200" b="1" i="0" u="none" strike="noStrike" kern="1200" cap="none" spc="0" normalizeH="0" baseline="0" noProof="0" dirty="0">
                <a:ln>
                  <a:noFill/>
                </a:ln>
                <a:solidFill>
                  <a:srgbClr val="0070C0"/>
                </a:solidFill>
                <a:effectLst/>
                <a:uLnTx/>
                <a:uFillTx/>
                <a:latin typeface="Arial"/>
                <a:ea typeface="+mn-ea"/>
                <a:cs typeface="Arial"/>
              </a:rPr>
              <a:t> PCN and the MLCSU.  </a:t>
            </a:r>
            <a:endParaRPr kumimoji="0" lang="en-GB" sz="12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231F20"/>
              </a:solidFill>
              <a:effectLst/>
              <a:uLnTx/>
              <a:uFillTx/>
              <a:latin typeface="Arial" panose="020B0604020202020204"/>
              <a:ea typeface="+mn-ea"/>
              <a:cs typeface="+mn-cs"/>
            </a:endParaRPr>
          </a:p>
        </p:txBody>
      </p:sp>
      <p:cxnSp>
        <p:nvCxnSpPr>
          <p:cNvPr id="6" name="Straight Connector 5">
            <a:extLst>
              <a:ext uri="{FF2B5EF4-FFF2-40B4-BE49-F238E27FC236}">
                <a16:creationId xmlns:a16="http://schemas.microsoft.com/office/drawing/2014/main" id="{E940FDB4-5C66-735A-B707-4935E1B9464C}"/>
              </a:ext>
            </a:extLst>
          </p:cNvPr>
          <p:cNvCxnSpPr>
            <a:cxnSpLocks/>
          </p:cNvCxnSpPr>
          <p:nvPr/>
        </p:nvCxnSpPr>
        <p:spPr>
          <a:xfrm>
            <a:off x="431515" y="1264263"/>
            <a:ext cx="11305561"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pic>
        <p:nvPicPr>
          <p:cNvPr id="1026" name="Picture 2">
            <a:extLst>
              <a:ext uri="{FF2B5EF4-FFF2-40B4-BE49-F238E27FC236}">
                <a16:creationId xmlns:a16="http://schemas.microsoft.com/office/drawing/2014/main" id="{C5DF9A17-57B4-4314-B807-D1AC7C3A4C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5217" y="2234084"/>
            <a:ext cx="4954036" cy="815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a:extLst>
              <a:ext uri="{FF2B5EF4-FFF2-40B4-BE49-F238E27FC236}">
                <a16:creationId xmlns:a16="http://schemas.microsoft.com/office/drawing/2014/main" id="{9F8CC489-7201-4266-BAE0-E522A2A5B4CD}"/>
              </a:ext>
            </a:extLst>
          </p:cNvPr>
          <p:cNvPicPr>
            <a:picLocks noChangeAspect="1"/>
          </p:cNvPicPr>
          <p:nvPr/>
        </p:nvPicPr>
        <p:blipFill>
          <a:blip r:embed="rId4"/>
          <a:stretch>
            <a:fillRect/>
          </a:stretch>
        </p:blipFill>
        <p:spPr>
          <a:xfrm>
            <a:off x="979765" y="3357763"/>
            <a:ext cx="3738852" cy="3198371"/>
          </a:xfrm>
          <a:prstGeom prst="rect">
            <a:avLst/>
          </a:prstGeom>
        </p:spPr>
      </p:pic>
      <p:pic>
        <p:nvPicPr>
          <p:cNvPr id="1028" name="Picture 4" descr="Welcome to the website of the Bedfordshire, Luton and Milton Keynes  Integrated Care System. - Bedfordshire, Luton and Milton Keynes (BLMK)  Health">
            <a:extLst>
              <a:ext uri="{FF2B5EF4-FFF2-40B4-BE49-F238E27FC236}">
                <a16:creationId xmlns:a16="http://schemas.microsoft.com/office/drawing/2014/main" id="{4A14C038-4ECF-4BC4-AAF7-E68AB778A23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2043" y="2011154"/>
            <a:ext cx="3656666" cy="12932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7986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0">
            <a:extLst>
              <a:ext uri="{FF2B5EF4-FFF2-40B4-BE49-F238E27FC236}">
                <a16:creationId xmlns:a16="http://schemas.microsoft.com/office/drawing/2014/main" id="{29BE1E0F-ACE0-CB1A-F53E-90F68C07D868}"/>
              </a:ext>
            </a:extLst>
          </p:cNvPr>
          <p:cNvSpPr>
            <a:spLocks noGrp="1"/>
          </p:cNvSpPr>
          <p:nvPr>
            <p:ph type="title"/>
          </p:nvPr>
        </p:nvSpPr>
        <p:spPr/>
        <p:txBody>
          <a:bodyPr>
            <a:normAutofit fontScale="90000"/>
          </a:bodyPr>
          <a:lstStyle/>
          <a:p>
            <a:r>
              <a:rPr lang="en-GB" dirty="0">
                <a:latin typeface="Arial"/>
                <a:cs typeface="Arial"/>
              </a:rPr>
              <a:t>Patient Survey responses – When asked for feedback and comments post COPD-PET review</a:t>
            </a:r>
            <a:endParaRPr lang="en-GB" dirty="0">
              <a:cs typeface="Arial"/>
            </a:endParaRPr>
          </a:p>
        </p:txBody>
      </p:sp>
      <p:sp>
        <p:nvSpPr>
          <p:cNvPr id="4" name="Slide Number Placeholder 3">
            <a:extLst>
              <a:ext uri="{FF2B5EF4-FFF2-40B4-BE49-F238E27FC236}">
                <a16:creationId xmlns:a16="http://schemas.microsoft.com/office/drawing/2014/main" id="{FA15B05F-D920-0C89-BAE9-5D8D27C2A0FF}"/>
              </a:ext>
            </a:extLst>
          </p:cNvPr>
          <p:cNvSpPr>
            <a:spLocks noGrp="1"/>
          </p:cNvSpPr>
          <p:nvPr>
            <p:ph type="sldNum" sz="quarter" idx="4294967295"/>
          </p:nvPr>
        </p:nvSpPr>
        <p:spPr>
          <a:xfrm>
            <a:off x="11938000" y="6257925"/>
            <a:ext cx="254000" cy="60007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37164D7-9B6A-1C43-ACF7-FB85B36CD2BA}" type="slidenum">
              <a:rPr kumimoji="0" lang="en-US" sz="900" b="0" i="0" u="none" strike="noStrike" kern="1200" cap="none" spc="0" normalizeH="0" baseline="0" noProof="0" smtClean="0">
                <a:ln>
                  <a:noFill/>
                </a:ln>
                <a:solidFill>
                  <a:srgbClr val="231F20"/>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23</a:t>
            </a:fld>
            <a:endParaRPr kumimoji="0" lang="en-US" sz="900" b="0" i="0" u="none" strike="noStrike" kern="1200" cap="none" spc="0" normalizeH="0" baseline="0" noProof="0" dirty="0">
              <a:ln>
                <a:noFill/>
              </a:ln>
              <a:solidFill>
                <a:srgbClr val="231F20"/>
              </a:solidFill>
              <a:effectLst/>
              <a:uLnTx/>
              <a:uFillTx/>
              <a:latin typeface="Arial" panose="020B0604020202020204"/>
              <a:ea typeface="+mn-ea"/>
              <a:cs typeface="+mn-cs"/>
            </a:endParaRPr>
          </a:p>
        </p:txBody>
      </p:sp>
      <p:graphicFrame>
        <p:nvGraphicFramePr>
          <p:cNvPr id="9" name="Text Placeholder 11">
            <a:extLst>
              <a:ext uri="{FF2B5EF4-FFF2-40B4-BE49-F238E27FC236}">
                <a16:creationId xmlns:a16="http://schemas.microsoft.com/office/drawing/2014/main" id="{E520E334-ADE5-1F7C-D263-1B4F791E1107}"/>
              </a:ext>
            </a:extLst>
          </p:cNvPr>
          <p:cNvGraphicFramePr>
            <a:graphicFrameLocks noGrp="1"/>
          </p:cNvGraphicFramePr>
          <p:nvPr>
            <p:ph idx="4294967295"/>
          </p:nvPr>
        </p:nvGraphicFramePr>
        <p:xfrm>
          <a:off x="689548" y="1682933"/>
          <a:ext cx="10515600" cy="43513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10" name="Straight Connector 9">
            <a:extLst>
              <a:ext uri="{FF2B5EF4-FFF2-40B4-BE49-F238E27FC236}">
                <a16:creationId xmlns:a16="http://schemas.microsoft.com/office/drawing/2014/main" id="{2B4E922B-9D00-302C-A75B-6F107A5BD70D}"/>
              </a:ext>
            </a:extLst>
          </p:cNvPr>
          <p:cNvCxnSpPr>
            <a:cxnSpLocks/>
          </p:cNvCxnSpPr>
          <p:nvPr/>
        </p:nvCxnSpPr>
        <p:spPr>
          <a:xfrm>
            <a:off x="431515" y="1264263"/>
            <a:ext cx="11305561"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6710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4AC63-DBF4-6FB4-2CF5-54A91916914C}"/>
              </a:ext>
            </a:extLst>
          </p:cNvPr>
          <p:cNvSpPr>
            <a:spLocks noGrp="1"/>
          </p:cNvSpPr>
          <p:nvPr>
            <p:ph type="title"/>
          </p:nvPr>
        </p:nvSpPr>
        <p:spPr>
          <a:xfrm>
            <a:off x="1770226" y="286127"/>
            <a:ext cx="9772650" cy="1325563"/>
          </a:xfrm>
        </p:spPr>
        <p:txBody>
          <a:bodyPr/>
          <a:lstStyle/>
          <a:p>
            <a:r>
              <a:rPr lang="en-GB" b="1" dirty="0">
                <a:solidFill>
                  <a:srgbClr val="231F20"/>
                </a:solidFill>
              </a:rPr>
              <a:t>Next steps for COPD resources</a:t>
            </a:r>
          </a:p>
        </p:txBody>
      </p:sp>
      <p:sp>
        <p:nvSpPr>
          <p:cNvPr id="3" name="Content Placeholder 2">
            <a:extLst>
              <a:ext uri="{FF2B5EF4-FFF2-40B4-BE49-F238E27FC236}">
                <a16:creationId xmlns:a16="http://schemas.microsoft.com/office/drawing/2014/main" id="{0527CC0E-0464-BE6D-C68C-1A484EAF701D}"/>
              </a:ext>
            </a:extLst>
          </p:cNvPr>
          <p:cNvSpPr txBox="1">
            <a:spLocks/>
          </p:cNvSpPr>
          <p:nvPr/>
        </p:nvSpPr>
        <p:spPr>
          <a:xfrm>
            <a:off x="381010" y="1775094"/>
            <a:ext cx="11223769" cy="21841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r>
              <a:rPr kumimoji="0" lang="en-GB" sz="2400" b="0" i="0" u="none" strike="noStrike" kern="1200" cap="none" spc="0" normalizeH="0" baseline="0" noProof="0" dirty="0">
                <a:ln>
                  <a:noFill/>
                </a:ln>
                <a:solidFill>
                  <a:srgbClr val="231F20"/>
                </a:solidFill>
                <a:effectLst/>
                <a:uLnTx/>
                <a:uFillTx/>
                <a:latin typeface="Arial" panose="020B0604020202020204"/>
                <a:ea typeface="+mn-ea"/>
                <a:cs typeface="+mn-cs"/>
              </a:rPr>
              <a:t>Pilot results will be shared with key teams and inform policy initiatives </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r>
              <a:rPr kumimoji="0" lang="en-GB" sz="2400" b="0" i="0" u="none" strike="noStrike" kern="1200" cap="none" spc="0" normalizeH="0" baseline="0" noProof="0" dirty="0">
                <a:ln>
                  <a:noFill/>
                </a:ln>
                <a:solidFill>
                  <a:srgbClr val="231F20"/>
                </a:solidFill>
                <a:effectLst/>
                <a:uLnTx/>
                <a:uFillTx/>
                <a:latin typeface="Arial" panose="020B0604020202020204"/>
                <a:ea typeface="+mn-ea"/>
                <a:cs typeface="+mn-cs"/>
              </a:rPr>
              <a:t>Once pilot complete, the COPD-PET will be published in the TARGET toolkit </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r>
              <a:rPr kumimoji="0" lang="en-GB" sz="2400" b="0" i="0" u="none" strike="noStrike" kern="1200" cap="none" spc="0" normalizeH="0" baseline="0" noProof="0" dirty="0">
                <a:ln>
                  <a:noFill/>
                </a:ln>
                <a:solidFill>
                  <a:srgbClr val="231F20"/>
                </a:solidFill>
                <a:effectLst/>
                <a:uLnTx/>
                <a:uFillTx/>
                <a:latin typeface="Arial" panose="020B0604020202020204"/>
                <a:ea typeface="+mn-ea"/>
                <a:cs typeface="+mn-cs"/>
              </a:rPr>
              <a:t>Further resources to support staff training on COPD will be developed:</a:t>
            </a:r>
          </a:p>
          <a:p>
            <a:pPr marL="685800" marR="0" lvl="1" indent="-228600" algn="l" defTabSz="914400" rtl="0" eaLnBrk="1" fontAlgn="auto" latinLnBrk="0" hangingPunct="1">
              <a:lnSpc>
                <a:spcPct val="90000"/>
              </a:lnSpc>
              <a:spcBef>
                <a:spcPts val="500"/>
              </a:spcBef>
              <a:spcAft>
                <a:spcPts val="0"/>
              </a:spcAft>
              <a:buClrTx/>
              <a:buSzTx/>
              <a:buFont typeface="Wingdings" panose="05000000000000000000" pitchFamily="2" charset="2"/>
              <a:buChar char="ü"/>
              <a:tabLst/>
              <a:defRPr/>
            </a:pPr>
            <a:r>
              <a:rPr kumimoji="0" lang="en-GB" sz="2000" b="0" i="0" u="none" strike="noStrike" kern="1200" cap="none" spc="0" normalizeH="0" baseline="0" noProof="0" dirty="0">
                <a:ln>
                  <a:noFill/>
                </a:ln>
                <a:solidFill>
                  <a:srgbClr val="231F20"/>
                </a:solidFill>
                <a:effectLst/>
                <a:uLnTx/>
                <a:uFillTx/>
                <a:latin typeface="Arial" panose="020B0604020202020204"/>
                <a:ea typeface="+mn-ea"/>
                <a:cs typeface="+mn-cs"/>
              </a:rPr>
              <a:t>A slide set with patient worked examples</a:t>
            </a:r>
          </a:p>
          <a:p>
            <a:pPr marL="685800" marR="0" lvl="1" indent="-228600" algn="l" defTabSz="914400" rtl="0" eaLnBrk="1" fontAlgn="auto" latinLnBrk="0" hangingPunct="1">
              <a:lnSpc>
                <a:spcPct val="90000"/>
              </a:lnSpc>
              <a:spcBef>
                <a:spcPts val="500"/>
              </a:spcBef>
              <a:spcAft>
                <a:spcPts val="0"/>
              </a:spcAft>
              <a:buClrTx/>
              <a:buSzTx/>
              <a:buFont typeface="Wingdings" panose="05000000000000000000" pitchFamily="2" charset="2"/>
              <a:buChar char="ü"/>
              <a:tabLst/>
              <a:defRPr/>
            </a:pPr>
            <a:r>
              <a:rPr kumimoji="0" lang="en-GB" sz="2000" b="0" i="0" u="none" strike="noStrike" kern="1200" cap="none" spc="0" normalizeH="0" baseline="0" noProof="0" dirty="0">
                <a:ln>
                  <a:noFill/>
                </a:ln>
                <a:solidFill>
                  <a:srgbClr val="231F20"/>
                </a:solidFill>
                <a:effectLst/>
                <a:uLnTx/>
                <a:uFillTx/>
                <a:latin typeface="Arial" panose="020B0604020202020204"/>
                <a:ea typeface="+mn-ea"/>
                <a:cs typeface="+mn-cs"/>
              </a:rPr>
              <a:t>A consultation video</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0" i="0" u="none" strike="noStrike" kern="1200" cap="none" spc="0" normalizeH="0" baseline="0" noProof="0" dirty="0">
              <a:ln>
                <a:noFill/>
              </a:ln>
              <a:solidFill>
                <a:srgbClr val="231F20"/>
              </a:solidFill>
              <a:effectLst/>
              <a:uLnTx/>
              <a:uFillTx/>
              <a:latin typeface="Arial" panose="020B0604020202020204"/>
              <a:ea typeface="+mn-ea"/>
              <a:cs typeface="+mn-cs"/>
            </a:endParaRPr>
          </a:p>
        </p:txBody>
      </p:sp>
      <p:sp>
        <p:nvSpPr>
          <p:cNvPr id="6" name="Slide Number Placeholder 2">
            <a:extLst>
              <a:ext uri="{FF2B5EF4-FFF2-40B4-BE49-F238E27FC236}">
                <a16:creationId xmlns:a16="http://schemas.microsoft.com/office/drawing/2014/main" id="{9E2F9B26-F2ED-76BB-6BFA-91049EEFD62E}"/>
              </a:ext>
            </a:extLst>
          </p:cNvPr>
          <p:cNvSpPr txBox="1">
            <a:spLocks/>
          </p:cNvSpPr>
          <p:nvPr/>
        </p:nvSpPr>
        <p:spPr>
          <a:xfrm>
            <a:off x="8682820" y="6434495"/>
            <a:ext cx="27432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31F20"/>
                </a:solidFill>
                <a:effectLst/>
                <a:uLnTx/>
                <a:uFillTx/>
                <a:latin typeface="Arial" panose="020B0604020202020204"/>
                <a:ea typeface="+mn-ea"/>
                <a:cs typeface="+mn-cs"/>
              </a:rPr>
              <a:t>  </a:t>
            </a:r>
            <a:fld id="{45F8D313-CCBE-49D6-A3BC-57B1848DFB52}" type="slidenum">
              <a:rPr kumimoji="0" lang="en-US" sz="1200" b="0" i="0" u="none" strike="noStrike" kern="1200" cap="none" spc="0" normalizeH="0" baseline="0" noProof="0" smtClean="0">
                <a:ln>
                  <a:noFill/>
                </a:ln>
                <a:solidFill>
                  <a:srgbClr val="231F20"/>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r>
              <a:rPr kumimoji="0" lang="en-US" sz="1200" b="0" i="0" u="none" strike="noStrike" kern="1200" cap="none" spc="0" normalizeH="0" baseline="0" noProof="0" dirty="0">
                <a:ln>
                  <a:noFill/>
                </a:ln>
                <a:solidFill>
                  <a:srgbClr val="231F20"/>
                </a:solidFill>
                <a:effectLst/>
                <a:uLnTx/>
                <a:uFillTx/>
                <a:latin typeface="Arial" panose="020B0604020202020204"/>
                <a:ea typeface="+mn-ea"/>
                <a:cs typeface="+mn-cs"/>
              </a:rPr>
              <a:t> </a:t>
            </a:r>
          </a:p>
        </p:txBody>
      </p:sp>
      <p:sp>
        <p:nvSpPr>
          <p:cNvPr id="7" name="Date Placeholder 3">
            <a:extLst>
              <a:ext uri="{FF2B5EF4-FFF2-40B4-BE49-F238E27FC236}">
                <a16:creationId xmlns:a16="http://schemas.microsoft.com/office/drawing/2014/main" id="{B89AFC7B-E638-99B2-9F64-F3D7DF333B9F}"/>
              </a:ext>
            </a:extLst>
          </p:cNvPr>
          <p:cNvSpPr txBox="1">
            <a:spLocks/>
          </p:cNvSpPr>
          <p:nvPr/>
        </p:nvSpPr>
        <p:spPr>
          <a:xfrm>
            <a:off x="765980" y="6434495"/>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31F20"/>
                </a:solidFill>
                <a:effectLst/>
                <a:uLnTx/>
                <a:uFillTx/>
                <a:latin typeface="Arial" panose="020B0604020202020204"/>
                <a:ea typeface="+mn-ea"/>
                <a:cs typeface="+mn-cs"/>
              </a:rPr>
              <a:t>November 2023</a:t>
            </a:r>
            <a:endParaRPr kumimoji="0" lang="en-GB" sz="1200" b="0" i="0" u="none" strike="noStrike" kern="1200" cap="none" spc="0" normalizeH="0" baseline="0" noProof="0" dirty="0">
              <a:ln>
                <a:noFill/>
              </a:ln>
              <a:solidFill>
                <a:srgbClr val="231F20"/>
              </a:solidFill>
              <a:effectLst/>
              <a:uLnTx/>
              <a:uFillTx/>
              <a:latin typeface="Arial" panose="020B0604020202020204"/>
              <a:ea typeface="+mn-ea"/>
              <a:cs typeface="+mn-cs"/>
            </a:endParaRPr>
          </a:p>
        </p:txBody>
      </p:sp>
      <p:sp>
        <p:nvSpPr>
          <p:cNvPr id="8" name="Footer Placeholder 4">
            <a:extLst>
              <a:ext uri="{FF2B5EF4-FFF2-40B4-BE49-F238E27FC236}">
                <a16:creationId xmlns:a16="http://schemas.microsoft.com/office/drawing/2014/main" id="{4C620AD7-C520-A103-E066-04DA2F53647C}"/>
              </a:ext>
            </a:extLst>
          </p:cNvPr>
          <p:cNvSpPr txBox="1">
            <a:spLocks/>
          </p:cNvSpPr>
          <p:nvPr/>
        </p:nvSpPr>
        <p:spPr>
          <a:xfrm>
            <a:off x="3935495" y="6434495"/>
            <a:ext cx="41148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231F20"/>
                </a:solidFill>
                <a:effectLst/>
                <a:uLnTx/>
                <a:uFillTx/>
                <a:latin typeface="Arial" panose="020B0604020202020204"/>
                <a:ea typeface="+mn-ea"/>
                <a:cs typeface="+mn-cs"/>
              </a:rPr>
              <a:t>rcgp.org.uk/TARGETantibiotics</a:t>
            </a:r>
          </a:p>
        </p:txBody>
      </p:sp>
      <p:pic>
        <p:nvPicPr>
          <p:cNvPr id="9" name="Graphic 8" descr="Aspiration with solid fill">
            <a:extLst>
              <a:ext uri="{FF2B5EF4-FFF2-40B4-BE49-F238E27FC236}">
                <a16:creationId xmlns:a16="http://schemas.microsoft.com/office/drawing/2014/main" id="{CEAE5948-085A-45D9-C1B1-EC1082AC954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109679" y="99221"/>
            <a:ext cx="1612900" cy="1612900"/>
          </a:xfrm>
          <a:prstGeom prst="rect">
            <a:avLst/>
          </a:prstGeom>
        </p:spPr>
      </p:pic>
      <p:sp>
        <p:nvSpPr>
          <p:cNvPr id="13" name="TextBox 12">
            <a:extLst>
              <a:ext uri="{FF2B5EF4-FFF2-40B4-BE49-F238E27FC236}">
                <a16:creationId xmlns:a16="http://schemas.microsoft.com/office/drawing/2014/main" id="{07897721-47BC-94DA-050E-0682E56FF87B}"/>
              </a:ext>
            </a:extLst>
          </p:cNvPr>
          <p:cNvSpPr txBox="1"/>
          <p:nvPr/>
        </p:nvSpPr>
        <p:spPr>
          <a:xfrm>
            <a:off x="701852" y="4227379"/>
            <a:ext cx="11490148" cy="193899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231F20"/>
                </a:solidFill>
                <a:effectLst/>
                <a:uLnTx/>
                <a:uFillTx/>
                <a:latin typeface="Arial" panose="020B0604020202020204"/>
                <a:ea typeface="+mn-ea"/>
                <a:cs typeface="+mn-cs"/>
              </a:rPr>
              <a:t>If your practice is interested in piloting the COPD-PET please contact: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231F20"/>
                </a:solidFill>
                <a:effectLst/>
                <a:uLnTx/>
                <a:uFillTx/>
                <a:latin typeface="Arial" panose="020B0604020202020204"/>
                <a:ea typeface="+mn-ea"/>
                <a:cs typeface="+mn-cs"/>
              </a:rPr>
              <a:t>Dr Naomi Fleming: </a:t>
            </a:r>
            <a:r>
              <a:rPr kumimoji="0" lang="en-GB" sz="2400" b="0" i="0" u="none" strike="noStrike" kern="1200" cap="none" spc="0" normalizeH="0" baseline="0" noProof="0" dirty="0">
                <a:ln>
                  <a:noFill/>
                </a:ln>
                <a:solidFill>
                  <a:srgbClr val="231F20"/>
                </a:solidFill>
                <a:effectLst/>
                <a:uLnTx/>
                <a:uFillTx/>
                <a:latin typeface="Arial" panose="020B0604020202020204"/>
                <a:ea typeface="+mn-ea"/>
                <a:cs typeface="+mn-cs"/>
                <a:hlinkClick r:id="rId5"/>
              </a:rPr>
              <a:t>naomifleming@nhs.net</a:t>
            </a:r>
            <a:r>
              <a:rPr kumimoji="0" lang="en-GB" sz="2400" b="0" i="0" u="none" strike="noStrike" kern="1200" cap="none" spc="0" normalizeH="0" baseline="0" noProof="0" dirty="0">
                <a:ln>
                  <a:noFill/>
                </a:ln>
                <a:solidFill>
                  <a:srgbClr val="231F20"/>
                </a:solidFill>
                <a:effectLst/>
                <a:uLnTx/>
                <a:uFillTx/>
                <a:latin typeface="Arial" panose="020B060402020202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231F2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231F20"/>
                </a:solidFill>
                <a:effectLst/>
                <a:uLnTx/>
                <a:uFillTx/>
                <a:latin typeface="Arial" panose="020B0604020202020204"/>
                <a:ea typeface="+mn-ea"/>
                <a:cs typeface="+mn-cs"/>
              </a:rPr>
              <a:t>Are you interested in joining a community of practice for antimicrobial stewardship?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231F20"/>
                </a:solidFill>
                <a:effectLst/>
                <a:uLnTx/>
                <a:uFillTx/>
                <a:latin typeface="Arial" panose="020B0604020202020204"/>
                <a:ea typeface="+mn-ea"/>
                <a:cs typeface="+mn-cs"/>
              </a:rPr>
              <a:t>Please contact </a:t>
            </a:r>
            <a:r>
              <a:rPr kumimoji="0" lang="en-GB" sz="2400" b="0" i="0" u="none" strike="noStrike" kern="1200" cap="none" spc="0" normalizeH="0" baseline="0" noProof="0" dirty="0">
                <a:ln>
                  <a:noFill/>
                </a:ln>
                <a:solidFill>
                  <a:srgbClr val="231F20"/>
                </a:solidFill>
                <a:effectLst/>
                <a:uLnTx/>
                <a:uFillTx/>
                <a:latin typeface="Arial" panose="020B0604020202020204"/>
                <a:ea typeface="+mn-ea"/>
                <a:cs typeface="+mn-cs"/>
                <a:hlinkClick r:id="rId6"/>
              </a:rPr>
              <a:t>england.amrprescribingworkstream@nhs.net</a:t>
            </a:r>
            <a:r>
              <a:rPr kumimoji="0" lang="en-GB" sz="2400" b="0" i="0" u="none" strike="noStrike" kern="1200" cap="none" spc="0" normalizeH="0" baseline="0" noProof="0" dirty="0">
                <a:ln>
                  <a:noFill/>
                </a:ln>
                <a:solidFill>
                  <a:srgbClr val="231F20"/>
                </a:solidFill>
                <a:effectLst/>
                <a:uLnTx/>
                <a:uFillTx/>
                <a:latin typeface="Arial" panose="020B0604020202020204"/>
                <a:ea typeface="+mn-ea"/>
                <a:cs typeface="+mn-cs"/>
              </a:rPr>
              <a:t> with email address &amp; job role</a:t>
            </a:r>
          </a:p>
        </p:txBody>
      </p:sp>
      <p:pic>
        <p:nvPicPr>
          <p:cNvPr id="20" name="Graphic 19" descr="Badge New outline">
            <a:extLst>
              <a:ext uri="{FF2B5EF4-FFF2-40B4-BE49-F238E27FC236}">
                <a16:creationId xmlns:a16="http://schemas.microsoft.com/office/drawing/2014/main" id="{FE8CF7FC-A50A-9C63-CEC7-A6DB7D146E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2062" y="4227379"/>
            <a:ext cx="778042" cy="778042"/>
          </a:xfrm>
          <a:prstGeom prst="rect">
            <a:avLst/>
          </a:prstGeom>
        </p:spPr>
      </p:pic>
      <p:pic>
        <p:nvPicPr>
          <p:cNvPr id="21" name="Graphic 20" descr="Badge New outline">
            <a:extLst>
              <a:ext uri="{FF2B5EF4-FFF2-40B4-BE49-F238E27FC236}">
                <a16:creationId xmlns:a16="http://schemas.microsoft.com/office/drawing/2014/main" id="{93B97EFB-AB70-7270-AFAE-7A3556022B3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0" y="5388329"/>
            <a:ext cx="778042" cy="778042"/>
          </a:xfrm>
          <a:prstGeom prst="rect">
            <a:avLst/>
          </a:prstGeom>
        </p:spPr>
      </p:pic>
    </p:spTree>
    <p:extLst>
      <p:ext uri="{BB962C8B-B14F-4D97-AF65-F5344CB8AC3E}">
        <p14:creationId xmlns:p14="http://schemas.microsoft.com/office/powerpoint/2010/main" val="28766794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4">
            <a:extLst>
              <a:ext uri="{FF2B5EF4-FFF2-40B4-BE49-F238E27FC236}">
                <a16:creationId xmlns:a16="http://schemas.microsoft.com/office/drawing/2014/main" id="{0719539A-15BE-24E2-EDD4-46EB10C4E5C7}"/>
              </a:ext>
            </a:extLst>
          </p:cNvPr>
          <p:cNvSpPr txBox="1">
            <a:spLocks/>
          </p:cNvSpPr>
          <p:nvPr/>
        </p:nvSpPr>
        <p:spPr>
          <a:xfrm>
            <a:off x="5542155" y="535022"/>
            <a:ext cx="5698274" cy="1829038"/>
          </a:xfrm>
          <a:prstGeom prst="rect">
            <a:avLst/>
          </a:prstGeom>
        </p:spPr>
        <p:txBody>
          <a:bodyPr vert="horz" lIns="0" tIns="0" rIns="0" bIns="0" rtlCol="0">
            <a:normAutofit/>
          </a:bodyPr>
          <a:lstStyle>
            <a:lvl1pPr marL="0" indent="0" algn="l" defTabSz="914400" rtl="0" eaLnBrk="1" latinLnBrk="0" hangingPunct="1">
              <a:lnSpc>
                <a:spcPct val="100000"/>
              </a:lnSpc>
              <a:spcBef>
                <a:spcPts val="0"/>
              </a:spcBef>
              <a:spcAft>
                <a:spcPts val="600"/>
              </a:spcAft>
              <a:buClr>
                <a:schemeClr val="tx1"/>
              </a:buClr>
              <a:buFont typeface="Arial" panose="020B0604020202020204" pitchFamily="34" charset="0"/>
              <a:buNone/>
              <a:defRPr sz="2200" b="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
                <a:srgbClr val="231F20"/>
              </a:buClr>
              <a:buSzTx/>
              <a:buFont typeface="Arial" panose="020B0604020202020204" pitchFamily="34" charset="0"/>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600"/>
              </a:spcAft>
              <a:buClr>
                <a:srgbClr val="231F20"/>
              </a:buClr>
              <a:buSzTx/>
              <a:buFont typeface="Arial" panose="020B0604020202020204" pitchFamily="34" charset="0"/>
              <a:buNone/>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a:p>
            <a:pPr marL="0" marR="0" lvl="0" indent="0" algn="l" defTabSz="914400" rtl="0" eaLnBrk="1" fontAlgn="auto" latinLnBrk="0" hangingPunct="1">
              <a:lnSpc>
                <a:spcPct val="100000"/>
              </a:lnSpc>
              <a:spcBef>
                <a:spcPts val="0"/>
              </a:spcBef>
              <a:spcAft>
                <a:spcPts val="1200"/>
              </a:spcAft>
              <a:buClr>
                <a:srgbClr val="425563"/>
              </a:buClr>
              <a:buSzTx/>
              <a:buFont typeface="Arial" panose="020B0604020202020204" pitchFamily="34" charset="0"/>
              <a:buNone/>
              <a:tabLst/>
              <a:defRPr/>
            </a:pPr>
            <a:endParaRPr kumimoji="0" lang="en-GB" sz="2400" b="0" i="0" u="none" strike="noStrike" kern="1200" cap="none" spc="0" normalizeH="0" baseline="0" noProof="0" dirty="0">
              <a:ln>
                <a:noFill/>
              </a:ln>
              <a:solidFill>
                <a:srgbClr val="425563"/>
              </a:solidFill>
              <a:effectLst/>
              <a:uLnTx/>
              <a:uFillTx/>
              <a:latin typeface="Arial" panose="020B0604020202020204"/>
              <a:ea typeface="+mn-ea"/>
              <a:cs typeface="+mn-cs"/>
            </a:endParaRPr>
          </a:p>
          <a:p>
            <a:pPr marL="342900" marR="0" lvl="0" indent="-342900" algn="l" defTabSz="914400" rtl="0" eaLnBrk="1" fontAlgn="auto" latinLnBrk="0" hangingPunct="1">
              <a:lnSpc>
                <a:spcPct val="100000"/>
              </a:lnSpc>
              <a:spcBef>
                <a:spcPts val="0"/>
              </a:spcBef>
              <a:spcAft>
                <a:spcPts val="1200"/>
              </a:spcAft>
              <a:buClr>
                <a:srgbClr val="425563"/>
              </a:buClr>
              <a:buSzTx/>
              <a:buFont typeface="Arial" panose="020B0604020202020204" pitchFamily="34" charset="0"/>
              <a:buChar char="•"/>
              <a:tabLst/>
              <a:defRPr/>
            </a:pPr>
            <a:endParaRPr kumimoji="0" lang="en-GB" sz="2400" b="0" i="0" u="none" strike="noStrike" kern="1200" cap="none" spc="0" normalizeH="0" baseline="0" noProof="0" dirty="0">
              <a:ln>
                <a:noFill/>
              </a:ln>
              <a:solidFill>
                <a:srgbClr val="425563"/>
              </a:solidFill>
              <a:effectLst/>
              <a:uLnTx/>
              <a:uFillTx/>
              <a:latin typeface="Arial" panose="020B0604020202020204"/>
              <a:ea typeface="+mn-ea"/>
              <a:cs typeface="+mn-cs"/>
            </a:endParaRPr>
          </a:p>
        </p:txBody>
      </p:sp>
      <p:pic>
        <p:nvPicPr>
          <p:cNvPr id="4" name="Picture 3">
            <a:extLst>
              <a:ext uri="{FF2B5EF4-FFF2-40B4-BE49-F238E27FC236}">
                <a16:creationId xmlns:a16="http://schemas.microsoft.com/office/drawing/2014/main" id="{5FF08AE2-71B9-8C84-5035-5ADAD24147A6}"/>
              </a:ext>
            </a:extLst>
          </p:cNvPr>
          <p:cNvPicPr>
            <a:picLocks noChangeAspect="1"/>
          </p:cNvPicPr>
          <p:nvPr/>
        </p:nvPicPr>
        <p:blipFill>
          <a:blip r:embed="rId3"/>
          <a:stretch>
            <a:fillRect/>
          </a:stretch>
        </p:blipFill>
        <p:spPr>
          <a:xfrm>
            <a:off x="483772" y="322486"/>
            <a:ext cx="4692457" cy="2748516"/>
          </a:xfrm>
          <a:prstGeom prst="rect">
            <a:avLst/>
          </a:prstGeom>
        </p:spPr>
      </p:pic>
      <p:pic>
        <p:nvPicPr>
          <p:cNvPr id="6" name="Picture 5">
            <a:extLst>
              <a:ext uri="{FF2B5EF4-FFF2-40B4-BE49-F238E27FC236}">
                <a16:creationId xmlns:a16="http://schemas.microsoft.com/office/drawing/2014/main" id="{07F9B525-279E-5E89-3865-DAB6025EF39E}"/>
              </a:ext>
            </a:extLst>
          </p:cNvPr>
          <p:cNvPicPr>
            <a:picLocks noChangeAspect="1"/>
          </p:cNvPicPr>
          <p:nvPr/>
        </p:nvPicPr>
        <p:blipFill>
          <a:blip r:embed="rId4"/>
          <a:stretch>
            <a:fillRect/>
          </a:stretch>
        </p:blipFill>
        <p:spPr>
          <a:xfrm>
            <a:off x="483772" y="3429000"/>
            <a:ext cx="7724775" cy="2695575"/>
          </a:xfrm>
          <a:prstGeom prst="rect">
            <a:avLst/>
          </a:prstGeom>
        </p:spPr>
      </p:pic>
      <p:sp>
        <p:nvSpPr>
          <p:cNvPr id="10" name="Arrow: Right 9">
            <a:extLst>
              <a:ext uri="{FF2B5EF4-FFF2-40B4-BE49-F238E27FC236}">
                <a16:creationId xmlns:a16="http://schemas.microsoft.com/office/drawing/2014/main" id="{B9B82CFB-B827-59F2-37C2-D6D807F7F43F}"/>
              </a:ext>
            </a:extLst>
          </p:cNvPr>
          <p:cNvSpPr/>
          <p:nvPr/>
        </p:nvSpPr>
        <p:spPr>
          <a:xfrm rot="9396585">
            <a:off x="8181040" y="1502501"/>
            <a:ext cx="2989642" cy="1407196"/>
          </a:xfrm>
          <a:prstGeom prst="rightArrow">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31F20"/>
              </a:solidFill>
              <a:effectLst/>
              <a:uLnTx/>
              <a:uFillTx/>
              <a:latin typeface="Arial" panose="020B0604020202020204"/>
              <a:ea typeface="+mn-ea"/>
              <a:cs typeface="+mn-cs"/>
            </a:endParaRPr>
          </a:p>
        </p:txBody>
      </p:sp>
      <p:sp>
        <p:nvSpPr>
          <p:cNvPr id="12" name="TextBox 11">
            <a:extLst>
              <a:ext uri="{FF2B5EF4-FFF2-40B4-BE49-F238E27FC236}">
                <a16:creationId xmlns:a16="http://schemas.microsoft.com/office/drawing/2014/main" id="{11C26A46-ACE0-395B-B192-4AA371156B60}"/>
              </a:ext>
            </a:extLst>
          </p:cNvPr>
          <p:cNvSpPr txBox="1"/>
          <p:nvPr/>
        </p:nvSpPr>
        <p:spPr>
          <a:xfrm rot="20194734">
            <a:off x="8913989" y="1635894"/>
            <a:ext cx="2273286"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5EB8"/>
                </a:solidFill>
                <a:effectLst/>
                <a:uLnTx/>
                <a:uFillTx/>
                <a:latin typeface="Arial" panose="020B0604020202020204"/>
                <a:ea typeface="+mn-ea"/>
                <a:cs typeface="+mn-cs"/>
              </a:rPr>
              <a:t>Optimising duration of antimicrobial use in primary care</a:t>
            </a:r>
          </a:p>
        </p:txBody>
      </p:sp>
    </p:spTree>
    <p:extLst>
      <p:ext uri="{BB962C8B-B14F-4D97-AF65-F5344CB8AC3E}">
        <p14:creationId xmlns:p14="http://schemas.microsoft.com/office/powerpoint/2010/main" val="1062555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3A4E20C-3B6E-E2A9-CB3D-F834957268FA}"/>
              </a:ext>
            </a:extLst>
          </p:cNvPr>
          <p:cNvSpPr>
            <a:spLocks noGrp="1"/>
          </p:cNvSpPr>
          <p:nvPr>
            <p:ph idx="1"/>
          </p:nvPr>
        </p:nvSpPr>
        <p:spPr>
          <a:xfrm>
            <a:off x="432000" y="1867711"/>
            <a:ext cx="5210517" cy="4432728"/>
          </a:xfrm>
          <a:ln>
            <a:solidFill>
              <a:schemeClr val="bg2"/>
            </a:solidFill>
          </a:ln>
        </p:spPr>
        <p:txBody>
          <a:bodyPr>
            <a:normAutofit/>
          </a:bodyPr>
          <a:lstStyle/>
          <a:p>
            <a:endParaRPr lang="en-GB" sz="1900" dirty="0">
              <a:solidFill>
                <a:schemeClr val="bg2"/>
              </a:solidFill>
            </a:endParaRPr>
          </a:p>
          <a:p>
            <a:r>
              <a:rPr lang="en-GB" sz="1600" dirty="0"/>
              <a:t>This guidance describes the 16 national medicines optimisation opportunities for the NHS in 2023/24, and signposts to resources to help with their implementation. We recommend integrated care boards (ICBs) choose at least five medicines optimisation opportunities to focus and deliver on alongside their local medicine optimisation priorities. Progress against chosen opportunities will be reviewed using available data</a:t>
            </a:r>
            <a:endParaRPr lang="en-GB" sz="1600" dirty="0">
              <a:solidFill>
                <a:schemeClr val="tx1"/>
              </a:solidFill>
            </a:endParaRPr>
          </a:p>
          <a:p>
            <a:r>
              <a:rPr lang="en-GB" sz="1100" dirty="0">
                <a:solidFill>
                  <a:schemeClr val="tx1"/>
                </a:solidFill>
                <a:hlinkClick r:id="rId3"/>
              </a:rPr>
              <a:t>https://www.england.nhs.uk/long-read/national-medicines-optimisation-opportunities-2023-24/</a:t>
            </a:r>
            <a:r>
              <a:rPr lang="en-GB" sz="1100" dirty="0">
                <a:solidFill>
                  <a:schemeClr val="tx1"/>
                </a:solidFill>
              </a:rPr>
              <a:t> </a:t>
            </a:r>
          </a:p>
          <a:p>
            <a:endParaRPr lang="en-GB" sz="1100" dirty="0">
              <a:solidFill>
                <a:schemeClr val="tx1"/>
              </a:solidFill>
            </a:endParaRPr>
          </a:p>
          <a:p>
            <a:r>
              <a:rPr lang="en-GB" sz="1600" dirty="0"/>
              <a:t>NHSBSA ePACT2 ICB performance dashboard published here </a:t>
            </a:r>
            <a:endParaRPr lang="en-GB" sz="1100" dirty="0">
              <a:solidFill>
                <a:schemeClr val="tx1"/>
              </a:solidFill>
            </a:endParaRPr>
          </a:p>
          <a:p>
            <a:r>
              <a:rPr lang="en-GB" sz="1100" dirty="0">
                <a:solidFill>
                  <a:schemeClr val="tx1"/>
                </a:solidFill>
                <a:hlinkClick r:id="rId4"/>
              </a:rPr>
              <a:t>https://www.nhsbsa.nhs.uk/access-our-data-products/epact2/dashboards-and-specifications/national-medicines-optimisation-opportunities</a:t>
            </a:r>
            <a:r>
              <a:rPr lang="en-GB" sz="1100" dirty="0">
                <a:solidFill>
                  <a:schemeClr val="tx1"/>
                </a:solidFill>
              </a:rPr>
              <a:t> </a:t>
            </a:r>
          </a:p>
          <a:p>
            <a:endParaRPr lang="en-GB" sz="1100" dirty="0">
              <a:solidFill>
                <a:schemeClr val="tx1"/>
              </a:solidFill>
            </a:endParaRPr>
          </a:p>
          <a:p>
            <a:endParaRPr lang="en-GB" sz="1100" dirty="0">
              <a:solidFill>
                <a:schemeClr val="tx1"/>
              </a:solidFill>
            </a:endParaRPr>
          </a:p>
          <a:p>
            <a:endParaRPr lang="en-GB" dirty="0"/>
          </a:p>
          <a:p>
            <a:endParaRPr lang="en-GB" dirty="0"/>
          </a:p>
        </p:txBody>
      </p:sp>
      <p:sp>
        <p:nvSpPr>
          <p:cNvPr id="4" name="Title 3">
            <a:extLst>
              <a:ext uri="{FF2B5EF4-FFF2-40B4-BE49-F238E27FC236}">
                <a16:creationId xmlns:a16="http://schemas.microsoft.com/office/drawing/2014/main" id="{B911777B-ECD1-8EBE-0C44-05F2C5846682}"/>
              </a:ext>
            </a:extLst>
          </p:cNvPr>
          <p:cNvSpPr>
            <a:spLocks noGrp="1"/>
          </p:cNvSpPr>
          <p:nvPr>
            <p:ph type="title"/>
          </p:nvPr>
        </p:nvSpPr>
        <p:spPr>
          <a:xfrm>
            <a:off x="432000" y="431999"/>
            <a:ext cx="11404154" cy="1720186"/>
          </a:xfrm>
        </p:spPr>
        <p:txBody>
          <a:bodyPr>
            <a:normAutofit/>
          </a:bodyPr>
          <a:lstStyle/>
          <a:p>
            <a:r>
              <a:rPr lang="en-GB" sz="2400" b="0" dirty="0">
                <a:solidFill>
                  <a:schemeClr val="bg2"/>
                </a:solidFill>
              </a:rPr>
              <a:t>Optimising antimicrobial duration</a:t>
            </a:r>
            <a:br>
              <a:rPr lang="en-GB" sz="2400" dirty="0">
                <a:solidFill>
                  <a:srgbClr val="FF0000"/>
                </a:solidFill>
              </a:rPr>
            </a:br>
            <a:br>
              <a:rPr lang="en-GB" sz="2400" dirty="0">
                <a:solidFill>
                  <a:srgbClr val="FF0000"/>
                </a:solidFill>
              </a:rPr>
            </a:br>
            <a:r>
              <a:rPr lang="en-GB" sz="2800" b="0" dirty="0">
                <a:solidFill>
                  <a:schemeClr val="bg2"/>
                </a:solidFill>
              </a:rPr>
              <a:t>NHS England National medicines optimisation opportunities 2023/24</a:t>
            </a:r>
            <a:br>
              <a:rPr lang="en-GB" sz="1200" b="1" dirty="0"/>
            </a:br>
            <a:endParaRPr lang="en-GB" sz="2400" dirty="0">
              <a:solidFill>
                <a:srgbClr val="FF0000"/>
              </a:solidFill>
            </a:endParaRPr>
          </a:p>
        </p:txBody>
      </p:sp>
      <p:sp>
        <p:nvSpPr>
          <p:cNvPr id="3" name="Content Placeholder 1">
            <a:extLst>
              <a:ext uri="{FF2B5EF4-FFF2-40B4-BE49-F238E27FC236}">
                <a16:creationId xmlns:a16="http://schemas.microsoft.com/office/drawing/2014/main" id="{3CF144A8-A97C-510D-513D-36E74C7A644E}"/>
              </a:ext>
            </a:extLst>
          </p:cNvPr>
          <p:cNvSpPr txBox="1">
            <a:spLocks/>
          </p:cNvSpPr>
          <p:nvPr/>
        </p:nvSpPr>
        <p:spPr>
          <a:xfrm>
            <a:off x="6625637" y="1867711"/>
            <a:ext cx="5210517" cy="4432728"/>
          </a:xfrm>
          <a:prstGeom prst="rect">
            <a:avLst/>
          </a:prstGeom>
          <a:ln>
            <a:solidFill>
              <a:schemeClr val="bg2"/>
            </a:solidFill>
          </a:ln>
        </p:spPr>
        <p:txBody>
          <a:bodyPr vert="horz" lIns="0" tIns="0" rIns="0" bIns="0" rtlCol="0">
            <a:normAutofit fontScale="92500" lnSpcReduction="10000"/>
          </a:bodyPr>
          <a:lstStyle>
            <a:lvl1pPr marL="0" indent="0" algn="l" defTabSz="914400" rtl="0" eaLnBrk="1" latinLnBrk="0" hangingPunct="1">
              <a:lnSpc>
                <a:spcPct val="100000"/>
              </a:lnSpc>
              <a:spcBef>
                <a:spcPts val="0"/>
              </a:spcBef>
              <a:spcAft>
                <a:spcPts val="600"/>
              </a:spcAft>
              <a:buClr>
                <a:schemeClr val="tx1"/>
              </a:buClr>
              <a:buFont typeface="Arial" panose="020B0604020202020204" pitchFamily="34" charset="0"/>
              <a:buNone/>
              <a:defRPr sz="2200" b="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
                <a:srgbClr val="231F20"/>
              </a:buClr>
              <a:buSzTx/>
              <a:buFont typeface="Arial" panose="020B0604020202020204" pitchFamily="34" charset="0"/>
              <a:buNone/>
              <a:tabLst/>
              <a:defRPr/>
            </a:pPr>
            <a:endParaRPr kumimoji="0" lang="en-GB" sz="1600" b="0" i="0" u="none" strike="noStrike" kern="1200" cap="none" spc="0" normalizeH="0" baseline="0" noProof="0" dirty="0">
              <a:ln>
                <a:noFill/>
              </a:ln>
              <a:solidFill>
                <a:srgbClr val="425563"/>
              </a:solidFill>
              <a:effectLst/>
              <a:uLnTx/>
              <a:uFillTx/>
              <a:latin typeface="Arial" panose="020B0604020202020204"/>
              <a:ea typeface="+mn-ea"/>
              <a:cs typeface="+mn-cs"/>
              <a:hlinkClick r:id="rId5"/>
            </a:endParaRPr>
          </a:p>
          <a:p>
            <a:pPr marL="0" marR="0" lvl="0" indent="0" algn="l" defTabSz="914400" rtl="0" eaLnBrk="1" fontAlgn="auto" latinLnBrk="0" hangingPunct="1">
              <a:lnSpc>
                <a:spcPct val="100000"/>
              </a:lnSpc>
              <a:spcBef>
                <a:spcPts val="0"/>
              </a:spcBef>
              <a:spcAft>
                <a:spcPts val="600"/>
              </a:spcAft>
              <a:buClr>
                <a:srgbClr val="231F20"/>
              </a:buClr>
              <a:buSzTx/>
              <a:buFont typeface="Arial" panose="020B0604020202020204" pitchFamily="34" charset="0"/>
              <a:buNone/>
              <a:tabLst/>
              <a:defRPr/>
            </a:pPr>
            <a:r>
              <a:rPr kumimoji="0" lang="en-GB" sz="1600" b="0" i="0" u="none" strike="noStrike" kern="1200" cap="none" spc="0" normalizeH="0" baseline="0" noProof="0" dirty="0">
                <a:ln>
                  <a:noFill/>
                </a:ln>
                <a:solidFill>
                  <a:srgbClr val="005EB8"/>
                </a:solidFill>
                <a:effectLst/>
                <a:uLnTx/>
                <a:uFillTx/>
                <a:latin typeface="Arial" panose="020B0604020202020204"/>
                <a:ea typeface="+mn-ea"/>
                <a:cs typeface="+mn-cs"/>
              </a:rPr>
              <a:t>14. Reducing course length of antimicrobial prescribing</a:t>
            </a:r>
            <a:endParaRPr kumimoji="0" lang="en-GB" sz="1600" b="0" i="0" u="none" strike="noStrike" kern="1200" cap="none" spc="0" normalizeH="0" baseline="0" noProof="0" dirty="0">
              <a:ln>
                <a:noFill/>
              </a:ln>
              <a:solidFill>
                <a:srgbClr val="005EB8"/>
              </a:solidFill>
              <a:effectLst/>
              <a:uLnTx/>
              <a:uFillTx/>
              <a:latin typeface="Arial" panose="020B0604020202020204"/>
              <a:ea typeface="+mn-ea"/>
              <a:cs typeface="+mn-cs"/>
              <a:hlinkClick r:id="rId5">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00000"/>
              </a:lnSpc>
              <a:spcBef>
                <a:spcPts val="0"/>
              </a:spcBef>
              <a:spcAft>
                <a:spcPts val="600"/>
              </a:spcAft>
              <a:buClr>
                <a:srgbClr val="231F20"/>
              </a:buClr>
              <a:buSzTx/>
              <a:buFont typeface="Arial" panose="020B0604020202020204" pitchFamily="34" charset="0"/>
              <a:buNone/>
              <a:tabLst/>
              <a:defRPr/>
            </a:pPr>
            <a:r>
              <a:rPr kumimoji="0" lang="en-GB" sz="1500" b="0" i="0" u="none" strike="noStrike" kern="1200" cap="none" spc="0" normalizeH="0" baseline="0" noProof="0" dirty="0">
                <a:ln>
                  <a:noFill/>
                </a:ln>
                <a:solidFill>
                  <a:srgbClr val="425563"/>
                </a:solidFill>
                <a:effectLst/>
                <a:uLnTx/>
                <a:uFillTx/>
                <a:latin typeface="Arial" panose="020B0604020202020204"/>
                <a:ea typeface="+mn-ea"/>
                <a:cs typeface="+mn-cs"/>
              </a:rPr>
              <a:t>Primary care prescribing data suggests that the shortest effective courses of antibiotics are not consistently prescribed and across general practice there is considerable variation in the proportion of short and long course prescriptions. Within this there may be health inequality in patient exposure to the harms of antibiotics and the threat of antimicrobial resistance</a:t>
            </a:r>
          </a:p>
          <a:p>
            <a:pPr marL="0" marR="0" lvl="0" indent="0" algn="l" defTabSz="914400" rtl="0" eaLnBrk="1" fontAlgn="auto" latinLnBrk="0" hangingPunct="1">
              <a:lnSpc>
                <a:spcPct val="100000"/>
              </a:lnSpc>
              <a:spcBef>
                <a:spcPts val="0"/>
              </a:spcBef>
              <a:spcAft>
                <a:spcPts val="600"/>
              </a:spcAft>
              <a:buClr>
                <a:srgbClr val="231F20"/>
              </a:buClr>
              <a:buSzTx/>
              <a:buFont typeface="Arial" panose="020B0604020202020204" pitchFamily="34" charset="0"/>
              <a:buNone/>
              <a:tabLst/>
              <a:defRPr/>
            </a:pPr>
            <a:r>
              <a:rPr kumimoji="0" lang="en-GB" sz="1500" b="0" i="0" u="none" strike="noStrike" kern="1200" cap="none" spc="0" normalizeH="0" baseline="0" noProof="0" dirty="0">
                <a:ln>
                  <a:noFill/>
                </a:ln>
                <a:solidFill>
                  <a:srgbClr val="005EB8"/>
                </a:solidFill>
                <a:effectLst/>
                <a:uLnTx/>
                <a:uFillTx/>
                <a:latin typeface="Arial" panose="020B0604020202020204"/>
                <a:ea typeface="+mn-ea"/>
                <a:cs typeface="+mn-cs"/>
                <a:hlinkClick r:id="rId5">
                  <a:extLst>
                    <a:ext uri="{A12FA001-AC4F-418D-AE19-62706E023703}">
                      <ahyp:hlinkClr xmlns:ahyp="http://schemas.microsoft.com/office/drawing/2018/hyperlinkcolor" val="tx"/>
                    </a:ext>
                  </a:extLst>
                </a:hlinkClick>
              </a:rPr>
              <a:t>NICE guidance</a:t>
            </a:r>
            <a:r>
              <a:rPr kumimoji="0" lang="en-GB" sz="1500" b="0" i="0" u="none" strike="noStrike" kern="1200" cap="none" spc="0" normalizeH="0" baseline="0" noProof="0" dirty="0">
                <a:ln>
                  <a:noFill/>
                </a:ln>
                <a:solidFill>
                  <a:srgbClr val="425563"/>
                </a:solidFill>
                <a:effectLst/>
                <a:uLnTx/>
                <a:uFillTx/>
                <a:latin typeface="Arial" panose="020B0604020202020204"/>
                <a:ea typeface="+mn-ea"/>
                <a:cs typeface="+mn-cs"/>
              </a:rPr>
              <a:t> for common infections routinely recommends the shortest effective course of treatment, to reduce selection pressure for antimicrobial resistance and inadvertent patient harm from antibiotic treatment. Five-day courses are recommended when antibiotics are indicated for sinusitis, sore throat, COPD infective exacerbation, cough (acute), pneumonia (community-acquired) and otitis media</a:t>
            </a:r>
          </a:p>
          <a:p>
            <a:pPr marL="0" marR="0" lvl="0" indent="0" algn="l" defTabSz="914400" rtl="0" eaLnBrk="1" fontAlgn="auto" latinLnBrk="0" hangingPunct="1">
              <a:lnSpc>
                <a:spcPct val="100000"/>
              </a:lnSpc>
              <a:spcBef>
                <a:spcPts val="0"/>
              </a:spcBef>
              <a:spcAft>
                <a:spcPts val="600"/>
              </a:spcAft>
              <a:buClr>
                <a:srgbClr val="231F20"/>
              </a:buClr>
              <a:buSzTx/>
              <a:buFont typeface="Arial" panose="020B0604020202020204" pitchFamily="34" charset="0"/>
              <a:buNone/>
              <a:tabLst/>
              <a:defRPr/>
            </a:pPr>
            <a:endParaRPr kumimoji="0" lang="en-GB" sz="1500" b="1" i="0" u="none" strike="noStrike" kern="1200" cap="none" spc="0" normalizeH="0" baseline="0" noProof="0" dirty="0">
              <a:ln>
                <a:noFill/>
              </a:ln>
              <a:solidFill>
                <a:srgbClr val="005EB8"/>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600"/>
              </a:spcAft>
              <a:buClr>
                <a:srgbClr val="231F20"/>
              </a:buClr>
              <a:buSzTx/>
              <a:buFont typeface="Arial" panose="020B0604020202020204" pitchFamily="34" charset="0"/>
              <a:buNone/>
              <a:tabLst/>
              <a:defRPr/>
            </a:pPr>
            <a:r>
              <a:rPr kumimoji="0" lang="en-GB" sz="1500" b="1" i="0" u="none" strike="noStrike" kern="1200" cap="none" spc="0" normalizeH="0" baseline="0" noProof="0" dirty="0">
                <a:ln>
                  <a:noFill/>
                </a:ln>
                <a:solidFill>
                  <a:srgbClr val="005EB8"/>
                </a:solidFill>
                <a:effectLst/>
                <a:uLnTx/>
                <a:uFillTx/>
                <a:latin typeface="Arial" panose="020B0604020202020204"/>
                <a:ea typeface="+mn-ea"/>
                <a:cs typeface="+mn-cs"/>
              </a:rPr>
              <a:t>What success looks like</a:t>
            </a:r>
          </a:p>
          <a:p>
            <a:pPr marL="0" marR="0" lvl="0" indent="0" algn="l" defTabSz="914400" rtl="0" eaLnBrk="1" fontAlgn="auto" latinLnBrk="0" hangingPunct="1">
              <a:lnSpc>
                <a:spcPct val="100000"/>
              </a:lnSpc>
              <a:spcBef>
                <a:spcPts val="0"/>
              </a:spcBef>
              <a:spcAft>
                <a:spcPts val="600"/>
              </a:spcAft>
              <a:buClr>
                <a:srgbClr val="231F20"/>
              </a:buClr>
              <a:buSzTx/>
              <a:buFont typeface="Arial" panose="020B0604020202020204" pitchFamily="34" charset="0"/>
              <a:buChar char="•"/>
              <a:tabLst/>
              <a:defRPr/>
            </a:pPr>
            <a:r>
              <a:rPr kumimoji="0" lang="en-GB" sz="1500" b="0" i="0" u="none" strike="noStrike" kern="1200" cap="none" spc="0" normalizeH="0" baseline="0" noProof="0" dirty="0">
                <a:ln>
                  <a:noFill/>
                </a:ln>
                <a:solidFill>
                  <a:srgbClr val="425563"/>
                </a:solidFill>
                <a:effectLst/>
                <a:uLnTx/>
                <a:uFillTx/>
                <a:latin typeface="Arial" panose="020B0604020202020204"/>
                <a:ea typeface="+mn-ea"/>
                <a:cs typeface="+mn-cs"/>
              </a:rPr>
              <a:t> By March 2024, 75% or more of total amoxicillin prescriptions as 5-day courses</a:t>
            </a:r>
          </a:p>
          <a:p>
            <a:pPr marL="0" marR="0" lvl="0" indent="0" algn="l" defTabSz="914400" rtl="0" eaLnBrk="1" fontAlgn="auto" latinLnBrk="0" hangingPunct="1">
              <a:lnSpc>
                <a:spcPct val="100000"/>
              </a:lnSpc>
              <a:spcBef>
                <a:spcPts val="0"/>
              </a:spcBef>
              <a:spcAft>
                <a:spcPts val="600"/>
              </a:spcAft>
              <a:buClr>
                <a:srgbClr val="231F20"/>
              </a:buClr>
              <a:buSzTx/>
              <a:buFont typeface="Arial" panose="020B0604020202020204" pitchFamily="34" charset="0"/>
              <a:buNone/>
              <a:tabLst/>
              <a:defRPr/>
            </a:pPr>
            <a:endParaRPr kumimoji="0" lang="en-GB" sz="1900" b="0" i="0" u="none" strike="noStrike" kern="1200" cap="none" spc="0" normalizeH="0" baseline="0" noProof="0" dirty="0">
              <a:ln>
                <a:noFill/>
              </a:ln>
              <a:solidFill>
                <a:srgbClr val="231F2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600"/>
              </a:spcAft>
              <a:buClr>
                <a:srgbClr val="231F20"/>
              </a:buClr>
              <a:buSzTx/>
              <a:buFont typeface="Arial" panose="020B0604020202020204" pitchFamily="34" charset="0"/>
              <a:buNone/>
              <a:tabLst/>
              <a:defRPr/>
            </a:pPr>
            <a:endParaRPr kumimoji="0" lang="en-GB" sz="2200" b="0" i="0" u="none" strike="noStrike" kern="1200" cap="none" spc="0" normalizeH="0" baseline="0" noProof="0" dirty="0">
              <a:ln>
                <a:noFill/>
              </a:ln>
              <a:solidFill>
                <a:srgbClr val="425563"/>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600"/>
              </a:spcAft>
              <a:buClr>
                <a:srgbClr val="231F20"/>
              </a:buClr>
              <a:buSzTx/>
              <a:buFont typeface="Arial" panose="020B0604020202020204" pitchFamily="34" charset="0"/>
              <a:buNone/>
              <a:tabLst/>
              <a:defRPr/>
            </a:pPr>
            <a:endParaRPr kumimoji="0" lang="en-GB" sz="2200" b="0" i="0" u="none" strike="noStrike" kern="1200" cap="none" spc="0" normalizeH="0" baseline="0" noProof="0" dirty="0">
              <a:ln>
                <a:noFill/>
              </a:ln>
              <a:solidFill>
                <a:srgbClr val="425563"/>
              </a:solidFill>
              <a:effectLst/>
              <a:uLnTx/>
              <a:uFillTx/>
              <a:latin typeface="Arial" panose="020B0604020202020204"/>
              <a:ea typeface="+mn-ea"/>
              <a:cs typeface="+mn-cs"/>
            </a:endParaRPr>
          </a:p>
        </p:txBody>
      </p:sp>
    </p:spTree>
    <p:extLst>
      <p:ext uri="{BB962C8B-B14F-4D97-AF65-F5344CB8AC3E}">
        <p14:creationId xmlns:p14="http://schemas.microsoft.com/office/powerpoint/2010/main" val="1302481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D807CABB-A58A-0690-9C6C-FD850738CD3A}"/>
              </a:ext>
            </a:extLst>
          </p:cNvPr>
          <p:cNvGraphicFramePr>
            <a:graphicFrameLocks noGrp="1"/>
          </p:cNvGraphicFramePr>
          <p:nvPr/>
        </p:nvGraphicFramePr>
        <p:xfrm>
          <a:off x="5933872" y="787940"/>
          <a:ext cx="5288021" cy="5531241"/>
        </p:xfrm>
        <a:graphic>
          <a:graphicData uri="http://schemas.openxmlformats.org/drawingml/2006/table">
            <a:tbl>
              <a:tblPr/>
              <a:tblGrid>
                <a:gridCol w="3448709">
                  <a:extLst>
                    <a:ext uri="{9D8B030D-6E8A-4147-A177-3AD203B41FA5}">
                      <a16:colId xmlns:a16="http://schemas.microsoft.com/office/drawing/2014/main" val="3273033442"/>
                    </a:ext>
                  </a:extLst>
                </a:gridCol>
                <a:gridCol w="1839312">
                  <a:extLst>
                    <a:ext uri="{9D8B030D-6E8A-4147-A177-3AD203B41FA5}">
                      <a16:colId xmlns:a16="http://schemas.microsoft.com/office/drawing/2014/main" val="1007175411"/>
                    </a:ext>
                  </a:extLst>
                </a:gridCol>
              </a:tblGrid>
              <a:tr h="25997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r>
                        <a:rPr lang="it-IT" sz="600" b="0" i="0" u="none" strike="noStrike" dirty="0">
                          <a:solidFill>
                            <a:srgbClr val="000000"/>
                          </a:solidFill>
                          <a:effectLst/>
                          <a:latin typeface="Calibri" panose="020F0502020204030204" pitchFamily="34" charset="0"/>
                        </a:rPr>
                        <a:t>NICE Antimicrobial Prescribing Guidance reccomendation</a:t>
                      </a:r>
                    </a:p>
                  </a:txBody>
                  <a:tcPr marL="3526" marR="3526" marT="3526"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r>
                        <a:rPr lang="en-GB" sz="600" b="0" i="0" u="none" strike="noStrike">
                          <a:solidFill>
                            <a:srgbClr val="000000"/>
                          </a:solidFill>
                          <a:effectLst/>
                          <a:latin typeface="Calibri" panose="020F0502020204030204" pitchFamily="34" charset="0"/>
                        </a:rPr>
                        <a:t>AMOXICILLIN 500MG CAPSULES</a:t>
                      </a:r>
                    </a:p>
                  </a:txBody>
                  <a:tcPr marL="3526" marR="3526" marT="3526" marB="0" anchor="b">
                    <a:lnL>
                      <a:noFill/>
                    </a:lnL>
                    <a:lnR>
                      <a:noFill/>
                    </a:lnR>
                    <a:lnT>
                      <a:noFill/>
                    </a:lnT>
                    <a:lnB>
                      <a:noFill/>
                    </a:lnB>
                    <a:lnTlToBr w="12700" cmpd="sng">
                      <a:noFill/>
                      <a:prstDash val="solid"/>
                    </a:lnTlToBr>
                    <a:lnBlToTr w="12700" cmpd="sng">
                      <a:noFill/>
                      <a:prstDash val="solid"/>
                    </a:lnBlToTr>
                    <a:solidFill>
                      <a:srgbClr val="C6E0B4"/>
                    </a:solidFill>
                  </a:tcPr>
                </a:tc>
                <a:extLst>
                  <a:ext uri="{0D108BD9-81ED-4DB2-BD59-A6C34878D82A}">
                    <a16:rowId xmlns:a16="http://schemas.microsoft.com/office/drawing/2014/main" val="1273354993"/>
                  </a:ext>
                </a:extLst>
              </a:tr>
              <a:tr h="129989">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r>
                        <a:rPr lang="en-GB" sz="600" b="0" i="0" u="none" strike="noStrike">
                          <a:solidFill>
                            <a:srgbClr val="000000"/>
                          </a:solidFill>
                          <a:effectLst/>
                          <a:latin typeface="Calibri" panose="020F0502020204030204" pitchFamily="34" charset="0"/>
                        </a:rPr>
                        <a:t>WHO DDD</a:t>
                      </a:r>
                    </a:p>
                  </a:txBody>
                  <a:tcPr marL="3526" marR="3526" marT="3526"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r>
                        <a:rPr lang="en-GB" sz="600" b="0" i="0" u="none" strike="noStrike">
                          <a:solidFill>
                            <a:srgbClr val="000000"/>
                          </a:solidFill>
                          <a:effectLst/>
                          <a:latin typeface="Calibri" panose="020F0502020204030204" pitchFamily="34" charset="0"/>
                        </a:rPr>
                        <a:t>1500MG</a:t>
                      </a:r>
                    </a:p>
                  </a:txBody>
                  <a:tcPr marL="3526" marR="3526" marT="3526"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179978866"/>
                  </a:ext>
                </a:extLst>
              </a:tr>
              <a:tr h="389966">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r>
                        <a:rPr lang="en-GB" sz="600" b="0" i="0" u="sng" strike="noStrike">
                          <a:solidFill>
                            <a:srgbClr val="0563C1"/>
                          </a:solidFill>
                          <a:effectLst/>
                          <a:latin typeface="Calibri" panose="020F0502020204030204" pitchFamily="34" charset="0"/>
                          <a:hlinkClick r:id="rId3"/>
                        </a:rPr>
                        <a:t>Pneumonia (community-acquired): antimicrobial prescribing</a:t>
                      </a:r>
                      <a:br>
                        <a:rPr lang="en-GB" sz="600" b="0" i="0" u="sng" strike="noStrike">
                          <a:solidFill>
                            <a:srgbClr val="0563C1"/>
                          </a:solidFill>
                          <a:effectLst/>
                          <a:latin typeface="Calibri" panose="020F0502020204030204" pitchFamily="34" charset="0"/>
                          <a:hlinkClick r:id="rId3"/>
                        </a:rPr>
                      </a:br>
                      <a:r>
                        <a:rPr lang="en-GB" sz="600" b="0" i="0" u="sng" strike="noStrike">
                          <a:solidFill>
                            <a:srgbClr val="0563C1"/>
                          </a:solidFill>
                          <a:effectLst/>
                          <a:latin typeface="Calibri" panose="020F0502020204030204" pitchFamily="34" charset="0"/>
                          <a:hlinkClick r:id="rId3"/>
                        </a:rPr>
                        <a:t>NG138</a:t>
                      </a:r>
                      <a:endParaRPr lang="en-GB" sz="600" b="0" i="0" u="sng" strike="noStrike">
                        <a:solidFill>
                          <a:srgbClr val="0563C1"/>
                        </a:solidFill>
                        <a:effectLst/>
                        <a:latin typeface="Calibri" panose="020F0502020204030204" pitchFamily="34" charset="0"/>
                      </a:endParaRPr>
                    </a:p>
                  </a:txBody>
                  <a:tcPr marL="3526" marR="3526" marT="3526"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r>
                        <a:rPr lang="en-GB" sz="600" b="0" i="0" u="none" strike="noStrike">
                          <a:solidFill>
                            <a:srgbClr val="000000"/>
                          </a:solidFill>
                          <a:effectLst/>
                          <a:latin typeface="Calibri" panose="020F0502020204030204" pitchFamily="34" charset="0"/>
                        </a:rPr>
                        <a:t>500MG three times a day for 5 days (higher doses can be used see BNF) 5Y+ </a:t>
                      </a:r>
                    </a:p>
                  </a:txBody>
                  <a:tcPr marL="3526" marR="3526" marT="3526"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558724211"/>
                  </a:ext>
                </a:extLst>
              </a:tr>
              <a:tr h="389966">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r>
                        <a:rPr lang="en-GB" sz="600" b="0" i="0" u="sng" strike="noStrike">
                          <a:solidFill>
                            <a:srgbClr val="0563C1"/>
                          </a:solidFill>
                          <a:effectLst/>
                          <a:latin typeface="Calibri" panose="020F0502020204030204" pitchFamily="34" charset="0"/>
                          <a:hlinkClick r:id="rId4"/>
                        </a:rPr>
                        <a:t>Otitis media (acute): antimicrobial prescribing</a:t>
                      </a:r>
                      <a:br>
                        <a:rPr lang="en-GB" sz="600" b="0" i="0" u="sng" strike="noStrike">
                          <a:solidFill>
                            <a:srgbClr val="0563C1"/>
                          </a:solidFill>
                          <a:effectLst/>
                          <a:latin typeface="Calibri" panose="020F0502020204030204" pitchFamily="34" charset="0"/>
                          <a:hlinkClick r:id="rId4"/>
                        </a:rPr>
                      </a:br>
                      <a:r>
                        <a:rPr lang="en-GB" sz="600" b="0" i="0" u="sng" strike="noStrike">
                          <a:solidFill>
                            <a:srgbClr val="0563C1"/>
                          </a:solidFill>
                          <a:effectLst/>
                          <a:latin typeface="Calibri" panose="020F0502020204030204" pitchFamily="34" charset="0"/>
                          <a:hlinkClick r:id="rId4"/>
                        </a:rPr>
                        <a:t>NG91</a:t>
                      </a:r>
                      <a:endParaRPr lang="en-GB" sz="600" b="0" i="0" u="sng" strike="noStrike">
                        <a:solidFill>
                          <a:srgbClr val="0563C1"/>
                        </a:solidFill>
                        <a:effectLst/>
                        <a:latin typeface="Calibri" panose="020F0502020204030204" pitchFamily="34" charset="0"/>
                      </a:endParaRPr>
                    </a:p>
                  </a:txBody>
                  <a:tcPr marL="3526" marR="3526" marT="3526"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r>
                        <a:rPr lang="en-GB" sz="600" b="0" i="0" u="none" strike="noStrike" dirty="0">
                          <a:solidFill>
                            <a:srgbClr val="000000"/>
                          </a:solidFill>
                          <a:effectLst/>
                          <a:latin typeface="Calibri" panose="020F0502020204030204" pitchFamily="34" charset="0"/>
                        </a:rPr>
                        <a:t>500MG three times a day for 5 days to 7 days Young people under 18Y</a:t>
                      </a:r>
                    </a:p>
                  </a:txBody>
                  <a:tcPr marL="3526" marR="3526" marT="3526"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870383488"/>
                  </a:ext>
                </a:extLst>
              </a:tr>
              <a:tr h="389966">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r>
                        <a:rPr lang="en-GB" sz="600" b="0" i="0" u="sng" strike="noStrike">
                          <a:solidFill>
                            <a:srgbClr val="0563C1"/>
                          </a:solidFill>
                          <a:effectLst/>
                          <a:latin typeface="Calibri" panose="020F0502020204030204" pitchFamily="34" charset="0"/>
                          <a:hlinkClick r:id="rId5"/>
                        </a:rPr>
                        <a:t>Cough (acute): antimicrobial prescribing</a:t>
                      </a:r>
                      <a:br>
                        <a:rPr lang="en-GB" sz="600" b="0" i="0" u="sng" strike="noStrike">
                          <a:solidFill>
                            <a:srgbClr val="0563C1"/>
                          </a:solidFill>
                          <a:effectLst/>
                          <a:latin typeface="Calibri" panose="020F0502020204030204" pitchFamily="34" charset="0"/>
                          <a:hlinkClick r:id="rId5"/>
                        </a:rPr>
                      </a:br>
                      <a:r>
                        <a:rPr lang="en-GB" sz="600" b="0" i="0" u="sng" strike="noStrike">
                          <a:solidFill>
                            <a:srgbClr val="0563C1"/>
                          </a:solidFill>
                          <a:effectLst/>
                          <a:latin typeface="Calibri" panose="020F0502020204030204" pitchFamily="34" charset="0"/>
                          <a:hlinkClick r:id="rId5"/>
                        </a:rPr>
                        <a:t>NG120</a:t>
                      </a:r>
                      <a:endParaRPr lang="en-GB" sz="600" b="0" i="0" u="sng" strike="noStrike">
                        <a:solidFill>
                          <a:srgbClr val="0563C1"/>
                        </a:solidFill>
                        <a:effectLst/>
                        <a:latin typeface="Calibri" panose="020F0502020204030204" pitchFamily="34" charset="0"/>
                      </a:endParaRPr>
                    </a:p>
                  </a:txBody>
                  <a:tcPr marL="3526" marR="3526" marT="3526"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r>
                        <a:rPr lang="en-GB" sz="600" b="0" i="0" u="none" strike="noStrike" dirty="0">
                          <a:solidFill>
                            <a:srgbClr val="000000"/>
                          </a:solidFill>
                          <a:effectLst/>
                          <a:latin typeface="Calibri" panose="020F0502020204030204" pitchFamily="34" charset="0"/>
                        </a:rPr>
                        <a:t>500MG three times a day for 5 days 5Y+</a:t>
                      </a:r>
                    </a:p>
                  </a:txBody>
                  <a:tcPr marL="3526" marR="3526" marT="3526"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125029363"/>
                  </a:ext>
                </a:extLst>
              </a:tr>
              <a:tr h="389966">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r>
                        <a:rPr lang="en-GB" sz="600" b="0" i="0" u="sng" strike="noStrike" dirty="0">
                          <a:solidFill>
                            <a:srgbClr val="0563C1"/>
                          </a:solidFill>
                          <a:effectLst/>
                          <a:latin typeface="Calibri" panose="020F0502020204030204" pitchFamily="34" charset="0"/>
                          <a:hlinkClick r:id="rId6"/>
                        </a:rPr>
                        <a:t>Bronchiectasis (non-cystic fibrosis), acute exacerbation: antimicrobial prescribing</a:t>
                      </a:r>
                      <a:br>
                        <a:rPr lang="en-GB" sz="600" b="0" i="0" u="sng" strike="noStrike" dirty="0">
                          <a:solidFill>
                            <a:srgbClr val="0563C1"/>
                          </a:solidFill>
                          <a:effectLst/>
                          <a:latin typeface="Calibri" panose="020F0502020204030204" pitchFamily="34" charset="0"/>
                          <a:hlinkClick r:id="rId6"/>
                        </a:rPr>
                      </a:br>
                      <a:r>
                        <a:rPr lang="en-GB" sz="600" b="0" i="0" u="sng" strike="noStrike" dirty="0">
                          <a:solidFill>
                            <a:srgbClr val="0563C1"/>
                          </a:solidFill>
                          <a:effectLst/>
                          <a:latin typeface="Calibri" panose="020F0502020204030204" pitchFamily="34" charset="0"/>
                          <a:hlinkClick r:id="rId6"/>
                        </a:rPr>
                        <a:t>NG117</a:t>
                      </a:r>
                      <a:endParaRPr lang="en-GB" sz="600" b="0" i="0" u="sng" strike="noStrike" dirty="0">
                        <a:solidFill>
                          <a:srgbClr val="0563C1"/>
                        </a:solidFill>
                        <a:effectLst/>
                        <a:latin typeface="Calibri" panose="020F0502020204030204" pitchFamily="34" charset="0"/>
                      </a:endParaRPr>
                    </a:p>
                  </a:txBody>
                  <a:tcPr marL="3526" marR="3526" marT="3526"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r>
                        <a:rPr lang="en-GB" sz="600" b="0" i="0" u="none" strike="noStrike">
                          <a:solidFill>
                            <a:srgbClr val="000000"/>
                          </a:solidFill>
                          <a:effectLst/>
                          <a:latin typeface="Calibri" panose="020F0502020204030204" pitchFamily="34" charset="0"/>
                        </a:rPr>
                        <a:t>500MG three times a day for 7 days to 14 days 5Y+</a:t>
                      </a:r>
                    </a:p>
                  </a:txBody>
                  <a:tcPr marL="3526" marR="3526" marT="3526"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382216234"/>
                  </a:ext>
                </a:extLst>
              </a:tr>
              <a:tr h="389966">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r>
                        <a:rPr lang="en-GB" sz="600" b="0" i="0" u="sng" strike="noStrike">
                          <a:solidFill>
                            <a:srgbClr val="0563C1"/>
                          </a:solidFill>
                          <a:effectLst/>
                          <a:latin typeface="Calibri" panose="020F0502020204030204" pitchFamily="34" charset="0"/>
                          <a:hlinkClick r:id="rId7"/>
                        </a:rPr>
                        <a:t>Chronic obstructive pulmonary disease (acute exacerbation): antimicrobial prescribing</a:t>
                      </a:r>
                      <a:br>
                        <a:rPr lang="en-GB" sz="600" b="0" i="0" u="sng" strike="noStrike">
                          <a:solidFill>
                            <a:srgbClr val="0563C1"/>
                          </a:solidFill>
                          <a:effectLst/>
                          <a:latin typeface="Calibri" panose="020F0502020204030204" pitchFamily="34" charset="0"/>
                          <a:hlinkClick r:id="rId7"/>
                        </a:rPr>
                      </a:br>
                      <a:r>
                        <a:rPr lang="en-GB" sz="600" b="0" i="0" u="sng" strike="noStrike">
                          <a:solidFill>
                            <a:srgbClr val="0563C1"/>
                          </a:solidFill>
                          <a:effectLst/>
                          <a:latin typeface="Calibri" panose="020F0502020204030204" pitchFamily="34" charset="0"/>
                          <a:hlinkClick r:id="rId7"/>
                        </a:rPr>
                        <a:t>NG114</a:t>
                      </a:r>
                      <a:endParaRPr lang="en-GB" sz="600" b="0" i="0" u="sng" strike="noStrike">
                        <a:solidFill>
                          <a:srgbClr val="0563C1"/>
                        </a:solidFill>
                        <a:effectLst/>
                        <a:latin typeface="Calibri" panose="020F0502020204030204" pitchFamily="34" charset="0"/>
                      </a:endParaRPr>
                    </a:p>
                  </a:txBody>
                  <a:tcPr marL="3526" marR="3526" marT="3526"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r>
                        <a:rPr lang="en-GB" sz="600" b="0" i="0" u="none" strike="noStrike">
                          <a:solidFill>
                            <a:srgbClr val="000000"/>
                          </a:solidFill>
                          <a:effectLst/>
                          <a:latin typeface="Calibri" panose="020F0502020204030204" pitchFamily="34" charset="0"/>
                        </a:rPr>
                        <a:t>500MG three times a day for 5 days 18Y+</a:t>
                      </a:r>
                    </a:p>
                  </a:txBody>
                  <a:tcPr marL="3526" marR="3526" marT="3526"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147248989"/>
                  </a:ext>
                </a:extLst>
              </a:tr>
              <a:tr h="779932">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r>
                        <a:rPr lang="en-GB" sz="600" b="0" i="0" u="sng" strike="noStrike" dirty="0">
                          <a:solidFill>
                            <a:srgbClr val="0563C1"/>
                          </a:solidFill>
                          <a:effectLst/>
                          <a:latin typeface="Calibri" panose="020F0502020204030204" pitchFamily="34" charset="0"/>
                          <a:hlinkClick r:id="rId8"/>
                        </a:rPr>
                        <a:t>Urinary tract infection (catheter-associated): antimicrobial prescribing</a:t>
                      </a:r>
                      <a:br>
                        <a:rPr lang="en-GB" sz="600" b="0" i="0" u="sng" strike="noStrike" dirty="0">
                          <a:solidFill>
                            <a:srgbClr val="0563C1"/>
                          </a:solidFill>
                          <a:effectLst/>
                          <a:latin typeface="Calibri" panose="020F0502020204030204" pitchFamily="34" charset="0"/>
                          <a:hlinkClick r:id="rId8"/>
                        </a:rPr>
                      </a:br>
                      <a:r>
                        <a:rPr lang="en-GB" sz="600" b="0" i="0" u="sng" strike="noStrike" dirty="0">
                          <a:solidFill>
                            <a:srgbClr val="0563C1"/>
                          </a:solidFill>
                          <a:effectLst/>
                          <a:latin typeface="Calibri" panose="020F0502020204030204" pitchFamily="34" charset="0"/>
                          <a:hlinkClick r:id="rId8"/>
                        </a:rPr>
                        <a:t>NG113</a:t>
                      </a:r>
                      <a:endParaRPr lang="en-GB" sz="600" b="0" i="0" u="sng" strike="noStrike" dirty="0">
                        <a:solidFill>
                          <a:srgbClr val="0563C1"/>
                        </a:solidFill>
                        <a:effectLst/>
                        <a:latin typeface="Calibri" panose="020F0502020204030204" pitchFamily="34" charset="0"/>
                      </a:endParaRPr>
                    </a:p>
                  </a:txBody>
                  <a:tcPr marL="3526" marR="3526" marT="3526"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r>
                        <a:rPr lang="en-GB" sz="600" b="0" i="0" u="none" strike="noStrike">
                          <a:solidFill>
                            <a:srgbClr val="000000"/>
                          </a:solidFill>
                          <a:effectLst/>
                          <a:latin typeface="Calibri" panose="020F0502020204030204" pitchFamily="34" charset="0"/>
                        </a:rPr>
                        <a:t>500MG three times a day for 7 days only if culture results available and  suspectible</a:t>
                      </a:r>
                      <a:br>
                        <a:rPr lang="en-GB" sz="600" b="0" i="0" u="none" strike="noStrike">
                          <a:solidFill>
                            <a:srgbClr val="000000"/>
                          </a:solidFill>
                          <a:effectLst/>
                          <a:latin typeface="Calibri" panose="020F0502020204030204" pitchFamily="34" charset="0"/>
                        </a:rPr>
                      </a:br>
                      <a:r>
                        <a:rPr lang="en-GB" sz="600" b="0" i="0" u="none" strike="noStrike">
                          <a:solidFill>
                            <a:srgbClr val="000000"/>
                          </a:solidFill>
                          <a:effectLst/>
                          <a:latin typeface="Calibri" panose="020F0502020204030204" pitchFamily="34" charset="0"/>
                        </a:rPr>
                        <a:t>non-pregnant women and men</a:t>
                      </a:r>
                    </a:p>
                  </a:txBody>
                  <a:tcPr marL="3526" marR="3526" marT="3526"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879299393"/>
                  </a:ext>
                </a:extLst>
              </a:tr>
              <a:tr h="649943">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r>
                        <a:rPr lang="en-GB" sz="600" b="0" i="0" u="sng" strike="noStrike">
                          <a:solidFill>
                            <a:srgbClr val="0563C1"/>
                          </a:solidFill>
                          <a:effectLst/>
                          <a:latin typeface="Calibri" panose="020F0502020204030204" pitchFamily="34" charset="0"/>
                          <a:hlinkClick r:id="rId9"/>
                        </a:rPr>
                        <a:t>Urinary tract infection (lower): antimicrobial prescribing</a:t>
                      </a:r>
                      <a:br>
                        <a:rPr lang="en-GB" sz="600" b="0" i="0" u="sng" strike="noStrike">
                          <a:solidFill>
                            <a:srgbClr val="0563C1"/>
                          </a:solidFill>
                          <a:effectLst/>
                          <a:latin typeface="Calibri" panose="020F0502020204030204" pitchFamily="34" charset="0"/>
                          <a:hlinkClick r:id="rId9"/>
                        </a:rPr>
                      </a:br>
                      <a:r>
                        <a:rPr lang="en-GB" sz="600" b="0" i="0" u="sng" strike="noStrike">
                          <a:solidFill>
                            <a:srgbClr val="0563C1"/>
                          </a:solidFill>
                          <a:effectLst/>
                          <a:latin typeface="Calibri" panose="020F0502020204030204" pitchFamily="34" charset="0"/>
                          <a:hlinkClick r:id="rId9"/>
                        </a:rPr>
                        <a:t>NG109</a:t>
                      </a:r>
                      <a:endParaRPr lang="en-GB" sz="600" b="0" i="0" u="sng" strike="noStrike">
                        <a:solidFill>
                          <a:srgbClr val="0563C1"/>
                        </a:solidFill>
                        <a:effectLst/>
                        <a:latin typeface="Calibri" panose="020F0502020204030204" pitchFamily="34" charset="0"/>
                      </a:endParaRPr>
                    </a:p>
                  </a:txBody>
                  <a:tcPr marL="3526" marR="3526" marT="3526"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r>
                        <a:rPr lang="en-GB" sz="600" b="0" i="0" u="none" strike="noStrike">
                          <a:solidFill>
                            <a:srgbClr val="000000"/>
                          </a:solidFill>
                          <a:effectLst/>
                          <a:latin typeface="Calibri" panose="020F0502020204030204" pitchFamily="34" charset="0"/>
                        </a:rPr>
                        <a:t>500MG three times a day for 7 days only if culture results available and  suspectible</a:t>
                      </a:r>
                      <a:br>
                        <a:rPr lang="en-GB" sz="600" b="0" i="0" u="none" strike="noStrike">
                          <a:solidFill>
                            <a:srgbClr val="000000"/>
                          </a:solidFill>
                          <a:effectLst/>
                          <a:latin typeface="Calibri" panose="020F0502020204030204" pitchFamily="34" charset="0"/>
                        </a:rPr>
                      </a:br>
                      <a:r>
                        <a:rPr lang="en-GB" sz="600" b="1" i="0" u="none" strike="noStrike">
                          <a:solidFill>
                            <a:srgbClr val="000000"/>
                          </a:solidFill>
                          <a:effectLst/>
                          <a:latin typeface="Calibri" panose="020F0502020204030204" pitchFamily="34" charset="0"/>
                        </a:rPr>
                        <a:t>pregnant women</a:t>
                      </a:r>
                      <a:endParaRPr lang="en-GB" sz="600" b="0" i="0" u="none" strike="noStrike">
                        <a:solidFill>
                          <a:srgbClr val="000000"/>
                        </a:solidFill>
                        <a:effectLst/>
                        <a:latin typeface="Calibri" panose="020F0502020204030204" pitchFamily="34" charset="0"/>
                      </a:endParaRPr>
                    </a:p>
                  </a:txBody>
                  <a:tcPr marL="3526" marR="3526" marT="3526"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178482821"/>
                  </a:ext>
                </a:extLst>
              </a:tr>
              <a:tr h="649943">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r>
                        <a:rPr lang="en-GB" sz="600" b="0" i="0" u="sng" strike="noStrike" dirty="0">
                          <a:solidFill>
                            <a:srgbClr val="0563C1"/>
                          </a:solidFill>
                          <a:effectLst/>
                          <a:latin typeface="Calibri" panose="020F0502020204030204" pitchFamily="34" charset="0"/>
                          <a:hlinkClick r:id="rId10"/>
                        </a:rPr>
                        <a:t>Urinary tract infection (recurrent): antimicrobial prescribing</a:t>
                      </a:r>
                      <a:br>
                        <a:rPr lang="en-GB" sz="600" b="0" i="0" u="sng" strike="noStrike" dirty="0">
                          <a:solidFill>
                            <a:srgbClr val="0563C1"/>
                          </a:solidFill>
                          <a:effectLst/>
                          <a:latin typeface="Calibri" panose="020F0502020204030204" pitchFamily="34" charset="0"/>
                          <a:hlinkClick r:id="rId10"/>
                        </a:rPr>
                      </a:br>
                      <a:r>
                        <a:rPr lang="en-GB" sz="600" b="0" i="0" u="sng" strike="noStrike" dirty="0">
                          <a:solidFill>
                            <a:srgbClr val="0563C1"/>
                          </a:solidFill>
                          <a:effectLst/>
                          <a:latin typeface="Calibri" panose="020F0502020204030204" pitchFamily="34" charset="0"/>
                          <a:hlinkClick r:id="rId10"/>
                        </a:rPr>
                        <a:t>NG112</a:t>
                      </a:r>
                      <a:endParaRPr lang="en-GB" sz="600" b="0" i="0" u="sng" strike="noStrike" dirty="0">
                        <a:solidFill>
                          <a:srgbClr val="0563C1"/>
                        </a:solidFill>
                        <a:effectLst/>
                        <a:latin typeface="Calibri" panose="020F0502020204030204" pitchFamily="34" charset="0"/>
                      </a:endParaRPr>
                    </a:p>
                  </a:txBody>
                  <a:tcPr marL="3526" marR="3526" marT="3526"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r>
                        <a:rPr lang="en-GB" sz="600" b="0" i="0" u="none" strike="noStrike">
                          <a:solidFill>
                            <a:srgbClr val="000000"/>
                          </a:solidFill>
                          <a:effectLst/>
                          <a:latin typeface="Calibri" panose="020F0502020204030204" pitchFamily="34" charset="0"/>
                        </a:rPr>
                        <a:t>500MG single dose or 250MG at night 16Y+</a:t>
                      </a:r>
                      <a:br>
                        <a:rPr lang="en-GB" sz="600" b="0" i="0" u="none" strike="noStrike">
                          <a:solidFill>
                            <a:srgbClr val="000000"/>
                          </a:solidFill>
                          <a:effectLst/>
                          <a:latin typeface="Calibri" panose="020F0502020204030204" pitchFamily="34" charset="0"/>
                        </a:rPr>
                      </a:br>
                      <a:r>
                        <a:rPr lang="en-GB" sz="600" b="0" i="0" u="none" strike="noStrike">
                          <a:solidFill>
                            <a:srgbClr val="000000"/>
                          </a:solidFill>
                          <a:effectLst/>
                          <a:latin typeface="Calibri" panose="020F0502020204030204" pitchFamily="34" charset="0"/>
                        </a:rPr>
                        <a:t>250MG at night 5Y+</a:t>
                      </a:r>
                    </a:p>
                  </a:txBody>
                  <a:tcPr marL="3526" marR="3526" marT="3526"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662167185"/>
                  </a:ext>
                </a:extLst>
              </a:tr>
              <a:tr h="111162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r>
                        <a:rPr lang="en-GB" sz="600" b="0" i="0" u="none" strike="noStrike" dirty="0">
                          <a:solidFill>
                            <a:srgbClr val="000000"/>
                          </a:solidFill>
                          <a:effectLst/>
                          <a:latin typeface="Calibri" panose="020F0502020204030204" pitchFamily="34" charset="0"/>
                        </a:rPr>
                        <a:t>DURATION METRIC ADOPTED</a:t>
                      </a:r>
                    </a:p>
                  </a:txBody>
                  <a:tcPr marL="3526" marR="3526" marT="3526"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r>
                        <a:rPr lang="en-GB" sz="600" b="0" i="0" u="none" strike="noStrike" dirty="0">
                          <a:solidFill>
                            <a:srgbClr val="000000"/>
                          </a:solidFill>
                          <a:effectLst/>
                          <a:latin typeface="Calibri" panose="020F0502020204030204" pitchFamily="34" charset="0"/>
                        </a:rPr>
                        <a:t>AMOXICILLIN 500MG CAPSULES</a:t>
                      </a:r>
                      <a:br>
                        <a:rPr lang="en-GB" sz="600" b="0" i="0" u="none" strike="noStrike" dirty="0">
                          <a:solidFill>
                            <a:srgbClr val="000000"/>
                          </a:solidFill>
                          <a:effectLst/>
                          <a:latin typeface="Calibri" panose="020F0502020204030204" pitchFamily="34" charset="0"/>
                        </a:rPr>
                      </a:br>
                      <a:r>
                        <a:rPr lang="en-GB" sz="600" b="0" i="0" u="none" strike="noStrike" dirty="0">
                          <a:solidFill>
                            <a:srgbClr val="000000"/>
                          </a:solidFill>
                          <a:effectLst/>
                          <a:latin typeface="Calibri" panose="020F0502020204030204" pitchFamily="34" charset="0"/>
                        </a:rPr>
                        <a:t>WHO DDD 1500MG</a:t>
                      </a:r>
                      <a:br>
                        <a:rPr lang="en-GB" sz="600" b="0" i="0" u="none" strike="noStrike" dirty="0">
                          <a:solidFill>
                            <a:srgbClr val="000000"/>
                          </a:solidFill>
                          <a:effectLst/>
                          <a:latin typeface="Calibri" panose="020F0502020204030204" pitchFamily="34" charset="0"/>
                        </a:rPr>
                      </a:br>
                      <a:r>
                        <a:rPr lang="en-GB" sz="600" b="0" i="0" u="none" strike="noStrike" dirty="0">
                          <a:solidFill>
                            <a:srgbClr val="000000"/>
                          </a:solidFill>
                          <a:effectLst/>
                          <a:latin typeface="Calibri" panose="020F0502020204030204" pitchFamily="34" charset="0"/>
                        </a:rPr>
                        <a:t>5 DAY QUANTITY=15</a:t>
                      </a:r>
                      <a:br>
                        <a:rPr lang="en-GB" sz="600" b="0" i="0" u="none" strike="noStrike" dirty="0">
                          <a:solidFill>
                            <a:srgbClr val="000000"/>
                          </a:solidFill>
                          <a:effectLst/>
                          <a:latin typeface="Calibri" panose="020F0502020204030204" pitchFamily="34" charset="0"/>
                        </a:rPr>
                      </a:br>
                      <a:r>
                        <a:rPr lang="en-GB" sz="600" b="0" i="0" u="none" strike="noStrike" dirty="0">
                          <a:solidFill>
                            <a:srgbClr val="000000"/>
                          </a:solidFill>
                          <a:effectLst/>
                          <a:latin typeface="Calibri" panose="020F0502020204030204" pitchFamily="34" charset="0"/>
                        </a:rPr>
                        <a:t>7 DAY QUANTITY=21</a:t>
                      </a:r>
                      <a:br>
                        <a:rPr lang="en-GB" sz="600" b="0" i="0" u="none" strike="noStrike" dirty="0">
                          <a:solidFill>
                            <a:srgbClr val="000000"/>
                          </a:solidFill>
                          <a:effectLst/>
                          <a:latin typeface="Calibri" panose="020F0502020204030204" pitchFamily="34" charset="0"/>
                        </a:rPr>
                      </a:br>
                      <a:endParaRPr lang="en-GB" sz="600" b="0" i="0" u="none" strike="noStrike" dirty="0">
                        <a:solidFill>
                          <a:srgbClr val="000000"/>
                        </a:solidFill>
                        <a:effectLst/>
                        <a:latin typeface="Calibri" panose="020F0502020204030204" pitchFamily="34" charset="0"/>
                      </a:endParaRPr>
                    </a:p>
                  </a:txBody>
                  <a:tcPr marL="3526" marR="3526" marT="3526"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358352109"/>
                  </a:ext>
                </a:extLst>
              </a:tr>
            </a:tbl>
          </a:graphicData>
        </a:graphic>
      </p:graphicFrame>
      <p:sp>
        <p:nvSpPr>
          <p:cNvPr id="2" name="Content Placeholder 1">
            <a:extLst>
              <a:ext uri="{FF2B5EF4-FFF2-40B4-BE49-F238E27FC236}">
                <a16:creationId xmlns:a16="http://schemas.microsoft.com/office/drawing/2014/main" id="{3F824A97-89CA-197D-C14D-5859D86FC30E}"/>
              </a:ext>
            </a:extLst>
          </p:cNvPr>
          <p:cNvSpPr txBox="1">
            <a:spLocks/>
          </p:cNvSpPr>
          <p:nvPr/>
        </p:nvSpPr>
        <p:spPr>
          <a:xfrm>
            <a:off x="554476" y="983981"/>
            <a:ext cx="4484452" cy="5335199"/>
          </a:xfrm>
          <a:prstGeom prst="rect">
            <a:avLst/>
          </a:prstGeom>
          <a:ln>
            <a:solidFill>
              <a:schemeClr val="bg2"/>
            </a:solidFill>
          </a:ln>
        </p:spPr>
        <p:txBody>
          <a:bodyPr vert="horz" lIns="0" tIns="0" rIns="0" bIns="0" rtlCol="0">
            <a:normAutofit/>
          </a:bodyPr>
          <a:lstStyle>
            <a:lvl1pPr marL="0" indent="0" algn="l" defTabSz="914400" rtl="0" eaLnBrk="1" latinLnBrk="0" hangingPunct="1">
              <a:lnSpc>
                <a:spcPct val="100000"/>
              </a:lnSpc>
              <a:spcBef>
                <a:spcPts val="0"/>
              </a:spcBef>
              <a:spcAft>
                <a:spcPts val="600"/>
              </a:spcAft>
              <a:buClr>
                <a:schemeClr val="tx1"/>
              </a:buClr>
              <a:buFont typeface="Arial" panose="020B0604020202020204" pitchFamily="34" charset="0"/>
              <a:buNone/>
              <a:defRPr sz="2200" b="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
                <a:srgbClr val="231F20"/>
              </a:buClr>
              <a:buSzTx/>
              <a:buFont typeface="Arial" panose="020B0604020202020204" pitchFamily="34" charset="0"/>
              <a:buNone/>
              <a:tabLst/>
              <a:defRPr/>
            </a:pPr>
            <a:endParaRPr kumimoji="0" lang="en-GB" sz="1600" b="0" i="0" u="none" strike="noStrike" kern="1200" cap="none" spc="0" normalizeH="0" baseline="0" noProof="0" dirty="0">
              <a:ln>
                <a:noFill/>
              </a:ln>
              <a:solidFill>
                <a:srgbClr val="425563"/>
              </a:solidFill>
              <a:effectLst/>
              <a:uLnTx/>
              <a:uFillTx/>
              <a:latin typeface="Arial" panose="020B0604020202020204"/>
              <a:ea typeface="+mn-ea"/>
              <a:cs typeface="+mn-cs"/>
              <a:hlinkClick r:id="rId11"/>
            </a:endParaRPr>
          </a:p>
          <a:p>
            <a:pPr marL="0" marR="0" lvl="0" indent="0" algn="l" defTabSz="914400" rtl="0" eaLnBrk="1" fontAlgn="auto" latinLnBrk="0" hangingPunct="1">
              <a:lnSpc>
                <a:spcPct val="100000"/>
              </a:lnSpc>
              <a:spcBef>
                <a:spcPts val="0"/>
              </a:spcBef>
              <a:spcAft>
                <a:spcPts val="600"/>
              </a:spcAft>
              <a:buClr>
                <a:srgbClr val="231F20"/>
              </a:buClr>
              <a:buSzTx/>
              <a:buFont typeface="Arial" panose="020B0604020202020204" pitchFamily="34" charset="0"/>
              <a:buNone/>
              <a:tabLst/>
              <a:defRPr/>
            </a:pPr>
            <a:r>
              <a:rPr kumimoji="0" lang="en-GB" sz="2000" b="0" i="0" u="none" strike="noStrike" kern="1200" cap="none" spc="0" normalizeH="0" baseline="0" noProof="0" dirty="0">
                <a:ln>
                  <a:noFill/>
                </a:ln>
                <a:solidFill>
                  <a:srgbClr val="005EB8"/>
                </a:solidFill>
                <a:effectLst/>
                <a:uLnTx/>
                <a:uFillTx/>
                <a:latin typeface="Arial" panose="020B0604020202020204"/>
                <a:ea typeface="+mn-ea"/>
                <a:cs typeface="+mn-cs"/>
              </a:rPr>
              <a:t> Metric development is based on</a:t>
            </a:r>
          </a:p>
          <a:p>
            <a:pPr marL="0" marR="0" lvl="0" indent="0" algn="l" defTabSz="914400" rtl="0" eaLnBrk="1" fontAlgn="auto" latinLnBrk="0" hangingPunct="1">
              <a:lnSpc>
                <a:spcPct val="100000"/>
              </a:lnSpc>
              <a:spcBef>
                <a:spcPts val="0"/>
              </a:spcBef>
              <a:spcAft>
                <a:spcPts val="600"/>
              </a:spcAft>
              <a:buClr>
                <a:srgbClr val="231F20"/>
              </a:buClr>
              <a:buSzTx/>
              <a:buFont typeface="Arial" panose="020B0604020202020204" pitchFamily="34" charset="0"/>
              <a:buNone/>
              <a:tabLst/>
              <a:defRPr/>
            </a:pPr>
            <a:endParaRPr kumimoji="0" lang="en-GB" sz="1600" b="0" i="0" u="none" strike="noStrike" kern="1200" cap="none" spc="0" normalizeH="0" baseline="0" noProof="0" dirty="0">
              <a:ln>
                <a:noFill/>
              </a:ln>
              <a:solidFill>
                <a:srgbClr val="005EB8"/>
              </a:solidFill>
              <a:effectLst/>
              <a:uLnTx/>
              <a:uFillTx/>
              <a:latin typeface="Arial" panose="020B0604020202020204"/>
              <a:ea typeface="+mn-ea"/>
              <a:cs typeface="+mn-cs"/>
              <a:hlinkClick r:id="rId11">
                <a:extLst>
                  <a:ext uri="{A12FA001-AC4F-418D-AE19-62706E023703}">
                    <ahyp:hlinkClr xmlns:ahyp="http://schemas.microsoft.com/office/drawing/2018/hyperlinkcolor" val="tx"/>
                  </a:ext>
                </a:extLst>
              </a:hlinkClick>
            </a:endParaRPr>
          </a:p>
          <a:p>
            <a:pPr marL="285750" marR="0" lvl="0" indent="-285750" algn="l" defTabSz="914400" rtl="0" eaLnBrk="1" fontAlgn="auto" latinLnBrk="0" hangingPunct="1">
              <a:lnSpc>
                <a:spcPct val="100000"/>
              </a:lnSpc>
              <a:spcBef>
                <a:spcPts val="0"/>
              </a:spcBef>
              <a:spcAft>
                <a:spcPts val="600"/>
              </a:spcAft>
              <a:buClr>
                <a:srgbClr val="231F20"/>
              </a:buClr>
              <a:buSzTx/>
              <a:buFont typeface="Arial" panose="020B0604020202020204" pitchFamily="34" charset="0"/>
              <a:buChar char="•"/>
              <a:tabLst/>
              <a:defRPr/>
            </a:pPr>
            <a:r>
              <a:rPr kumimoji="0" lang="en-GB" sz="1600" b="0" i="0" u="none" strike="noStrike" kern="1200" cap="none" spc="0" normalizeH="0" baseline="0" noProof="0" dirty="0">
                <a:ln>
                  <a:noFill/>
                </a:ln>
                <a:solidFill>
                  <a:srgbClr val="005EB8"/>
                </a:solidFill>
                <a:effectLst/>
                <a:uLnTx/>
                <a:uFillTx/>
                <a:latin typeface="Arial" panose="020B0604020202020204"/>
                <a:ea typeface="+mn-ea"/>
                <a:cs typeface="+mn-cs"/>
              </a:rPr>
              <a:t>High volume antibiotic </a:t>
            </a:r>
          </a:p>
          <a:p>
            <a:pPr marL="0" marR="0" lvl="0" indent="0" algn="l" defTabSz="914400" rtl="0" eaLnBrk="1" fontAlgn="auto" latinLnBrk="0" hangingPunct="1">
              <a:lnSpc>
                <a:spcPct val="100000"/>
              </a:lnSpc>
              <a:spcBef>
                <a:spcPts val="0"/>
              </a:spcBef>
              <a:spcAft>
                <a:spcPts val="600"/>
              </a:spcAft>
              <a:buClr>
                <a:srgbClr val="231F20"/>
              </a:buClr>
              <a:buSzTx/>
              <a:buFont typeface="Arial" panose="020B0604020202020204" pitchFamily="34" charset="0"/>
              <a:buNone/>
              <a:tabLst/>
              <a:defRPr/>
            </a:pPr>
            <a:r>
              <a:rPr kumimoji="0" lang="en-GB" sz="1600" b="0" i="0" u="none" strike="noStrike" kern="1200" cap="none" spc="0" normalizeH="0" baseline="0" noProof="0" dirty="0">
                <a:ln>
                  <a:noFill/>
                </a:ln>
                <a:solidFill>
                  <a:srgbClr val="92D050"/>
                </a:solidFill>
                <a:effectLst/>
                <a:uLnTx/>
                <a:uFillTx/>
                <a:latin typeface="Arial" panose="020B0604020202020204"/>
                <a:ea typeface="+mn-ea"/>
                <a:cs typeface="+mn-cs"/>
              </a:rPr>
              <a:t>	</a:t>
            </a:r>
            <a:r>
              <a:rPr kumimoji="0" lang="en-GB" sz="1600" b="0" i="1" u="none" strike="noStrike" kern="1200" cap="none" spc="0" normalizeH="0" baseline="0" noProof="0" dirty="0">
                <a:ln>
                  <a:noFill/>
                </a:ln>
                <a:solidFill>
                  <a:srgbClr val="92D050"/>
                </a:solidFill>
                <a:effectLst/>
                <a:uLnTx/>
                <a:uFillTx/>
                <a:latin typeface="Arial" panose="020B0604020202020204"/>
                <a:ea typeface="+mn-ea"/>
                <a:cs typeface="+mn-cs"/>
              </a:rPr>
              <a:t>amoxicillin</a:t>
            </a:r>
          </a:p>
          <a:p>
            <a:pPr marL="285750" marR="0" lvl="0" indent="-285750" algn="l" defTabSz="914400" rtl="0" eaLnBrk="1" fontAlgn="auto" latinLnBrk="0" hangingPunct="1">
              <a:lnSpc>
                <a:spcPct val="100000"/>
              </a:lnSpc>
              <a:spcBef>
                <a:spcPts val="0"/>
              </a:spcBef>
              <a:spcAft>
                <a:spcPts val="600"/>
              </a:spcAft>
              <a:buClr>
                <a:srgbClr val="231F20"/>
              </a:buClr>
              <a:buSzTx/>
              <a:buFont typeface="Arial" panose="020B0604020202020204" pitchFamily="34" charset="0"/>
              <a:buChar char="•"/>
              <a:tabLst/>
              <a:defRPr/>
            </a:pPr>
            <a:r>
              <a:rPr kumimoji="0" lang="en-GB" sz="1600" b="0" i="0" u="none" strike="noStrike" kern="1200" cap="none" spc="0" normalizeH="0" baseline="0" noProof="0" dirty="0">
                <a:ln>
                  <a:noFill/>
                </a:ln>
                <a:solidFill>
                  <a:srgbClr val="005EB8"/>
                </a:solidFill>
                <a:effectLst/>
                <a:uLnTx/>
                <a:uFillTx/>
                <a:latin typeface="Arial" panose="020B0604020202020204"/>
                <a:ea typeface="+mn-ea"/>
                <a:cs typeface="+mn-cs"/>
              </a:rPr>
              <a:t>NICE guidance dose and duration </a:t>
            </a:r>
          </a:p>
          <a:p>
            <a:pPr marL="0" marR="0" lvl="0" indent="0" algn="l" defTabSz="914400" rtl="0" eaLnBrk="1" fontAlgn="auto" latinLnBrk="0" hangingPunct="1">
              <a:lnSpc>
                <a:spcPct val="100000"/>
              </a:lnSpc>
              <a:spcBef>
                <a:spcPts val="0"/>
              </a:spcBef>
              <a:spcAft>
                <a:spcPts val="600"/>
              </a:spcAft>
              <a:buClr>
                <a:srgbClr val="231F20"/>
              </a:buClr>
              <a:buSzTx/>
              <a:buFont typeface="Arial" panose="020B0604020202020204" pitchFamily="34" charset="0"/>
              <a:buNone/>
              <a:tabLst/>
              <a:defRPr/>
            </a:pPr>
            <a:r>
              <a:rPr kumimoji="0" lang="en-GB" sz="1600" b="0" i="0" u="none" strike="noStrike" kern="1200" cap="none" spc="0" normalizeH="0" baseline="0" noProof="0" dirty="0">
                <a:ln>
                  <a:noFill/>
                </a:ln>
                <a:solidFill>
                  <a:srgbClr val="005EB8"/>
                </a:solidFill>
                <a:effectLst/>
                <a:uLnTx/>
                <a:uFillTx/>
                <a:latin typeface="Arial" panose="020B0604020202020204"/>
                <a:ea typeface="+mn-ea"/>
                <a:cs typeface="+mn-cs"/>
              </a:rPr>
              <a:t>	</a:t>
            </a:r>
            <a:r>
              <a:rPr kumimoji="0" lang="en-GB" sz="1600" b="0" i="1" u="none" strike="noStrike" kern="1200" cap="none" spc="0" normalizeH="0" baseline="0" noProof="0" dirty="0">
                <a:ln>
                  <a:noFill/>
                </a:ln>
                <a:solidFill>
                  <a:srgbClr val="92D050"/>
                </a:solidFill>
                <a:effectLst/>
                <a:uLnTx/>
                <a:uFillTx/>
                <a:latin typeface="Arial" panose="020B0604020202020204"/>
                <a:ea typeface="+mn-ea"/>
                <a:cs typeface="+mn-cs"/>
              </a:rPr>
              <a:t>500mg oral TDS 5 days</a:t>
            </a:r>
          </a:p>
          <a:p>
            <a:pPr marL="285750" marR="0" lvl="0" indent="-285750" algn="l" defTabSz="914400" rtl="0" eaLnBrk="1" fontAlgn="auto" latinLnBrk="0" hangingPunct="1">
              <a:lnSpc>
                <a:spcPct val="100000"/>
              </a:lnSpc>
              <a:spcBef>
                <a:spcPts val="0"/>
              </a:spcBef>
              <a:spcAft>
                <a:spcPts val="600"/>
              </a:spcAft>
              <a:buClr>
                <a:srgbClr val="231F20"/>
              </a:buClr>
              <a:buSzTx/>
              <a:buFont typeface="Arial" panose="020B0604020202020204" pitchFamily="34" charset="0"/>
              <a:buChar char="•"/>
              <a:tabLst/>
              <a:defRPr/>
            </a:pPr>
            <a:r>
              <a:rPr kumimoji="0" lang="en-GB" sz="1600" b="0" i="0" u="none" strike="noStrike" kern="1200" cap="none" spc="0" normalizeH="0" baseline="0" noProof="0" dirty="0">
                <a:ln>
                  <a:noFill/>
                </a:ln>
                <a:solidFill>
                  <a:srgbClr val="005EB8"/>
                </a:solidFill>
                <a:effectLst/>
                <a:uLnTx/>
                <a:uFillTx/>
                <a:latin typeface="Arial" panose="020B0604020202020204"/>
                <a:ea typeface="+mn-ea"/>
                <a:cs typeface="+mn-cs"/>
              </a:rPr>
              <a:t>AMR programme priority workstream</a:t>
            </a:r>
          </a:p>
          <a:p>
            <a:pPr marL="0" marR="0" lvl="0" indent="0" algn="l" defTabSz="914400" rtl="0" eaLnBrk="1" fontAlgn="auto" latinLnBrk="0" hangingPunct="1">
              <a:lnSpc>
                <a:spcPct val="100000"/>
              </a:lnSpc>
              <a:spcBef>
                <a:spcPts val="0"/>
              </a:spcBef>
              <a:spcAft>
                <a:spcPts val="600"/>
              </a:spcAft>
              <a:buClr>
                <a:srgbClr val="231F20"/>
              </a:buClr>
              <a:buSzTx/>
              <a:buFont typeface="Arial" panose="020B0604020202020204" pitchFamily="34" charset="0"/>
              <a:buNone/>
              <a:tabLst/>
              <a:defRPr/>
            </a:pPr>
            <a:r>
              <a:rPr kumimoji="0" lang="en-GB" sz="1600" b="0" i="0" u="none" strike="noStrike" kern="1200" cap="none" spc="0" normalizeH="0" baseline="0" noProof="0" dirty="0">
                <a:ln>
                  <a:noFill/>
                </a:ln>
                <a:solidFill>
                  <a:srgbClr val="005EB8"/>
                </a:solidFill>
                <a:effectLst/>
                <a:uLnTx/>
                <a:uFillTx/>
                <a:latin typeface="Arial" panose="020B0604020202020204"/>
                <a:ea typeface="+mn-ea"/>
                <a:cs typeface="+mn-cs"/>
              </a:rPr>
              <a:t>	</a:t>
            </a:r>
            <a:r>
              <a:rPr kumimoji="0" lang="en-GB" sz="1600" b="0" i="1" u="none" strike="noStrike" kern="1200" cap="none" spc="0" normalizeH="0" baseline="0" noProof="0" dirty="0">
                <a:ln>
                  <a:noFill/>
                </a:ln>
                <a:solidFill>
                  <a:srgbClr val="92D050"/>
                </a:solidFill>
                <a:effectLst/>
                <a:uLnTx/>
                <a:uFillTx/>
                <a:latin typeface="Arial" panose="020B0604020202020204"/>
                <a:ea typeface="+mn-ea"/>
                <a:cs typeface="+mn-cs"/>
              </a:rPr>
              <a:t>linked to E.coli resistance</a:t>
            </a:r>
          </a:p>
          <a:p>
            <a:pPr marL="285750" marR="0" lvl="0" indent="-285750" algn="l" defTabSz="914400" rtl="0" eaLnBrk="1" fontAlgn="auto" latinLnBrk="0" hangingPunct="1">
              <a:lnSpc>
                <a:spcPct val="100000"/>
              </a:lnSpc>
              <a:spcBef>
                <a:spcPts val="0"/>
              </a:spcBef>
              <a:spcAft>
                <a:spcPts val="600"/>
              </a:spcAft>
              <a:buClr>
                <a:srgbClr val="231F20"/>
              </a:buClr>
              <a:buSzTx/>
              <a:buFont typeface="Arial" panose="020B0604020202020204" pitchFamily="34" charset="0"/>
              <a:buChar char="•"/>
              <a:tabLst/>
              <a:defRPr/>
            </a:pPr>
            <a:r>
              <a:rPr kumimoji="0" lang="en-GB" sz="1600" b="0" i="0" u="none" strike="noStrike" kern="1200" cap="none" spc="0" normalizeH="0" baseline="0" noProof="0" dirty="0">
                <a:ln>
                  <a:noFill/>
                </a:ln>
                <a:solidFill>
                  <a:srgbClr val="005EB8"/>
                </a:solidFill>
                <a:effectLst/>
                <a:uLnTx/>
                <a:uFillTx/>
                <a:latin typeface="Arial" panose="020B0604020202020204"/>
                <a:ea typeface="+mn-ea"/>
                <a:cs typeface="+mn-cs"/>
              </a:rPr>
              <a:t>Define SMART metrics</a:t>
            </a:r>
          </a:p>
          <a:p>
            <a:pPr marL="0" marR="0" lvl="0" indent="0" algn="l" defTabSz="914400" rtl="0" eaLnBrk="1" fontAlgn="auto" latinLnBrk="0" hangingPunct="1">
              <a:lnSpc>
                <a:spcPct val="100000"/>
              </a:lnSpc>
              <a:spcBef>
                <a:spcPts val="0"/>
              </a:spcBef>
              <a:spcAft>
                <a:spcPts val="600"/>
              </a:spcAft>
              <a:buClr>
                <a:srgbClr val="231F20"/>
              </a:buClr>
              <a:buSzTx/>
              <a:buFont typeface="Arial" panose="020B0604020202020204" pitchFamily="34" charset="0"/>
              <a:buNone/>
              <a:tabLst/>
              <a:defRPr/>
            </a:pPr>
            <a:r>
              <a:rPr kumimoji="0" lang="en-GB" sz="1600" b="0" i="0" u="none" strike="noStrike" kern="1200" cap="none" spc="0" normalizeH="0" baseline="0" noProof="0" dirty="0">
                <a:ln>
                  <a:noFill/>
                </a:ln>
                <a:solidFill>
                  <a:srgbClr val="005EB8"/>
                </a:solidFill>
                <a:effectLst/>
                <a:uLnTx/>
                <a:uFillTx/>
                <a:latin typeface="Arial" panose="020B0604020202020204"/>
                <a:ea typeface="+mn-ea"/>
                <a:cs typeface="+mn-cs"/>
              </a:rPr>
              <a:t>	</a:t>
            </a:r>
            <a:r>
              <a:rPr kumimoji="0" lang="en-GB" sz="1600" b="0" i="1" u="none" strike="noStrike" kern="1200" cap="none" spc="0" normalizeH="0" baseline="0" noProof="0" dirty="0">
                <a:ln>
                  <a:noFill/>
                </a:ln>
                <a:solidFill>
                  <a:srgbClr val="92D050"/>
                </a:solidFill>
                <a:effectLst/>
                <a:uLnTx/>
                <a:uFillTx/>
                <a:latin typeface="Arial" panose="020B0604020202020204"/>
                <a:ea typeface="+mn-ea"/>
                <a:cs typeface="+mn-cs"/>
              </a:rPr>
              <a:t>AMOXICILLIN  500MG CAPSULE</a:t>
            </a:r>
          </a:p>
          <a:p>
            <a:pPr marL="0" marR="0" lvl="0" indent="0" algn="l" defTabSz="914400" rtl="0" eaLnBrk="1" fontAlgn="auto" latinLnBrk="0" hangingPunct="1">
              <a:lnSpc>
                <a:spcPct val="100000"/>
              </a:lnSpc>
              <a:spcBef>
                <a:spcPts val="0"/>
              </a:spcBef>
              <a:spcAft>
                <a:spcPts val="600"/>
              </a:spcAft>
              <a:buClr>
                <a:srgbClr val="231F20"/>
              </a:buClr>
              <a:buSzTx/>
              <a:buFont typeface="Arial" panose="020B0604020202020204" pitchFamily="34" charset="0"/>
              <a:buNone/>
              <a:tabLst/>
              <a:defRPr/>
            </a:pPr>
            <a:r>
              <a:rPr kumimoji="0" lang="en-GB" sz="1600" b="0" i="1" u="none" strike="noStrike" kern="1200" cap="none" spc="0" normalizeH="0" baseline="0" noProof="0" dirty="0">
                <a:ln>
                  <a:noFill/>
                </a:ln>
                <a:solidFill>
                  <a:srgbClr val="92D050"/>
                </a:solidFill>
                <a:effectLst/>
                <a:uLnTx/>
                <a:uFillTx/>
                <a:latin typeface="Arial" panose="020B0604020202020204"/>
                <a:ea typeface="+mn-ea"/>
                <a:cs typeface="+mn-cs"/>
              </a:rPr>
              <a:t>	5 DAY = quantity 15</a:t>
            </a:r>
          </a:p>
          <a:p>
            <a:pPr marL="0" marR="0" lvl="0" indent="0" algn="l" defTabSz="914400" rtl="0" eaLnBrk="1" fontAlgn="auto" latinLnBrk="0" hangingPunct="1">
              <a:lnSpc>
                <a:spcPct val="100000"/>
              </a:lnSpc>
              <a:spcBef>
                <a:spcPts val="0"/>
              </a:spcBef>
              <a:spcAft>
                <a:spcPts val="600"/>
              </a:spcAft>
              <a:buClr>
                <a:srgbClr val="231F20"/>
              </a:buClr>
              <a:buSzTx/>
              <a:buFont typeface="Arial" panose="020B0604020202020204" pitchFamily="34" charset="0"/>
              <a:buNone/>
              <a:tabLst/>
              <a:defRPr/>
            </a:pPr>
            <a:r>
              <a:rPr kumimoji="0" lang="en-GB" sz="1600" b="0" i="1" u="none" strike="noStrike" kern="1200" cap="none" spc="0" normalizeH="0" baseline="0" noProof="0" dirty="0">
                <a:ln>
                  <a:noFill/>
                </a:ln>
                <a:solidFill>
                  <a:srgbClr val="92D050"/>
                </a:solidFill>
                <a:effectLst/>
                <a:uLnTx/>
                <a:uFillTx/>
                <a:latin typeface="Arial" panose="020B0604020202020204"/>
                <a:ea typeface="+mn-ea"/>
                <a:cs typeface="+mn-cs"/>
              </a:rPr>
              <a:t>	7 DAY = quantity 21</a:t>
            </a:r>
          </a:p>
          <a:p>
            <a:pPr marL="285750" marR="0" lvl="0" indent="-285750" algn="l" defTabSz="914400" rtl="0" eaLnBrk="1" fontAlgn="auto" latinLnBrk="0" hangingPunct="1">
              <a:lnSpc>
                <a:spcPct val="100000"/>
              </a:lnSpc>
              <a:spcBef>
                <a:spcPts val="0"/>
              </a:spcBef>
              <a:spcAft>
                <a:spcPts val="600"/>
              </a:spcAft>
              <a:buClr>
                <a:srgbClr val="231F20"/>
              </a:buClr>
              <a:buSzTx/>
              <a:buFont typeface="Arial" panose="020B0604020202020204" pitchFamily="34" charset="0"/>
              <a:buChar char="•"/>
              <a:tabLst/>
              <a:defRPr/>
            </a:pPr>
            <a:r>
              <a:rPr kumimoji="0" lang="en-GB" sz="1600" b="0" i="0" u="none" strike="noStrike" kern="1200" cap="none" spc="0" normalizeH="0" baseline="0" noProof="0" dirty="0">
                <a:ln>
                  <a:noFill/>
                </a:ln>
                <a:solidFill>
                  <a:srgbClr val="005EB8"/>
                </a:solidFill>
                <a:effectLst/>
                <a:uLnTx/>
                <a:uFillTx/>
                <a:latin typeface="Arial" panose="020B0604020202020204"/>
                <a:ea typeface="+mn-ea"/>
                <a:cs typeface="+mn-cs"/>
              </a:rPr>
              <a:t>Uses routinely reported data sets</a:t>
            </a:r>
            <a:endParaRPr kumimoji="0" lang="en-GB" sz="1600" b="0" i="1" u="none" strike="noStrike" kern="1200" cap="none" spc="0" normalizeH="0" baseline="0" noProof="0" dirty="0">
              <a:ln>
                <a:noFill/>
              </a:ln>
              <a:solidFill>
                <a:srgbClr val="92D05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600"/>
              </a:spcAft>
              <a:buClr>
                <a:srgbClr val="231F20"/>
              </a:buClr>
              <a:buSzTx/>
              <a:buFont typeface="Arial" panose="020B0604020202020204" pitchFamily="34" charset="0"/>
              <a:buNone/>
              <a:tabLst/>
              <a:defRPr/>
            </a:pPr>
            <a:r>
              <a:rPr kumimoji="0" lang="en-GB" sz="1600" b="0" i="0" u="none" strike="noStrike" kern="1200" cap="none" spc="0" normalizeH="0" baseline="0" noProof="0" dirty="0">
                <a:ln>
                  <a:noFill/>
                </a:ln>
                <a:solidFill>
                  <a:srgbClr val="005EB8"/>
                </a:solidFill>
                <a:effectLst/>
                <a:uLnTx/>
                <a:uFillTx/>
                <a:latin typeface="Arial" panose="020B0604020202020204"/>
                <a:ea typeface="+mn-ea"/>
                <a:cs typeface="+mn-cs"/>
              </a:rPr>
              <a:t>	</a:t>
            </a:r>
            <a:r>
              <a:rPr kumimoji="0" lang="en-GB" sz="1600" b="0" i="1" u="none" strike="noStrike" kern="1200" cap="none" spc="0" normalizeH="0" baseline="0" noProof="0" dirty="0">
                <a:ln>
                  <a:noFill/>
                </a:ln>
                <a:solidFill>
                  <a:srgbClr val="92D050"/>
                </a:solidFill>
                <a:effectLst/>
                <a:uLnTx/>
                <a:uFillTx/>
                <a:latin typeface="Arial" panose="020B0604020202020204"/>
                <a:ea typeface="+mn-ea"/>
                <a:cs typeface="+mn-cs"/>
              </a:rPr>
              <a:t>ePACT2 data</a:t>
            </a:r>
          </a:p>
          <a:p>
            <a:pPr marL="285750" marR="0" lvl="0" indent="-285750" algn="l" defTabSz="914400" rtl="0" eaLnBrk="1" fontAlgn="auto" latinLnBrk="0" hangingPunct="1">
              <a:lnSpc>
                <a:spcPct val="100000"/>
              </a:lnSpc>
              <a:spcBef>
                <a:spcPts val="0"/>
              </a:spcBef>
              <a:spcAft>
                <a:spcPts val="600"/>
              </a:spcAft>
              <a:buClr>
                <a:srgbClr val="231F20"/>
              </a:buClr>
              <a:buSzTx/>
              <a:buFont typeface="Arial" panose="020B0604020202020204" pitchFamily="34" charset="0"/>
              <a:buChar char="•"/>
              <a:tabLst/>
              <a:defRPr/>
            </a:pPr>
            <a:endParaRPr kumimoji="0" lang="en-GB" sz="1600" b="0" i="0" u="none" strike="noStrike" kern="1200" cap="none" spc="0" normalizeH="0" baseline="0" noProof="0" dirty="0">
              <a:ln>
                <a:noFill/>
              </a:ln>
              <a:solidFill>
                <a:srgbClr val="005EB8"/>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600"/>
              </a:spcAft>
              <a:buClr>
                <a:srgbClr val="231F20"/>
              </a:buClr>
              <a:buSzTx/>
              <a:buFont typeface="Arial" panose="020B0604020202020204" pitchFamily="34" charset="0"/>
              <a:buChar char="•"/>
              <a:tabLst/>
              <a:defRPr/>
            </a:pPr>
            <a:endParaRPr kumimoji="0" lang="en-GB" sz="1600" b="0" i="0" u="none" strike="noStrike" kern="1200" cap="none" spc="0" normalizeH="0" baseline="0" noProof="0" dirty="0">
              <a:ln>
                <a:noFill/>
              </a:ln>
              <a:solidFill>
                <a:srgbClr val="005EB8"/>
              </a:solidFill>
              <a:effectLst/>
              <a:uLnTx/>
              <a:uFillTx/>
              <a:latin typeface="Arial" panose="020B0604020202020204"/>
              <a:ea typeface="+mn-ea"/>
              <a:cs typeface="+mn-cs"/>
              <a:hlinkClick r:id="" action="ppaction://noaction">
                <a:extLst>
                  <a:ext uri="{A12FA001-AC4F-418D-AE19-62706E023703}">
                    <ahyp:hlinkClr xmlns:ahyp="http://schemas.microsoft.com/office/drawing/2018/hyperlinkcolor" val="tx"/>
                  </a:ext>
                </a:extLst>
              </a:hlinkClick>
            </a:endParaRPr>
          </a:p>
          <a:p>
            <a:pPr marL="285750" marR="0" lvl="0" indent="-285750" algn="l" defTabSz="914400" rtl="0" eaLnBrk="1" fontAlgn="auto" latinLnBrk="0" hangingPunct="1">
              <a:lnSpc>
                <a:spcPct val="100000"/>
              </a:lnSpc>
              <a:spcBef>
                <a:spcPts val="0"/>
              </a:spcBef>
              <a:spcAft>
                <a:spcPts val="600"/>
              </a:spcAft>
              <a:buClr>
                <a:srgbClr val="231F20"/>
              </a:buClr>
              <a:buSzTx/>
              <a:buFont typeface="Arial" panose="020B0604020202020204" pitchFamily="34" charset="0"/>
              <a:buChar char="•"/>
              <a:tabLst/>
              <a:defRPr/>
            </a:pPr>
            <a:endParaRPr kumimoji="0" lang="en-GB" sz="1600" b="0" i="0" u="none" strike="noStrike" kern="1200" cap="none" spc="0" normalizeH="0" baseline="0" noProof="0" dirty="0">
              <a:ln>
                <a:noFill/>
              </a:ln>
              <a:solidFill>
                <a:srgbClr val="005EB8"/>
              </a:solidFill>
              <a:effectLst/>
              <a:uLnTx/>
              <a:uFillTx/>
              <a:latin typeface="Arial" panose="020B0604020202020204"/>
              <a:ea typeface="+mn-ea"/>
              <a:cs typeface="+mn-cs"/>
              <a:hlinkClick r:id="" action="ppaction://noaction">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00000"/>
              </a:lnSpc>
              <a:spcBef>
                <a:spcPts val="0"/>
              </a:spcBef>
              <a:spcAft>
                <a:spcPts val="600"/>
              </a:spcAft>
              <a:buClr>
                <a:srgbClr val="231F20"/>
              </a:buClr>
              <a:buSzTx/>
              <a:buFont typeface="Arial" panose="020B0604020202020204" pitchFamily="34" charset="0"/>
              <a:buNone/>
              <a:tabLst/>
              <a:defRPr/>
            </a:pPr>
            <a:endParaRPr kumimoji="0" lang="en-GB" sz="1900" b="0" i="0" u="none" strike="noStrike" kern="1200" cap="none" spc="0" normalizeH="0" baseline="0" noProof="0" dirty="0">
              <a:ln>
                <a:noFill/>
              </a:ln>
              <a:solidFill>
                <a:srgbClr val="231F2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600"/>
              </a:spcAft>
              <a:buClr>
                <a:srgbClr val="231F20"/>
              </a:buClr>
              <a:buSzTx/>
              <a:buFont typeface="Arial" panose="020B0604020202020204" pitchFamily="34" charset="0"/>
              <a:buNone/>
              <a:tabLst/>
              <a:defRPr/>
            </a:pPr>
            <a:endParaRPr kumimoji="0" lang="en-GB" sz="2200" b="0" i="0" u="none" strike="noStrike" kern="1200" cap="none" spc="0" normalizeH="0" baseline="0" noProof="0" dirty="0">
              <a:ln>
                <a:noFill/>
              </a:ln>
              <a:solidFill>
                <a:srgbClr val="425563"/>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600"/>
              </a:spcAft>
              <a:buClr>
                <a:srgbClr val="231F20"/>
              </a:buClr>
              <a:buSzTx/>
              <a:buFont typeface="Arial" panose="020B0604020202020204" pitchFamily="34" charset="0"/>
              <a:buNone/>
              <a:tabLst/>
              <a:defRPr/>
            </a:pPr>
            <a:endParaRPr kumimoji="0" lang="en-GB" sz="2200" b="0" i="0" u="none" strike="noStrike" kern="1200" cap="none" spc="0" normalizeH="0" baseline="0" noProof="0" dirty="0">
              <a:ln>
                <a:noFill/>
              </a:ln>
              <a:solidFill>
                <a:srgbClr val="425563"/>
              </a:solidFill>
              <a:effectLst/>
              <a:uLnTx/>
              <a:uFillTx/>
              <a:latin typeface="Arial" panose="020B0604020202020204"/>
              <a:ea typeface="+mn-ea"/>
              <a:cs typeface="+mn-cs"/>
            </a:endParaRPr>
          </a:p>
        </p:txBody>
      </p:sp>
      <p:sp>
        <p:nvSpPr>
          <p:cNvPr id="4" name="Title 3">
            <a:extLst>
              <a:ext uri="{FF2B5EF4-FFF2-40B4-BE49-F238E27FC236}">
                <a16:creationId xmlns:a16="http://schemas.microsoft.com/office/drawing/2014/main" id="{EECBAA18-15A1-64B6-07C4-FD1ABB63106A}"/>
              </a:ext>
            </a:extLst>
          </p:cNvPr>
          <p:cNvSpPr>
            <a:spLocks noGrp="1"/>
          </p:cNvSpPr>
          <p:nvPr>
            <p:ph type="title"/>
          </p:nvPr>
        </p:nvSpPr>
        <p:spPr>
          <a:xfrm>
            <a:off x="554476" y="174031"/>
            <a:ext cx="4630367" cy="729575"/>
          </a:xfrm>
        </p:spPr>
        <p:txBody>
          <a:bodyPr>
            <a:normAutofit fontScale="90000"/>
          </a:bodyPr>
          <a:lstStyle/>
          <a:p>
            <a:br>
              <a:rPr lang="en-GB" sz="2800" b="0" dirty="0">
                <a:solidFill>
                  <a:schemeClr val="bg2"/>
                </a:solidFill>
              </a:rPr>
            </a:br>
            <a:br>
              <a:rPr lang="en-GB" sz="2800" b="0" dirty="0">
                <a:solidFill>
                  <a:schemeClr val="bg2"/>
                </a:solidFill>
              </a:rPr>
            </a:br>
            <a:r>
              <a:rPr lang="en-GB" sz="2800" b="0" dirty="0">
                <a:solidFill>
                  <a:schemeClr val="bg2"/>
                </a:solidFill>
              </a:rPr>
              <a:t>Optimising antimicrobial duration</a:t>
            </a:r>
            <a:br>
              <a:rPr lang="en-GB" sz="2400" dirty="0">
                <a:solidFill>
                  <a:srgbClr val="FF0000"/>
                </a:solidFill>
              </a:rPr>
            </a:br>
            <a:br>
              <a:rPr lang="en-GB" sz="2400" dirty="0">
                <a:solidFill>
                  <a:srgbClr val="FF0000"/>
                </a:solidFill>
              </a:rPr>
            </a:br>
            <a:br>
              <a:rPr lang="en-GB" sz="1200" b="1" dirty="0"/>
            </a:br>
            <a:endParaRPr lang="en-GB" sz="2400" dirty="0">
              <a:solidFill>
                <a:srgbClr val="FF0000"/>
              </a:solidFill>
            </a:endParaRPr>
          </a:p>
        </p:txBody>
      </p:sp>
    </p:spTree>
    <p:extLst>
      <p:ext uri="{BB962C8B-B14F-4D97-AF65-F5344CB8AC3E}">
        <p14:creationId xmlns:p14="http://schemas.microsoft.com/office/powerpoint/2010/main" val="73066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3">
            <a:extLst>
              <a:ext uri="{FF2B5EF4-FFF2-40B4-BE49-F238E27FC236}">
                <a16:creationId xmlns:a16="http://schemas.microsoft.com/office/drawing/2014/main" id="{74F29E30-B002-54FE-12B0-73CED7201788}"/>
              </a:ext>
            </a:extLst>
          </p:cNvPr>
          <p:cNvSpPr>
            <a:spLocks noGrp="1"/>
          </p:cNvSpPr>
          <p:nvPr>
            <p:ph type="title"/>
          </p:nvPr>
        </p:nvSpPr>
        <p:spPr>
          <a:xfrm>
            <a:off x="9776296" y="1342416"/>
            <a:ext cx="2115815" cy="3813243"/>
          </a:xfrm>
        </p:spPr>
        <p:txBody>
          <a:bodyPr>
            <a:normAutofit fontScale="90000"/>
          </a:bodyPr>
          <a:lstStyle/>
          <a:p>
            <a:br>
              <a:rPr lang="en-GB" sz="2800" b="0" dirty="0">
                <a:solidFill>
                  <a:schemeClr val="bg2"/>
                </a:solidFill>
              </a:rPr>
            </a:br>
            <a:br>
              <a:rPr lang="en-GB" sz="2800" b="0" dirty="0">
                <a:solidFill>
                  <a:schemeClr val="bg2"/>
                </a:solidFill>
              </a:rPr>
            </a:br>
            <a:r>
              <a:rPr lang="en-GB" sz="2800" b="0" dirty="0">
                <a:solidFill>
                  <a:schemeClr val="bg2"/>
                </a:solidFill>
              </a:rPr>
              <a:t>PrescQIPP Optimising antimicrobial duration dashboard - AMOXICILLIN</a:t>
            </a:r>
            <a:br>
              <a:rPr lang="en-GB" sz="2800" b="0" dirty="0">
                <a:solidFill>
                  <a:schemeClr val="bg2"/>
                </a:solidFill>
              </a:rPr>
            </a:br>
            <a:br>
              <a:rPr lang="en-GB" sz="2800" b="0" dirty="0">
                <a:solidFill>
                  <a:schemeClr val="bg2"/>
                </a:solidFill>
              </a:rPr>
            </a:br>
            <a:r>
              <a:rPr lang="en-GB" sz="2800" b="0" dirty="0">
                <a:solidFill>
                  <a:schemeClr val="bg2"/>
                </a:solidFill>
              </a:rPr>
              <a:t>PCN view</a:t>
            </a:r>
            <a:br>
              <a:rPr lang="en-GB" sz="2400" dirty="0">
                <a:solidFill>
                  <a:srgbClr val="FF0000"/>
                </a:solidFill>
              </a:rPr>
            </a:br>
            <a:br>
              <a:rPr lang="en-GB" sz="2400" dirty="0">
                <a:solidFill>
                  <a:srgbClr val="FF0000"/>
                </a:solidFill>
              </a:rPr>
            </a:br>
            <a:br>
              <a:rPr lang="en-GB" sz="1200" b="1" dirty="0"/>
            </a:br>
            <a:endParaRPr lang="en-GB" sz="2400" dirty="0">
              <a:solidFill>
                <a:srgbClr val="FF0000"/>
              </a:solidFill>
            </a:endParaRPr>
          </a:p>
        </p:txBody>
      </p:sp>
      <p:pic>
        <p:nvPicPr>
          <p:cNvPr id="6" name="Picture 5" descr="A screenshot of a graph&#10;&#10;Description automatically generated">
            <a:extLst>
              <a:ext uri="{FF2B5EF4-FFF2-40B4-BE49-F238E27FC236}">
                <a16:creationId xmlns:a16="http://schemas.microsoft.com/office/drawing/2014/main" id="{AB4085BF-D180-E97A-9913-BCC09C9AED70}"/>
              </a:ext>
            </a:extLst>
          </p:cNvPr>
          <p:cNvPicPr>
            <a:picLocks noChangeAspect="1"/>
          </p:cNvPicPr>
          <p:nvPr/>
        </p:nvPicPr>
        <p:blipFill>
          <a:blip r:embed="rId3"/>
          <a:stretch>
            <a:fillRect/>
          </a:stretch>
        </p:blipFill>
        <p:spPr>
          <a:xfrm>
            <a:off x="299889" y="126798"/>
            <a:ext cx="8902174" cy="6166997"/>
          </a:xfrm>
          <a:prstGeom prst="rect">
            <a:avLst/>
          </a:prstGeom>
        </p:spPr>
      </p:pic>
    </p:spTree>
    <p:extLst>
      <p:ext uri="{BB962C8B-B14F-4D97-AF65-F5344CB8AC3E}">
        <p14:creationId xmlns:p14="http://schemas.microsoft.com/office/powerpoint/2010/main" val="89335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3">
            <a:extLst>
              <a:ext uri="{FF2B5EF4-FFF2-40B4-BE49-F238E27FC236}">
                <a16:creationId xmlns:a16="http://schemas.microsoft.com/office/drawing/2014/main" id="{74F29E30-B002-54FE-12B0-73CED7201788}"/>
              </a:ext>
            </a:extLst>
          </p:cNvPr>
          <p:cNvSpPr>
            <a:spLocks noGrp="1"/>
          </p:cNvSpPr>
          <p:nvPr>
            <p:ph type="title"/>
          </p:nvPr>
        </p:nvSpPr>
        <p:spPr>
          <a:xfrm>
            <a:off x="215584" y="622569"/>
            <a:ext cx="11404154" cy="729575"/>
          </a:xfrm>
        </p:spPr>
        <p:txBody>
          <a:bodyPr>
            <a:normAutofit fontScale="90000"/>
          </a:bodyPr>
          <a:lstStyle/>
          <a:p>
            <a:br>
              <a:rPr lang="en-GB" sz="2800" b="0" dirty="0">
                <a:solidFill>
                  <a:schemeClr val="bg2"/>
                </a:solidFill>
              </a:rPr>
            </a:br>
            <a:br>
              <a:rPr lang="en-GB" sz="2800" b="0" dirty="0">
                <a:solidFill>
                  <a:schemeClr val="bg2"/>
                </a:solidFill>
              </a:rPr>
            </a:br>
            <a:r>
              <a:rPr lang="en-GB" sz="2800" b="0" dirty="0">
                <a:solidFill>
                  <a:schemeClr val="bg2"/>
                </a:solidFill>
              </a:rPr>
              <a:t>PrescQIPP Optimising antimicrobial duration dashboard - FLUCLOXACILLIN</a:t>
            </a:r>
            <a:br>
              <a:rPr lang="en-GB" sz="2400" dirty="0">
                <a:solidFill>
                  <a:srgbClr val="FF0000"/>
                </a:solidFill>
              </a:rPr>
            </a:br>
            <a:br>
              <a:rPr lang="en-GB" sz="2400" dirty="0">
                <a:solidFill>
                  <a:srgbClr val="FF0000"/>
                </a:solidFill>
              </a:rPr>
            </a:br>
            <a:br>
              <a:rPr lang="en-GB" sz="1200" b="1" dirty="0"/>
            </a:br>
            <a:endParaRPr lang="en-GB" sz="2400" dirty="0">
              <a:solidFill>
                <a:srgbClr val="FF0000"/>
              </a:solidFill>
            </a:endParaRPr>
          </a:p>
        </p:txBody>
      </p:sp>
      <p:pic>
        <p:nvPicPr>
          <p:cNvPr id="4" name="Picture 3" descr="A screenshot of a graph&#10;&#10;Description automatically generated">
            <a:extLst>
              <a:ext uri="{FF2B5EF4-FFF2-40B4-BE49-F238E27FC236}">
                <a16:creationId xmlns:a16="http://schemas.microsoft.com/office/drawing/2014/main" id="{ED57330E-0437-2CE3-1F78-9588254FC50F}"/>
              </a:ext>
            </a:extLst>
          </p:cNvPr>
          <p:cNvPicPr>
            <a:picLocks noChangeAspect="1"/>
          </p:cNvPicPr>
          <p:nvPr/>
        </p:nvPicPr>
        <p:blipFill>
          <a:blip r:embed="rId3"/>
          <a:stretch>
            <a:fillRect/>
          </a:stretch>
        </p:blipFill>
        <p:spPr>
          <a:xfrm>
            <a:off x="426326" y="1352144"/>
            <a:ext cx="7050242" cy="4883284"/>
          </a:xfrm>
          <a:prstGeom prst="rect">
            <a:avLst/>
          </a:prstGeom>
        </p:spPr>
      </p:pic>
      <p:pic>
        <p:nvPicPr>
          <p:cNvPr id="6" name="Picture 5">
            <a:extLst>
              <a:ext uri="{FF2B5EF4-FFF2-40B4-BE49-F238E27FC236}">
                <a16:creationId xmlns:a16="http://schemas.microsoft.com/office/drawing/2014/main" id="{8FFFFC56-83D5-2EDF-0492-86DA9542D61A}"/>
              </a:ext>
            </a:extLst>
          </p:cNvPr>
          <p:cNvPicPr>
            <a:picLocks noChangeAspect="1"/>
          </p:cNvPicPr>
          <p:nvPr/>
        </p:nvPicPr>
        <p:blipFill>
          <a:blip r:embed="rId4"/>
          <a:stretch>
            <a:fillRect/>
          </a:stretch>
        </p:blipFill>
        <p:spPr>
          <a:xfrm>
            <a:off x="7709828" y="1352144"/>
            <a:ext cx="3676650" cy="5238750"/>
          </a:xfrm>
          <a:prstGeom prst="rect">
            <a:avLst/>
          </a:prstGeom>
        </p:spPr>
      </p:pic>
    </p:spTree>
    <p:extLst>
      <p:ext uri="{BB962C8B-B14F-4D97-AF65-F5344CB8AC3E}">
        <p14:creationId xmlns:p14="http://schemas.microsoft.com/office/powerpoint/2010/main" val="236630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3">
            <a:extLst>
              <a:ext uri="{FF2B5EF4-FFF2-40B4-BE49-F238E27FC236}">
                <a16:creationId xmlns:a16="http://schemas.microsoft.com/office/drawing/2014/main" id="{74F29E30-B002-54FE-12B0-73CED7201788}"/>
              </a:ext>
            </a:extLst>
          </p:cNvPr>
          <p:cNvSpPr>
            <a:spLocks noGrp="1"/>
          </p:cNvSpPr>
          <p:nvPr>
            <p:ph type="title"/>
          </p:nvPr>
        </p:nvSpPr>
        <p:spPr>
          <a:xfrm>
            <a:off x="215584" y="622569"/>
            <a:ext cx="11404154" cy="729575"/>
          </a:xfrm>
        </p:spPr>
        <p:txBody>
          <a:bodyPr>
            <a:normAutofit fontScale="90000"/>
          </a:bodyPr>
          <a:lstStyle/>
          <a:p>
            <a:br>
              <a:rPr lang="en-GB" sz="2800" b="0" dirty="0">
                <a:solidFill>
                  <a:schemeClr val="bg2"/>
                </a:solidFill>
              </a:rPr>
            </a:br>
            <a:br>
              <a:rPr lang="en-GB" sz="2800" b="0" dirty="0">
                <a:solidFill>
                  <a:schemeClr val="bg2"/>
                </a:solidFill>
              </a:rPr>
            </a:br>
            <a:r>
              <a:rPr lang="en-GB" sz="2800" b="0" dirty="0">
                <a:solidFill>
                  <a:schemeClr val="bg2"/>
                </a:solidFill>
              </a:rPr>
              <a:t>PrescQIPP Optimising antimicrobial duration dashboard - </a:t>
            </a:r>
            <a:r>
              <a:rPr lang="en-GB" sz="1800" b="0" dirty="0">
                <a:solidFill>
                  <a:schemeClr val="bg2"/>
                </a:solidFill>
              </a:rPr>
              <a:t>PHENOXYMETHYLPENICILLIN</a:t>
            </a:r>
            <a:br>
              <a:rPr lang="en-GB" sz="2400" dirty="0">
                <a:solidFill>
                  <a:srgbClr val="FF0000"/>
                </a:solidFill>
              </a:rPr>
            </a:br>
            <a:br>
              <a:rPr lang="en-GB" sz="2400" dirty="0">
                <a:solidFill>
                  <a:srgbClr val="FF0000"/>
                </a:solidFill>
              </a:rPr>
            </a:br>
            <a:br>
              <a:rPr lang="en-GB" sz="1200" b="1" dirty="0"/>
            </a:br>
            <a:endParaRPr lang="en-GB" sz="2400" dirty="0">
              <a:solidFill>
                <a:srgbClr val="FF0000"/>
              </a:solidFill>
            </a:endParaRPr>
          </a:p>
        </p:txBody>
      </p:sp>
      <p:pic>
        <p:nvPicPr>
          <p:cNvPr id="3" name="Picture 2">
            <a:extLst>
              <a:ext uri="{FF2B5EF4-FFF2-40B4-BE49-F238E27FC236}">
                <a16:creationId xmlns:a16="http://schemas.microsoft.com/office/drawing/2014/main" id="{19AAFDB5-6D9A-734F-6DF5-EE0C282D8FC1}"/>
              </a:ext>
            </a:extLst>
          </p:cNvPr>
          <p:cNvPicPr>
            <a:picLocks noChangeAspect="1"/>
          </p:cNvPicPr>
          <p:nvPr/>
        </p:nvPicPr>
        <p:blipFill>
          <a:blip r:embed="rId3"/>
          <a:stretch>
            <a:fillRect/>
          </a:stretch>
        </p:blipFill>
        <p:spPr>
          <a:xfrm>
            <a:off x="400504" y="1352144"/>
            <a:ext cx="11219234" cy="4872776"/>
          </a:xfrm>
          <a:prstGeom prst="rect">
            <a:avLst/>
          </a:prstGeom>
        </p:spPr>
      </p:pic>
    </p:spTree>
    <p:extLst>
      <p:ext uri="{BB962C8B-B14F-4D97-AF65-F5344CB8AC3E}">
        <p14:creationId xmlns:p14="http://schemas.microsoft.com/office/powerpoint/2010/main" val="2304901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2963652" y="1160748"/>
            <a:ext cx="1836204" cy="432048"/>
          </a:xfrm>
          <a:prstGeom prst="rect">
            <a:avLst/>
          </a:prstGeom>
          <a:solidFill>
            <a:srgbClr val="FFFFFF"/>
          </a:solidFill>
          <a:ln w="0"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a:ea typeface="+mn-ea"/>
              <a:cs typeface="+mn-cs"/>
            </a:endParaRPr>
          </a:p>
        </p:txBody>
      </p:sp>
      <p:sp>
        <p:nvSpPr>
          <p:cNvPr id="8" name="Title 1"/>
          <p:cNvSpPr txBox="1">
            <a:spLocks/>
          </p:cNvSpPr>
          <p:nvPr/>
        </p:nvSpPr>
        <p:spPr bwMode="auto">
          <a:xfrm>
            <a:off x="764070" y="1244606"/>
            <a:ext cx="1544837" cy="720977"/>
          </a:xfrm>
          <a:prstGeom prst="rect">
            <a:avLst/>
          </a:prstGeom>
          <a:solidFill>
            <a:schemeClr val="bg1"/>
          </a:solidFill>
          <a:ln w="9525">
            <a:noFill/>
            <a:miter lim="800000"/>
            <a:headEnd/>
            <a:tailEnd/>
          </a:ln>
        </p:spPr>
        <p:txBody>
          <a:bodyPr vert="horz" wrap="square" lIns="68580" tIns="34290" rIns="68580" bIns="34290" numCol="1" anchor="t" anchorCtr="0" compatLnSpc="1">
            <a:prstTxWarp prst="textNoShape">
              <a:avLst/>
            </a:prstTxWarp>
          </a:bodyPr>
          <a:lstStyle>
            <a:lvl1pPr algn="l" rtl="0" eaLnBrk="0" fontAlgn="base" hangingPunct="0">
              <a:spcBef>
                <a:spcPct val="0"/>
              </a:spcBef>
              <a:spcAft>
                <a:spcPct val="0"/>
              </a:spcAft>
              <a:defRPr sz="3000" b="1">
                <a:solidFill>
                  <a:schemeClr val="tx2"/>
                </a:solidFill>
                <a:latin typeface="+mj-lt"/>
                <a:ea typeface="+mj-ea"/>
                <a:cs typeface="+mj-cs"/>
              </a:defRPr>
            </a:lvl1pPr>
            <a:lvl2pPr algn="l" rtl="0" eaLnBrk="0" fontAlgn="base" hangingPunct="0">
              <a:spcBef>
                <a:spcPct val="0"/>
              </a:spcBef>
              <a:spcAft>
                <a:spcPct val="0"/>
              </a:spcAft>
              <a:defRPr sz="3000" b="1">
                <a:solidFill>
                  <a:schemeClr val="tx2"/>
                </a:solidFill>
                <a:latin typeface="Arial" charset="0"/>
              </a:defRPr>
            </a:lvl2pPr>
            <a:lvl3pPr algn="l" rtl="0" eaLnBrk="0" fontAlgn="base" hangingPunct="0">
              <a:spcBef>
                <a:spcPct val="0"/>
              </a:spcBef>
              <a:spcAft>
                <a:spcPct val="0"/>
              </a:spcAft>
              <a:defRPr sz="3000" b="1">
                <a:solidFill>
                  <a:schemeClr val="tx2"/>
                </a:solidFill>
                <a:latin typeface="Arial" charset="0"/>
              </a:defRPr>
            </a:lvl3pPr>
            <a:lvl4pPr algn="l" rtl="0" eaLnBrk="0" fontAlgn="base" hangingPunct="0">
              <a:spcBef>
                <a:spcPct val="0"/>
              </a:spcBef>
              <a:spcAft>
                <a:spcPct val="0"/>
              </a:spcAft>
              <a:defRPr sz="3000" b="1">
                <a:solidFill>
                  <a:schemeClr val="tx2"/>
                </a:solidFill>
                <a:latin typeface="Arial" charset="0"/>
              </a:defRPr>
            </a:lvl4pPr>
            <a:lvl5pPr algn="l" rtl="0" eaLnBrk="0" fontAlgn="base" hangingPunct="0">
              <a:spcBef>
                <a:spcPct val="0"/>
              </a:spcBef>
              <a:spcAft>
                <a:spcPct val="0"/>
              </a:spcAft>
              <a:defRPr sz="3000" b="1">
                <a:solidFill>
                  <a:schemeClr val="tx2"/>
                </a:solidFill>
                <a:latin typeface="Arial" charset="0"/>
              </a:defRPr>
            </a:lvl5pPr>
            <a:lvl6pPr marL="457200" algn="l" rtl="0" fontAlgn="base">
              <a:spcBef>
                <a:spcPct val="0"/>
              </a:spcBef>
              <a:spcAft>
                <a:spcPct val="0"/>
              </a:spcAft>
              <a:defRPr sz="3000" b="1">
                <a:solidFill>
                  <a:schemeClr val="tx2"/>
                </a:solidFill>
                <a:latin typeface="Arial" charset="0"/>
              </a:defRPr>
            </a:lvl6pPr>
            <a:lvl7pPr marL="914400" algn="l" rtl="0" fontAlgn="base">
              <a:spcBef>
                <a:spcPct val="0"/>
              </a:spcBef>
              <a:spcAft>
                <a:spcPct val="0"/>
              </a:spcAft>
              <a:defRPr sz="3000" b="1">
                <a:solidFill>
                  <a:schemeClr val="tx2"/>
                </a:solidFill>
                <a:latin typeface="Arial" charset="0"/>
              </a:defRPr>
            </a:lvl7pPr>
            <a:lvl8pPr marL="1371600" algn="l" rtl="0" fontAlgn="base">
              <a:spcBef>
                <a:spcPct val="0"/>
              </a:spcBef>
              <a:spcAft>
                <a:spcPct val="0"/>
              </a:spcAft>
              <a:defRPr sz="3000" b="1">
                <a:solidFill>
                  <a:schemeClr val="tx2"/>
                </a:solidFill>
                <a:latin typeface="Arial" charset="0"/>
              </a:defRPr>
            </a:lvl8pPr>
            <a:lvl9pPr marL="1828800" algn="l" rtl="0" fontAlgn="base">
              <a:spcBef>
                <a:spcPct val="0"/>
              </a:spcBef>
              <a:spcAft>
                <a:spcPct val="0"/>
              </a:spcAft>
              <a:defRPr sz="3000" b="1">
                <a:solidFill>
                  <a:schemeClr val="tx2"/>
                </a:solidFill>
                <a:latin typeface="Arial" charset="0"/>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2250" b="1" i="0" u="none" strike="noStrike" kern="1200" cap="none" spc="0" normalizeH="0" baseline="0" noProof="0" dirty="0">
              <a:ln>
                <a:noFill/>
              </a:ln>
              <a:solidFill>
                <a:srgbClr val="004359"/>
              </a:solidFill>
              <a:effectLst/>
              <a:uLnTx/>
              <a:uFillTx/>
              <a:latin typeface="Arial" panose="020B0604020202020204" pitchFamily="34" charset="0"/>
              <a:ea typeface="+mj-ea"/>
              <a:cs typeface="Arial" panose="020B0604020202020204" pitchFamily="34" charset="0"/>
            </a:endParaRPr>
          </a:p>
          <a:p>
            <a:pPr marL="0" marR="0" lvl="0" indent="0" algn="l" defTabSz="685800" rtl="0" eaLnBrk="0" fontAlgn="base" latinLnBrk="0" hangingPunct="0">
              <a:lnSpc>
                <a:spcPct val="100000"/>
              </a:lnSpc>
              <a:spcBef>
                <a:spcPct val="0"/>
              </a:spcBef>
              <a:spcAft>
                <a:spcPct val="0"/>
              </a:spcAft>
              <a:buClrTx/>
              <a:buSzTx/>
              <a:buFontTx/>
              <a:buNone/>
              <a:tabLst/>
              <a:defRPr/>
            </a:pPr>
            <a:r>
              <a:rPr kumimoji="0" lang="en-GB" sz="2250" b="1" i="0" u="none" strike="noStrike" kern="1200" cap="none" spc="0" normalizeH="0" baseline="0" noProof="0" dirty="0">
                <a:ln>
                  <a:noFill/>
                </a:ln>
                <a:solidFill>
                  <a:srgbClr val="004359"/>
                </a:solidFill>
                <a:effectLst/>
                <a:uLnTx/>
                <a:uFillTx/>
                <a:latin typeface="Arial" panose="020B0604020202020204" pitchFamily="34" charset="0"/>
                <a:ea typeface="+mj-ea"/>
                <a:cs typeface="Arial" panose="020B0604020202020204" pitchFamily="34" charset="0"/>
              </a:rPr>
              <a:t>The BCW:</a:t>
            </a:r>
          </a:p>
        </p:txBody>
      </p:sp>
      <p:sp>
        <p:nvSpPr>
          <p:cNvPr id="3" name="TextBox 2">
            <a:extLst>
              <a:ext uri="{FF2B5EF4-FFF2-40B4-BE49-F238E27FC236}">
                <a16:creationId xmlns:a16="http://schemas.microsoft.com/office/drawing/2014/main" id="{EA7CB7B9-85EC-E441-A335-A7482C63118F}"/>
              </a:ext>
            </a:extLst>
          </p:cNvPr>
          <p:cNvSpPr txBox="1"/>
          <p:nvPr/>
        </p:nvSpPr>
        <p:spPr>
          <a:xfrm>
            <a:off x="761167" y="2057278"/>
            <a:ext cx="2084788" cy="553998"/>
          </a:xfrm>
          <a:prstGeom prst="rect">
            <a:avLst/>
          </a:prstGeom>
          <a:noFill/>
        </p:spPr>
        <p:txBody>
          <a:bodyPr wrap="square" rtlCol="0">
            <a:spAutoFit/>
          </a:bodyPr>
          <a:lstStyle/>
          <a:p>
            <a:pPr marL="257175" marR="0" lvl="0" indent="-257175"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Behavioural theory at its core</a:t>
            </a:r>
          </a:p>
        </p:txBody>
      </p:sp>
      <p:sp>
        <p:nvSpPr>
          <p:cNvPr id="9" name="Rectangle 8">
            <a:extLst>
              <a:ext uri="{FF2B5EF4-FFF2-40B4-BE49-F238E27FC236}">
                <a16:creationId xmlns:a16="http://schemas.microsoft.com/office/drawing/2014/main" id="{14C7482D-C651-7D40-A5BF-3170A0F38DF1}"/>
              </a:ext>
            </a:extLst>
          </p:cNvPr>
          <p:cNvSpPr/>
          <p:nvPr/>
        </p:nvSpPr>
        <p:spPr>
          <a:xfrm>
            <a:off x="3564775" y="2665268"/>
            <a:ext cx="2036618" cy="548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Arial"/>
              <a:ea typeface="+mn-ea"/>
              <a:cs typeface="+mn-cs"/>
            </a:endParaRPr>
          </a:p>
        </p:txBody>
      </p:sp>
      <p:sp>
        <p:nvSpPr>
          <p:cNvPr id="6" name="TextBox 5"/>
          <p:cNvSpPr txBox="1"/>
          <p:nvPr/>
        </p:nvSpPr>
        <p:spPr>
          <a:xfrm>
            <a:off x="769800" y="2665574"/>
            <a:ext cx="1998424" cy="1915909"/>
          </a:xfrm>
          <a:prstGeom prst="rect">
            <a:avLst/>
          </a:prstGeom>
          <a:noFill/>
        </p:spPr>
        <p:txBody>
          <a:bodyPr wrap="square" rtlCol="0">
            <a:spAutoFit/>
          </a:bodyPr>
          <a:lstStyle/>
          <a:p>
            <a:pPr marL="257175" marR="0" lvl="0" indent="-257175"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9 Intervention Functions:</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p>
          <a:p>
            <a:pPr marL="257175" marR="0" lvl="0" indent="-257175"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GB" sz="15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broad categories of means by which an intervention can change behaviour</a:t>
            </a:r>
            <a:r>
              <a:rPr kumimoji="0" lang="en-GB" sz="1350" b="0" i="0" u="none" strike="noStrike" kern="1200" cap="none" spc="0" normalizeH="0" baseline="0" noProof="0" dirty="0">
                <a:ln>
                  <a:noFill/>
                </a:ln>
                <a:solidFill>
                  <a:srgbClr val="000000"/>
                </a:solidFill>
                <a:effectLst/>
                <a:uLnTx/>
                <a:uFillTx/>
                <a:latin typeface="Arial"/>
                <a:ea typeface="+mn-ea"/>
                <a:cs typeface="+mn-cs"/>
              </a:rPr>
              <a:t>’</a:t>
            </a:r>
          </a:p>
          <a:p>
            <a:pPr marL="257175" marR="0" lvl="0" indent="-257175"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350" b="0" i="0" u="none" strike="noStrike" kern="1200" cap="none" spc="0" normalizeH="0" baseline="0" noProof="0" dirty="0">
              <a:ln>
                <a:noFill/>
              </a:ln>
              <a:solidFill>
                <a:srgbClr val="000000"/>
              </a:solidFill>
              <a:effectLst/>
              <a:uLnTx/>
              <a:uFillTx/>
              <a:latin typeface="Arial"/>
              <a:ea typeface="+mn-ea"/>
              <a:cs typeface="+mn-cs"/>
            </a:endParaRPr>
          </a:p>
        </p:txBody>
      </p:sp>
      <p:pic>
        <p:nvPicPr>
          <p:cNvPr id="12" name="Picture 11" descr="bcw-split-v2-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647730" y="2225735"/>
            <a:ext cx="3132534" cy="30789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14" name="Straight Connector 13"/>
          <p:cNvCxnSpPr/>
          <p:nvPr/>
        </p:nvCxnSpPr>
        <p:spPr>
          <a:xfrm flipH="1" flipV="1">
            <a:off x="6921699" y="1207750"/>
            <a:ext cx="204788" cy="151566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7777759" y="1237517"/>
            <a:ext cx="1114425" cy="1644253"/>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8256391" y="2881769"/>
            <a:ext cx="2402681" cy="54054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8113515" y="4116447"/>
            <a:ext cx="2564606" cy="118824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7662268" y="4610557"/>
            <a:ext cx="594122" cy="1247775"/>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6721675" y="4610556"/>
            <a:ext cx="279797" cy="113466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4093072" y="4278373"/>
            <a:ext cx="2350294" cy="1553765"/>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flipV="1">
            <a:off x="3801072" y="3408025"/>
            <a:ext cx="2402681" cy="21550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flipV="1">
            <a:off x="4764286" y="1237516"/>
            <a:ext cx="1804988" cy="183594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3" name="TextBox 22"/>
          <p:cNvSpPr txBox="1">
            <a:spLocks noChangeArrowheads="1"/>
          </p:cNvSpPr>
          <p:nvPr/>
        </p:nvSpPr>
        <p:spPr bwMode="auto">
          <a:xfrm>
            <a:off x="5405422" y="257503"/>
            <a:ext cx="1498109" cy="14773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6858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GB" altLang="en-US" sz="9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Use rules to reduce the opportunity to  engage in the behaviour </a:t>
            </a:r>
            <a:r>
              <a:rPr kumimoji="0" lang="en-GB" altLang="en-US" sz="9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rPr>
              <a:t>(or to increase  behaviour by reducing opportunity to engage  in competing                       behaviours)</a:t>
            </a:r>
          </a:p>
          <a:p>
            <a:pPr marL="0" marR="0" lvl="0" indent="0" algn="l" defTabSz="6858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GB" altLang="en-US" sz="900" b="0" i="0" u="none" strike="noStrike" kern="1200" cap="none" spc="0" normalizeH="0" baseline="0" noProof="0" dirty="0">
                <a:ln>
                  <a:noFill/>
                </a:ln>
                <a:solidFill>
                  <a:srgbClr val="005EB8"/>
                </a:solidFill>
                <a:effectLst/>
                <a:uLnTx/>
                <a:uFillTx/>
                <a:latin typeface="Calibri" panose="020F0502020204030204" pitchFamily="34" charset="0"/>
                <a:ea typeface="MS PGothic" panose="020B0600070205080204" pitchFamily="34" charset="-128"/>
                <a:cs typeface="+mn-cs"/>
              </a:rPr>
              <a:t>Set prescribing system to default to 5 day duration – </a:t>
            </a:r>
            <a:r>
              <a:rPr kumimoji="0" lang="en-GB" altLang="en-US" sz="900" b="0" i="0" u="none" strike="noStrike" kern="1200" cap="none" spc="0" normalizeH="0" baseline="0" noProof="0" dirty="0" err="1">
                <a:ln>
                  <a:noFill/>
                </a:ln>
                <a:solidFill>
                  <a:srgbClr val="005EB8"/>
                </a:solidFill>
                <a:effectLst/>
                <a:uLnTx/>
                <a:uFillTx/>
                <a:latin typeface="Calibri" panose="020F0502020204030204" pitchFamily="34" charset="0"/>
                <a:ea typeface="MS PGothic" panose="020B0600070205080204" pitchFamily="34" charset="-128"/>
                <a:cs typeface="+mn-cs"/>
              </a:rPr>
              <a:t>Opt</a:t>
            </a:r>
            <a:r>
              <a:rPr kumimoji="0" lang="en-GB" altLang="en-US" sz="900" b="0" i="0" u="none" strike="noStrike" kern="1200" cap="none" spc="0" normalizeH="0" baseline="0" noProof="0" dirty="0">
                <a:ln>
                  <a:noFill/>
                </a:ln>
                <a:solidFill>
                  <a:srgbClr val="005EB8"/>
                </a:solidFill>
                <a:effectLst/>
                <a:uLnTx/>
                <a:uFillTx/>
                <a:latin typeface="Calibri" panose="020F0502020204030204" pitchFamily="34" charset="0"/>
                <a:ea typeface="MS PGothic" panose="020B0600070205080204" pitchFamily="34" charset="-128"/>
                <a:cs typeface="+mn-cs"/>
              </a:rPr>
              <a:t> Out approach</a:t>
            </a:r>
            <a:endParaRPr kumimoji="0" lang="en-GB" altLang="en-US" sz="9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4" name="TextBox 23"/>
          <p:cNvSpPr txBox="1">
            <a:spLocks noChangeArrowheads="1"/>
          </p:cNvSpPr>
          <p:nvPr/>
        </p:nvSpPr>
        <p:spPr bwMode="auto">
          <a:xfrm>
            <a:off x="7001472" y="261692"/>
            <a:ext cx="1778792" cy="13849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6858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GB" alt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Increase knowledge or understanding</a:t>
            </a:r>
          </a:p>
          <a:p>
            <a:pPr marL="0" marR="0" lvl="0" indent="0" algn="ctr" defTabSz="6858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GB" altLang="en-US" sz="900" b="0" i="0" u="none" strike="noStrike" kern="1200" cap="none" spc="0" normalizeH="0" baseline="0" noProof="0" dirty="0">
                <a:ln>
                  <a:noFill/>
                </a:ln>
                <a:solidFill>
                  <a:srgbClr val="005EB8"/>
                </a:solidFill>
                <a:effectLst/>
                <a:uLnTx/>
                <a:uFillTx/>
                <a:latin typeface="Calibri" panose="020F0502020204030204" pitchFamily="34" charset="0"/>
                <a:ea typeface="+mn-ea"/>
                <a:cs typeface="Calibri" panose="020F0502020204030204" pitchFamily="34" charset="0"/>
              </a:rPr>
              <a:t>Implement into guidelines with education. Use the national Duration resources.</a:t>
            </a:r>
          </a:p>
          <a:p>
            <a:pPr marL="0" marR="0" lvl="0" indent="0" algn="ctr" defTabSz="6858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GB" altLang="en-US" sz="900" b="0" i="0" u="none" strike="noStrike" kern="1200" cap="none" spc="0" normalizeH="0" baseline="0" noProof="0" dirty="0">
                <a:ln>
                  <a:noFill/>
                </a:ln>
                <a:solidFill>
                  <a:srgbClr val="005EB8"/>
                </a:solidFill>
                <a:effectLst/>
                <a:uLnTx/>
                <a:uFillTx/>
                <a:latin typeface="Calibri" panose="020F0502020204030204" pitchFamily="34" charset="0"/>
                <a:ea typeface="+mn-ea"/>
                <a:cs typeface="Calibri" panose="020F0502020204030204" pitchFamily="34" charset="0"/>
              </a:rPr>
              <a:t>Robust evidence base as metrics set on NICE guidance content</a:t>
            </a:r>
          </a:p>
          <a:p>
            <a:pPr marL="0" marR="0" lvl="0" indent="0" algn="ctr" defTabSz="6858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GB" altLang="en-US" sz="900" b="0" i="0" u="none" strike="noStrike" kern="1200" cap="none" spc="0" normalizeH="0" baseline="0" noProof="0" dirty="0">
                <a:ln>
                  <a:noFill/>
                </a:ln>
                <a:solidFill>
                  <a:srgbClr val="005EB8"/>
                </a:solidFill>
                <a:effectLst/>
                <a:uLnTx/>
                <a:uFillTx/>
                <a:latin typeface="Calibri" panose="020F0502020204030204" pitchFamily="34" charset="0"/>
                <a:ea typeface="+mn-ea"/>
                <a:cs typeface="Calibri" panose="020F0502020204030204" pitchFamily="34" charset="0"/>
              </a:rPr>
              <a:t>Shared learning via </a:t>
            </a:r>
            <a:r>
              <a:rPr kumimoji="0" lang="en-GB" altLang="en-US" sz="900" b="0" i="0" u="none" strike="noStrike" kern="1200" cap="none" spc="0" normalizeH="0" baseline="0" noProof="0" dirty="0" err="1">
                <a:ln>
                  <a:noFill/>
                </a:ln>
                <a:solidFill>
                  <a:srgbClr val="005EB8"/>
                </a:solidFill>
                <a:effectLst/>
                <a:uLnTx/>
                <a:uFillTx/>
                <a:latin typeface="Calibri" panose="020F0502020204030204" pitchFamily="34" charset="0"/>
                <a:ea typeface="+mn-ea"/>
                <a:cs typeface="Calibri" panose="020F0502020204030204" pitchFamily="34" charset="0"/>
              </a:rPr>
              <a:t>PrescQIPP</a:t>
            </a:r>
            <a:r>
              <a:rPr kumimoji="0" lang="en-GB" altLang="en-US" sz="900" b="0" i="0" u="none" strike="noStrike" kern="1200" cap="none" spc="0" normalizeH="0" baseline="0" noProof="0" dirty="0">
                <a:ln>
                  <a:noFill/>
                </a:ln>
                <a:solidFill>
                  <a:srgbClr val="005EB8"/>
                </a:solidFill>
                <a:effectLst/>
                <a:uLnTx/>
                <a:uFillTx/>
                <a:latin typeface="Calibri" panose="020F0502020204030204" pitchFamily="34" charset="0"/>
                <a:ea typeface="+mn-ea"/>
                <a:cs typeface="Calibri" panose="020F0502020204030204" pitchFamily="34" charset="0"/>
              </a:rPr>
              <a:t> AMS VPG WAAW 2023 webinar</a:t>
            </a:r>
          </a:p>
        </p:txBody>
      </p:sp>
      <p:sp>
        <p:nvSpPr>
          <p:cNvPr id="25" name="TextBox 24"/>
          <p:cNvSpPr txBox="1">
            <a:spLocks noChangeArrowheads="1"/>
          </p:cNvSpPr>
          <p:nvPr/>
        </p:nvSpPr>
        <p:spPr bwMode="auto">
          <a:xfrm>
            <a:off x="8490446" y="1675754"/>
            <a:ext cx="2012156" cy="11310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6858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GB" alt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Use communication to induce positive or negative feelings to stimulate action</a:t>
            </a:r>
          </a:p>
          <a:p>
            <a:pPr marL="0" marR="0" lvl="0" indent="0" algn="ctr" defTabSz="6858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GB" altLang="en-US" sz="900" b="0" i="0" u="none" strike="noStrike" kern="1200" cap="none" spc="0" normalizeH="0" baseline="0" noProof="0" dirty="0">
                <a:ln>
                  <a:noFill/>
                </a:ln>
                <a:solidFill>
                  <a:srgbClr val="005EB8"/>
                </a:solidFill>
                <a:effectLst/>
                <a:uLnTx/>
                <a:uFillTx/>
                <a:latin typeface="Calibri" panose="020F0502020204030204" pitchFamily="34" charset="0"/>
                <a:ea typeface="+mn-ea"/>
                <a:cs typeface="Calibri" panose="020F0502020204030204" pitchFamily="34" charset="0"/>
              </a:rPr>
              <a:t>WAAW2022 </a:t>
            </a:r>
            <a:r>
              <a:rPr kumimoji="0" lang="en-GB" altLang="en-US" sz="900" b="0" i="0" u="none" strike="noStrike" kern="1200" cap="none" spc="0" normalizeH="0" baseline="0" noProof="0" dirty="0">
                <a:ln>
                  <a:noFill/>
                </a:ln>
                <a:solidFill>
                  <a:srgbClr val="005EB8"/>
                </a:solidFill>
                <a:effectLst/>
                <a:uLnTx/>
                <a:uFillTx/>
                <a:latin typeface="Calibri" panose="020F0502020204030204" pitchFamily="34" charset="0"/>
                <a:ea typeface="+mn-ea"/>
                <a:cs typeface="Calibri" panose="020F0502020204030204" pitchFamily="34" charset="0"/>
                <a:hlinkClick r:id="rId4"/>
              </a:rPr>
              <a:t>Shorter is Better Brad </a:t>
            </a:r>
            <a:r>
              <a:rPr kumimoji="0" lang="en-GB" altLang="en-US" sz="900" b="0" i="0" u="none" strike="noStrike" kern="1200" cap="none" spc="0" normalizeH="0" baseline="0" noProof="0" dirty="0" err="1">
                <a:ln>
                  <a:noFill/>
                </a:ln>
                <a:solidFill>
                  <a:srgbClr val="005EB8"/>
                </a:solidFill>
                <a:effectLst/>
                <a:uLnTx/>
                <a:uFillTx/>
                <a:latin typeface="Calibri" panose="020F0502020204030204" pitchFamily="34" charset="0"/>
                <a:ea typeface="+mn-ea"/>
                <a:cs typeface="Calibri" panose="020F0502020204030204" pitchFamily="34" charset="0"/>
                <a:hlinkClick r:id="rId4"/>
              </a:rPr>
              <a:t>Spellberg</a:t>
            </a:r>
            <a:r>
              <a:rPr kumimoji="0" lang="en-GB" altLang="en-US" sz="900" b="0" i="0" u="none" strike="noStrike" kern="1200" cap="none" spc="0" normalizeH="0" baseline="0" noProof="0" dirty="0">
                <a:ln>
                  <a:noFill/>
                </a:ln>
                <a:solidFill>
                  <a:srgbClr val="005EB8"/>
                </a:solidFill>
                <a:effectLst/>
                <a:uLnTx/>
                <a:uFillTx/>
                <a:latin typeface="Calibri" panose="020F0502020204030204" pitchFamily="34" charset="0"/>
                <a:ea typeface="+mn-ea"/>
                <a:cs typeface="Calibri" panose="020F0502020204030204" pitchFamily="34" charset="0"/>
                <a:hlinkClick r:id="rId4"/>
              </a:rPr>
              <a:t> webinar </a:t>
            </a:r>
            <a:endParaRPr kumimoji="0" lang="en-GB" altLang="en-US" sz="900" b="0" i="0" u="none" strike="noStrike" kern="1200" cap="none" spc="0" normalizeH="0" baseline="0" noProof="0" dirty="0">
              <a:ln>
                <a:noFill/>
              </a:ln>
              <a:solidFill>
                <a:srgbClr val="005EB8"/>
              </a:solidFill>
              <a:effectLst/>
              <a:uLnTx/>
              <a:uFillTx/>
              <a:latin typeface="Calibri" panose="020F0502020204030204" pitchFamily="34" charset="0"/>
              <a:ea typeface="+mn-ea"/>
              <a:cs typeface="Calibri" panose="020F0502020204030204" pitchFamily="34" charset="0"/>
            </a:endParaRPr>
          </a:p>
          <a:p>
            <a:pPr marL="0" marR="0" lvl="0" indent="0" algn="ctr" defTabSz="6858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GB" altLang="en-US" sz="900" b="0" i="0" u="none" strike="noStrike" kern="1200" cap="none" spc="0" normalizeH="0" baseline="0" noProof="0" dirty="0">
                <a:ln>
                  <a:noFill/>
                </a:ln>
                <a:solidFill>
                  <a:srgbClr val="005EB8"/>
                </a:solidFill>
                <a:effectLst/>
                <a:uLnTx/>
                <a:uFillTx/>
                <a:latin typeface="Calibri" panose="020F0502020204030204" pitchFamily="34" charset="0"/>
                <a:ea typeface="+mn-ea"/>
                <a:cs typeface="Calibri" panose="020F0502020204030204" pitchFamily="34" charset="0"/>
              </a:rPr>
              <a:t>Include in local bulletins</a:t>
            </a:r>
          </a:p>
          <a:p>
            <a:pPr marL="0" marR="0" lvl="0" indent="0" algn="ctr" defTabSz="6858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GB" altLang="en-US" sz="900" b="0" i="0" u="none" strike="noStrike" kern="1200" cap="none" spc="0" normalizeH="0" baseline="0" noProof="0" dirty="0">
                <a:ln>
                  <a:noFill/>
                </a:ln>
                <a:solidFill>
                  <a:srgbClr val="005EB8"/>
                </a:solidFill>
                <a:effectLst/>
                <a:uLnTx/>
                <a:uFillTx/>
                <a:latin typeface="Calibri" panose="020F0502020204030204" pitchFamily="34" charset="0"/>
                <a:ea typeface="+mn-ea"/>
                <a:cs typeface="Calibri" panose="020F0502020204030204" pitchFamily="34" charset="0"/>
              </a:rPr>
              <a:t>Use local expert opinion to endorse</a:t>
            </a:r>
          </a:p>
        </p:txBody>
      </p:sp>
      <p:sp>
        <p:nvSpPr>
          <p:cNvPr id="26" name="TextBox 25"/>
          <p:cNvSpPr txBox="1">
            <a:spLocks noChangeArrowheads="1"/>
          </p:cNvSpPr>
          <p:nvPr/>
        </p:nvSpPr>
        <p:spPr bwMode="auto">
          <a:xfrm>
            <a:off x="9098465" y="3500102"/>
            <a:ext cx="2148003" cy="6694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6858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GB" alt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Create an expectation of reward</a:t>
            </a:r>
          </a:p>
          <a:p>
            <a:pPr marL="0" marR="0" lvl="0" indent="0" algn="ctr" defTabSz="6858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GB" altLang="en-US" sz="900" b="0" i="0" u="none" strike="noStrike" kern="1200" cap="none" spc="0" normalizeH="0" baseline="0" noProof="0" dirty="0">
                <a:ln>
                  <a:noFill/>
                </a:ln>
                <a:solidFill>
                  <a:srgbClr val="005EB8"/>
                </a:solidFill>
                <a:effectLst/>
                <a:uLnTx/>
                <a:uFillTx/>
                <a:latin typeface="Calibri" panose="020F0502020204030204" pitchFamily="34" charset="0"/>
                <a:ea typeface="+mn-ea"/>
                <a:cs typeface="Calibri" panose="020F0502020204030204" pitchFamily="34" charset="0"/>
              </a:rPr>
              <a:t>NHS England Medicines Optimisation Opportunity</a:t>
            </a:r>
          </a:p>
          <a:p>
            <a:pPr marL="0" marR="0" lvl="0" indent="0" algn="ctr" defTabSz="6858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GB" altLang="en-US" sz="900" b="0" i="0" u="none" strike="noStrike" kern="1200" cap="none" spc="0" normalizeH="0" baseline="0" noProof="0" dirty="0">
                <a:ln>
                  <a:noFill/>
                </a:ln>
                <a:solidFill>
                  <a:srgbClr val="005EB8"/>
                </a:solidFill>
                <a:effectLst/>
                <a:uLnTx/>
                <a:uFillTx/>
                <a:latin typeface="Calibri" panose="020F0502020204030204" pitchFamily="34" charset="0"/>
                <a:ea typeface="+mn-ea"/>
                <a:cs typeface="Calibri" panose="020F0502020204030204" pitchFamily="34" charset="0"/>
              </a:rPr>
              <a:t>Local prescribing Incentive scheme</a:t>
            </a:r>
          </a:p>
        </p:txBody>
      </p:sp>
      <p:sp>
        <p:nvSpPr>
          <p:cNvPr id="27" name="TextBox 26"/>
          <p:cNvSpPr txBox="1">
            <a:spLocks noChangeArrowheads="1"/>
          </p:cNvSpPr>
          <p:nvPr/>
        </p:nvSpPr>
        <p:spPr bwMode="auto">
          <a:xfrm>
            <a:off x="8229123" y="4913094"/>
            <a:ext cx="1663184" cy="12464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6858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GB" alt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Create an expectation of punishment or cost</a:t>
            </a:r>
          </a:p>
          <a:p>
            <a:pPr marL="0" marR="0" lvl="0" indent="0" algn="ctr" defTabSz="6858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GB" altLang="en-US" sz="900" b="0" i="0" u="none" strike="noStrike" kern="1200" cap="none" spc="0" normalizeH="0" baseline="0" noProof="0" dirty="0">
                <a:ln>
                  <a:noFill/>
                </a:ln>
                <a:solidFill>
                  <a:srgbClr val="005EB8"/>
                </a:solidFill>
                <a:effectLst/>
                <a:uLnTx/>
                <a:uFillTx/>
                <a:latin typeface="Calibri" panose="020F0502020204030204" pitchFamily="34" charset="0"/>
                <a:ea typeface="+mn-ea"/>
                <a:cs typeface="Calibri" panose="020F0502020204030204" pitchFamily="34" charset="0"/>
              </a:rPr>
              <a:t>Harm to patient and family  and carers</a:t>
            </a:r>
          </a:p>
          <a:p>
            <a:pPr marL="0" marR="0" lvl="0" indent="0" algn="ctr" defTabSz="6858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GB" altLang="en-US" sz="900" b="0" i="0" u="none" strike="noStrike" kern="1200" cap="none" spc="0" normalizeH="0" baseline="0" noProof="0" dirty="0">
                <a:ln>
                  <a:noFill/>
                </a:ln>
                <a:solidFill>
                  <a:srgbClr val="005EB8"/>
                </a:solidFill>
                <a:effectLst/>
                <a:uLnTx/>
                <a:uFillTx/>
                <a:latin typeface="Calibri" panose="020F0502020204030204" pitchFamily="34" charset="0"/>
                <a:ea typeface="+mn-ea"/>
                <a:cs typeface="Calibri" panose="020F0502020204030204" pitchFamily="34" charset="0"/>
              </a:rPr>
              <a:t>Potential litigation </a:t>
            </a:r>
          </a:p>
          <a:p>
            <a:pPr marL="0" marR="0" lvl="0" indent="0" algn="ctr" defTabSz="6858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GB" altLang="en-US" sz="900" b="0" i="0" u="none" strike="noStrike" kern="1200" cap="none" spc="0" normalizeH="0" baseline="0" noProof="0" dirty="0">
                <a:ln>
                  <a:noFill/>
                </a:ln>
                <a:solidFill>
                  <a:srgbClr val="005EB8"/>
                </a:solidFill>
                <a:effectLst/>
                <a:uLnTx/>
                <a:uFillTx/>
                <a:latin typeface="Calibri" panose="020F0502020204030204" pitchFamily="34" charset="0"/>
                <a:ea typeface="+mn-ea"/>
                <a:cs typeface="Calibri" panose="020F0502020204030204" pitchFamily="34" charset="0"/>
              </a:rPr>
              <a:t>Impact of local drug-bug resistance rates</a:t>
            </a:r>
          </a:p>
          <a:p>
            <a:pPr marL="0" marR="0" lvl="0" indent="0" algn="ctr" defTabSz="6858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GB" altLang="en-US" sz="900" b="0" i="0" u="none" strike="noStrike" kern="1200" cap="none" spc="0" normalizeH="0" baseline="0" noProof="0" dirty="0">
                <a:ln>
                  <a:noFill/>
                </a:ln>
                <a:solidFill>
                  <a:srgbClr val="005EB8"/>
                </a:solidFill>
                <a:effectLst/>
                <a:uLnTx/>
                <a:uFillTx/>
                <a:latin typeface="Calibri" panose="020F0502020204030204" pitchFamily="34" charset="0"/>
                <a:ea typeface="+mn-ea"/>
                <a:cs typeface="Calibri" panose="020F0502020204030204" pitchFamily="34" charset="0"/>
              </a:rPr>
              <a:t>Reputational harm</a:t>
            </a:r>
          </a:p>
        </p:txBody>
      </p:sp>
      <p:sp>
        <p:nvSpPr>
          <p:cNvPr id="28" name="TextBox 27"/>
          <p:cNvSpPr txBox="1">
            <a:spLocks noChangeArrowheads="1"/>
          </p:cNvSpPr>
          <p:nvPr/>
        </p:nvSpPr>
        <p:spPr bwMode="auto">
          <a:xfrm>
            <a:off x="6815941" y="5482671"/>
            <a:ext cx="1040606" cy="6694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6858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GB" alt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Impart skills</a:t>
            </a:r>
          </a:p>
          <a:p>
            <a:pPr marL="0" marR="0" lvl="0" indent="0" algn="ctr" defTabSz="6858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GB" altLang="en-US" sz="900" b="0" i="0" u="none" strike="noStrike" kern="1200" cap="none" spc="0" normalizeH="0" baseline="0" noProof="0" dirty="0">
                <a:ln>
                  <a:noFill/>
                </a:ln>
                <a:solidFill>
                  <a:srgbClr val="005EB8"/>
                </a:solidFill>
                <a:effectLst/>
                <a:uLnTx/>
                <a:uFillTx/>
                <a:latin typeface="Calibri" panose="020F0502020204030204" pitchFamily="34" charset="0"/>
                <a:ea typeface="+mn-ea"/>
                <a:cs typeface="Calibri" panose="020F0502020204030204" pitchFamily="34" charset="0"/>
              </a:rPr>
              <a:t>Practice prescribing visits</a:t>
            </a:r>
          </a:p>
          <a:p>
            <a:pPr marL="0" marR="0" lvl="0" indent="0" algn="ctr" defTabSz="6858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GB" altLang="en-US" sz="900" b="0" i="0" u="none" strike="noStrike" kern="1200" cap="none" spc="0" normalizeH="0" baseline="0" noProof="0" dirty="0">
                <a:ln>
                  <a:noFill/>
                </a:ln>
                <a:solidFill>
                  <a:srgbClr val="005EB8"/>
                </a:solidFill>
                <a:effectLst/>
                <a:uLnTx/>
                <a:uFillTx/>
                <a:latin typeface="Calibri" panose="020F0502020204030204" pitchFamily="34" charset="0"/>
                <a:ea typeface="+mn-ea"/>
                <a:cs typeface="Calibri" panose="020F0502020204030204" pitchFamily="34" charset="0"/>
              </a:rPr>
              <a:t>Expert webinars</a:t>
            </a:r>
          </a:p>
        </p:txBody>
      </p:sp>
      <p:sp>
        <p:nvSpPr>
          <p:cNvPr id="29" name="TextBox 28"/>
          <p:cNvSpPr txBox="1">
            <a:spLocks noChangeArrowheads="1"/>
          </p:cNvSpPr>
          <p:nvPr/>
        </p:nvSpPr>
        <p:spPr bwMode="auto">
          <a:xfrm>
            <a:off x="4276735" y="4992533"/>
            <a:ext cx="2642226" cy="17543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6858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GB" altLang="en-US" sz="9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Increase means or reduce </a:t>
            </a:r>
          </a:p>
          <a:p>
            <a:pPr marL="0" marR="0" lvl="0" indent="0" algn="l" defTabSz="6858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GB" altLang="en-US" sz="9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barriers to increase capability (beyond education</a:t>
            </a:r>
          </a:p>
          <a:p>
            <a:pPr marL="0" marR="0" lvl="0" indent="0" algn="l" defTabSz="6858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GB" altLang="en-US" sz="9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or  training) or opportunity  (beyond  environmental  </a:t>
            </a:r>
          </a:p>
          <a:p>
            <a:pPr marL="0" marR="0" lvl="0" indent="0" algn="l" defTabSz="6858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GB" altLang="en-US" sz="9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restructuring) </a:t>
            </a:r>
          </a:p>
          <a:p>
            <a:pPr marL="0" marR="0" lvl="0" indent="0" algn="l" defTabSz="6858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GB" altLang="en-US" sz="900" b="0" i="0" u="none" strike="noStrike" kern="1200" cap="none" spc="0" normalizeH="0" baseline="0" noProof="0" dirty="0">
                <a:ln>
                  <a:noFill/>
                </a:ln>
                <a:solidFill>
                  <a:srgbClr val="005EB8"/>
                </a:solidFill>
                <a:effectLst/>
                <a:uLnTx/>
                <a:uFillTx/>
                <a:latin typeface="Calibri" panose="020F0502020204030204" pitchFamily="34" charset="0"/>
                <a:ea typeface="+mn-ea"/>
                <a:cs typeface="Calibri" panose="020F0502020204030204" pitchFamily="34" charset="0"/>
              </a:rPr>
              <a:t>Make guidelines accessible and easy to use</a:t>
            </a:r>
          </a:p>
          <a:p>
            <a:pPr marL="0" marR="0" lvl="0" indent="0" algn="l" defTabSz="6858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GB" altLang="en-US" sz="900" b="0" i="0" u="none" strike="noStrike" kern="1200" cap="none" spc="0" normalizeH="0" baseline="0" noProof="0" dirty="0">
                <a:ln>
                  <a:noFill/>
                </a:ln>
                <a:solidFill>
                  <a:srgbClr val="005EB8"/>
                </a:solidFill>
                <a:effectLst/>
                <a:uLnTx/>
                <a:uFillTx/>
                <a:latin typeface="Calibri" panose="020F0502020204030204" pitchFamily="34" charset="0"/>
                <a:ea typeface="+mn-ea"/>
                <a:cs typeface="Calibri" panose="020F0502020204030204" pitchFamily="34" charset="0"/>
              </a:rPr>
              <a:t>Easy access to Duration infographics</a:t>
            </a:r>
          </a:p>
          <a:p>
            <a:pPr marL="0" marR="0" lvl="0" indent="0" algn="l" defTabSz="6858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GB" altLang="en-US" sz="900" b="0" i="0" u="none" strike="noStrike" kern="1200" cap="none" spc="0" normalizeH="0" baseline="0" noProof="0" dirty="0">
                <a:ln>
                  <a:noFill/>
                </a:ln>
                <a:solidFill>
                  <a:srgbClr val="005EB8"/>
                </a:solidFill>
                <a:effectLst/>
                <a:uLnTx/>
                <a:uFillTx/>
                <a:latin typeface="Calibri" panose="020F0502020204030204" pitchFamily="34" charset="0"/>
                <a:ea typeface="+mn-ea"/>
                <a:cs typeface="Calibri" panose="020F0502020204030204" pitchFamily="34" charset="0"/>
              </a:rPr>
              <a:t>Position EMIS/</a:t>
            </a:r>
            <a:r>
              <a:rPr kumimoji="0" lang="en-GB" altLang="en-US" sz="900" b="0" i="0" u="none" strike="noStrike" kern="1200" cap="none" spc="0" normalizeH="0" baseline="0" noProof="0" dirty="0" err="1">
                <a:ln>
                  <a:noFill/>
                </a:ln>
                <a:solidFill>
                  <a:srgbClr val="005EB8"/>
                </a:solidFill>
                <a:effectLst/>
                <a:uLnTx/>
                <a:uFillTx/>
                <a:latin typeface="Calibri" panose="020F0502020204030204" pitchFamily="34" charset="0"/>
                <a:ea typeface="+mn-ea"/>
                <a:cs typeface="Calibri" panose="020F0502020204030204" pitchFamily="34" charset="0"/>
              </a:rPr>
              <a:t>SystmOne</a:t>
            </a:r>
            <a:r>
              <a:rPr kumimoji="0" lang="en-GB" altLang="en-US" sz="900" b="0" i="0" u="none" strike="noStrike" kern="1200" cap="none" spc="0" normalizeH="0" baseline="0" noProof="0" dirty="0">
                <a:ln>
                  <a:noFill/>
                </a:ln>
                <a:solidFill>
                  <a:srgbClr val="005EB8"/>
                </a:solidFill>
                <a:effectLst/>
                <a:uLnTx/>
                <a:uFillTx/>
                <a:latin typeface="Calibri" panose="020F0502020204030204" pitchFamily="34" charset="0"/>
                <a:ea typeface="+mn-ea"/>
                <a:cs typeface="Calibri" panose="020F0502020204030204" pitchFamily="34" charset="0"/>
              </a:rPr>
              <a:t> antibiotic pick list at 5 day duration quantity</a:t>
            </a:r>
          </a:p>
          <a:p>
            <a:pPr marL="0" marR="0" lvl="0" indent="0" algn="l" defTabSz="6858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GB" altLang="en-US" sz="900" b="0" i="0" u="none" strike="noStrike" kern="1200" cap="none" spc="0" normalizeH="0" baseline="0" noProof="0" dirty="0">
                <a:ln>
                  <a:noFill/>
                </a:ln>
                <a:solidFill>
                  <a:srgbClr val="005EB8"/>
                </a:solidFill>
                <a:effectLst/>
                <a:uLnTx/>
                <a:uFillTx/>
                <a:latin typeface="Calibri" panose="020F0502020204030204" pitchFamily="34" charset="0"/>
                <a:ea typeface="+mn-ea"/>
                <a:cs typeface="Calibri" panose="020F0502020204030204" pitchFamily="34" charset="0"/>
              </a:rPr>
              <a:t>Use clinical decision support software and/or templates</a:t>
            </a:r>
          </a:p>
          <a:p>
            <a:pPr marL="0" marR="0" lvl="0" indent="0" algn="l" defTabSz="6858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GB" altLang="en-US" sz="900" b="0" i="0" u="none" strike="noStrike" kern="1200" cap="none" spc="0" normalizeH="0" baseline="0" noProof="0" dirty="0">
                <a:ln>
                  <a:noFill/>
                </a:ln>
                <a:solidFill>
                  <a:srgbClr val="005EB8"/>
                </a:solidFill>
                <a:effectLst/>
                <a:uLnTx/>
                <a:uFillTx/>
                <a:latin typeface="Calibri" panose="020F0502020204030204" pitchFamily="34" charset="0"/>
                <a:ea typeface="+mn-ea"/>
                <a:cs typeface="Calibri" panose="020F0502020204030204" pitchFamily="34" charset="0"/>
              </a:rPr>
              <a:t>Make 5 day original packs easily available</a:t>
            </a:r>
          </a:p>
          <a:p>
            <a:pPr marL="0" marR="0" lvl="0" indent="0" algn="l" defTabSz="6858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n-GB" altLang="en-US" sz="900" b="0" i="0" u="none" strike="noStrike" kern="1200" cap="none" spc="0" normalizeH="0" baseline="0" noProof="0" dirty="0">
              <a:ln>
                <a:noFill/>
              </a:ln>
              <a:solidFill>
                <a:srgbClr val="005EB8"/>
              </a:solidFill>
              <a:effectLst/>
              <a:uLnTx/>
              <a:uFillTx/>
              <a:latin typeface="Calibri" panose="020F0502020204030204" pitchFamily="34" charset="0"/>
              <a:ea typeface="+mn-ea"/>
              <a:cs typeface="Calibri" panose="020F0502020204030204" pitchFamily="34" charset="0"/>
            </a:endParaRPr>
          </a:p>
        </p:txBody>
      </p:sp>
      <p:sp>
        <p:nvSpPr>
          <p:cNvPr id="30" name="TextBox 29"/>
          <p:cNvSpPr txBox="1">
            <a:spLocks noChangeArrowheads="1"/>
          </p:cNvSpPr>
          <p:nvPr/>
        </p:nvSpPr>
        <p:spPr bwMode="auto">
          <a:xfrm>
            <a:off x="3562887" y="3705846"/>
            <a:ext cx="1801415" cy="14311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6858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GB" alt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Provide an example for people to aspire to or emulate</a:t>
            </a:r>
          </a:p>
          <a:p>
            <a:pPr marL="0" marR="0" lvl="0" indent="0" algn="ctr" defTabSz="6858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GB" altLang="en-US" sz="900" b="0" i="0" u="none" strike="noStrike" kern="1200" cap="none" spc="0" normalizeH="0" baseline="0" noProof="0" dirty="0">
                <a:ln>
                  <a:noFill/>
                </a:ln>
                <a:solidFill>
                  <a:srgbClr val="005EB8"/>
                </a:solidFill>
                <a:effectLst/>
                <a:uLnTx/>
                <a:uFillTx/>
                <a:latin typeface="Calibri" panose="020F0502020204030204" pitchFamily="34" charset="0"/>
                <a:ea typeface="+mn-ea"/>
                <a:cs typeface="Calibri" panose="020F0502020204030204" pitchFamily="34" charset="0"/>
              </a:rPr>
              <a:t>Use </a:t>
            </a:r>
            <a:r>
              <a:rPr kumimoji="0" lang="en-GB" altLang="en-US" sz="900" b="0" i="0" u="none" strike="noStrike" kern="1200" cap="none" spc="0" normalizeH="0" baseline="0" noProof="0" dirty="0" err="1">
                <a:ln>
                  <a:noFill/>
                </a:ln>
                <a:solidFill>
                  <a:srgbClr val="005EB8"/>
                </a:solidFill>
                <a:effectLst/>
                <a:uLnTx/>
                <a:uFillTx/>
                <a:latin typeface="Calibri" panose="020F0502020204030204" pitchFamily="34" charset="0"/>
                <a:ea typeface="+mn-ea"/>
                <a:cs typeface="Calibri" panose="020F0502020204030204" pitchFamily="34" charset="0"/>
              </a:rPr>
              <a:t>PrescQIPP</a:t>
            </a:r>
            <a:r>
              <a:rPr kumimoji="0" lang="en-GB" altLang="en-US" sz="900" b="0" i="0" u="none" strike="noStrike" kern="1200" cap="none" spc="0" normalizeH="0" baseline="0" noProof="0" dirty="0">
                <a:ln>
                  <a:noFill/>
                </a:ln>
                <a:solidFill>
                  <a:srgbClr val="005EB8"/>
                </a:solidFill>
                <a:effectLst/>
                <a:uLnTx/>
                <a:uFillTx/>
                <a:latin typeface="Calibri" panose="020F0502020204030204" pitchFamily="34" charset="0"/>
                <a:ea typeface="+mn-ea"/>
                <a:cs typeface="Calibri" panose="020F0502020204030204" pitchFamily="34" charset="0"/>
              </a:rPr>
              <a:t> Optimising antimicrobial duration data for benchmarking</a:t>
            </a:r>
          </a:p>
          <a:p>
            <a:pPr marL="0" marR="0" lvl="0" indent="0" algn="ctr" defTabSz="6858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GB" altLang="en-US" sz="900" b="0" i="0" u="none" strike="noStrike" kern="1200" cap="none" spc="0" normalizeH="0" baseline="0" noProof="0" dirty="0">
                <a:ln>
                  <a:noFill/>
                </a:ln>
                <a:solidFill>
                  <a:srgbClr val="005EB8"/>
                </a:solidFill>
                <a:effectLst/>
                <a:uLnTx/>
                <a:uFillTx/>
                <a:latin typeface="Calibri" panose="020F0502020204030204" pitchFamily="34" charset="0"/>
                <a:ea typeface="+mn-ea"/>
                <a:cs typeface="Calibri" panose="020F0502020204030204" pitchFamily="34" charset="0"/>
              </a:rPr>
              <a:t>Use local opinion leaders to endorse and champion </a:t>
            </a:r>
          </a:p>
          <a:p>
            <a:pPr marL="0" marR="0" lvl="0" indent="0" algn="ctr" defTabSz="6858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n-GB" altLang="en-US" sz="1050" b="0" i="0" u="none" strike="noStrike" kern="1200" cap="none" spc="0" normalizeH="0" baseline="0" noProof="0" dirty="0">
              <a:ln>
                <a:noFill/>
              </a:ln>
              <a:solidFill>
                <a:srgbClr val="005EB8"/>
              </a:solidFill>
              <a:effectLst/>
              <a:uLnTx/>
              <a:uFillTx/>
              <a:latin typeface="Calibri" panose="020F0502020204030204" pitchFamily="34" charset="0"/>
              <a:ea typeface="+mn-ea"/>
              <a:cs typeface="Calibri" panose="020F0502020204030204" pitchFamily="34" charset="0"/>
            </a:endParaRPr>
          </a:p>
        </p:txBody>
      </p:sp>
      <p:sp>
        <p:nvSpPr>
          <p:cNvPr id="31" name="TextBox 30"/>
          <p:cNvSpPr txBox="1">
            <a:spLocks noChangeArrowheads="1"/>
          </p:cNvSpPr>
          <p:nvPr/>
        </p:nvSpPr>
        <p:spPr bwMode="auto">
          <a:xfrm>
            <a:off x="3836293" y="1758866"/>
            <a:ext cx="1552575" cy="18004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6858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GB" altLang="en-US" sz="105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Nudge/ </a:t>
            </a:r>
            <a:r>
              <a:rPr kumimoji="0" lang="en-GB" alt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Change the physical or social context</a:t>
            </a:r>
          </a:p>
          <a:p>
            <a:pPr marL="0" marR="0" lvl="0" indent="0" algn="ctr" defTabSz="6858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GB" altLang="en-US" sz="900" b="0" i="0" u="none" strike="noStrike" kern="1200" cap="none" spc="0" normalizeH="0" baseline="0" noProof="0" dirty="0">
                <a:ln>
                  <a:noFill/>
                </a:ln>
                <a:solidFill>
                  <a:srgbClr val="005EB8"/>
                </a:solidFill>
                <a:effectLst/>
                <a:uLnTx/>
                <a:uFillTx/>
                <a:latin typeface="Calibri" panose="020F0502020204030204" pitchFamily="34" charset="0"/>
                <a:ea typeface="+mn-ea"/>
                <a:cs typeface="Calibri" panose="020F0502020204030204" pitchFamily="34" charset="0"/>
              </a:rPr>
              <a:t>Clinical decision support alerts</a:t>
            </a:r>
          </a:p>
          <a:p>
            <a:pPr marL="0" marR="0" lvl="0" indent="0" algn="ctr" defTabSz="6858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GB" altLang="en-US" sz="900" b="0" i="0" u="none" strike="noStrike" kern="1200" cap="none" spc="0" normalizeH="0" baseline="0" noProof="0" dirty="0">
                <a:ln>
                  <a:noFill/>
                </a:ln>
                <a:solidFill>
                  <a:srgbClr val="005EB8"/>
                </a:solidFill>
                <a:effectLst/>
                <a:uLnTx/>
                <a:uFillTx/>
                <a:latin typeface="Calibri" panose="020F0502020204030204" pitchFamily="34" charset="0"/>
                <a:ea typeface="+mn-ea"/>
                <a:cs typeface="Calibri" panose="020F0502020204030204" pitchFamily="34" charset="0"/>
              </a:rPr>
              <a:t>Position EMIS/</a:t>
            </a:r>
            <a:r>
              <a:rPr kumimoji="0" lang="en-GB" altLang="en-US" sz="900" b="0" i="0" u="none" strike="noStrike" kern="1200" cap="none" spc="0" normalizeH="0" baseline="0" noProof="0" dirty="0" err="1">
                <a:ln>
                  <a:noFill/>
                </a:ln>
                <a:solidFill>
                  <a:srgbClr val="005EB8"/>
                </a:solidFill>
                <a:effectLst/>
                <a:uLnTx/>
                <a:uFillTx/>
                <a:latin typeface="Calibri" panose="020F0502020204030204" pitchFamily="34" charset="0"/>
                <a:ea typeface="+mn-ea"/>
                <a:cs typeface="Calibri" panose="020F0502020204030204" pitchFamily="34" charset="0"/>
              </a:rPr>
              <a:t>SystmOne</a:t>
            </a:r>
            <a:r>
              <a:rPr kumimoji="0" lang="en-GB" altLang="en-US" sz="900" b="0" i="0" u="none" strike="noStrike" kern="1200" cap="none" spc="0" normalizeH="0" baseline="0" noProof="0" dirty="0">
                <a:ln>
                  <a:noFill/>
                </a:ln>
                <a:solidFill>
                  <a:srgbClr val="005EB8"/>
                </a:solidFill>
                <a:effectLst/>
                <a:uLnTx/>
                <a:uFillTx/>
                <a:latin typeface="Calibri" panose="020F0502020204030204" pitchFamily="34" charset="0"/>
                <a:ea typeface="+mn-ea"/>
                <a:cs typeface="Calibri" panose="020F0502020204030204" pitchFamily="34" charset="0"/>
              </a:rPr>
              <a:t> antibiotic pick list at 5 day duration quantity</a:t>
            </a:r>
          </a:p>
          <a:p>
            <a:pPr marL="0" marR="0" lvl="0" indent="0" algn="ctr" defTabSz="6858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GB" altLang="en-US" sz="900" b="0" i="0" u="none" strike="noStrike" kern="1200" cap="none" spc="0" normalizeH="0" baseline="0" noProof="0" dirty="0">
                <a:ln>
                  <a:noFill/>
                </a:ln>
                <a:solidFill>
                  <a:srgbClr val="005EB8"/>
                </a:solidFill>
                <a:effectLst/>
                <a:uLnTx/>
                <a:uFillTx/>
                <a:latin typeface="Calibri" panose="020F0502020204030204" pitchFamily="34" charset="0"/>
                <a:ea typeface="+mn-ea"/>
                <a:cs typeface="Calibri" panose="020F0502020204030204" pitchFamily="34" charset="0"/>
              </a:rPr>
              <a:t>Choose 5-day original packs</a:t>
            </a:r>
            <a:endParaRPr kumimoji="0" lang="en-GB" altLang="en-US" sz="1050" b="0" i="0" u="none" strike="noStrike" kern="1200" cap="none" spc="0" normalizeH="0" baseline="0" noProof="0" dirty="0">
              <a:ln>
                <a:noFill/>
              </a:ln>
              <a:solidFill>
                <a:srgbClr val="005EB8"/>
              </a:solidFill>
              <a:effectLst/>
              <a:uLnTx/>
              <a:uFillTx/>
              <a:latin typeface="Calibri" panose="020F0502020204030204" pitchFamily="34" charset="0"/>
              <a:ea typeface="+mn-ea"/>
              <a:cs typeface="Calibri" panose="020F0502020204030204" pitchFamily="34" charset="0"/>
            </a:endParaRPr>
          </a:p>
          <a:p>
            <a:pPr marL="0" marR="0" lvl="0" indent="0" algn="ctr" defTabSz="6858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GB" altLang="en-US" sz="900" b="0" i="0" u="none" strike="noStrike" kern="1200" cap="none" spc="0" normalizeH="0" baseline="0" noProof="0" dirty="0">
                <a:ln>
                  <a:noFill/>
                </a:ln>
                <a:solidFill>
                  <a:srgbClr val="005EB8"/>
                </a:solidFill>
                <a:effectLst/>
                <a:uLnTx/>
                <a:uFillTx/>
                <a:latin typeface="Calibri" panose="020F0502020204030204" pitchFamily="34" charset="0"/>
                <a:ea typeface="+mn-ea"/>
                <a:cs typeface="Calibri" panose="020F0502020204030204" pitchFamily="34" charset="0"/>
              </a:rPr>
              <a:t>Use a </a:t>
            </a:r>
            <a:r>
              <a:rPr kumimoji="0" lang="en-GB" altLang="en-US" sz="900" b="0" i="0" u="none" strike="noStrike" kern="1200" cap="none" spc="0" normalizeH="0" baseline="0" noProof="0" dirty="0" err="1">
                <a:ln>
                  <a:noFill/>
                </a:ln>
                <a:solidFill>
                  <a:srgbClr val="005EB8"/>
                </a:solidFill>
                <a:effectLst/>
                <a:uLnTx/>
                <a:uFillTx/>
                <a:latin typeface="Calibri" panose="020F0502020204030204" pitchFamily="34" charset="0"/>
                <a:ea typeface="+mn-ea"/>
                <a:cs typeface="Calibri" panose="020F0502020204030204" pitchFamily="34" charset="0"/>
              </a:rPr>
              <a:t>SystmOne</a:t>
            </a:r>
            <a:r>
              <a:rPr kumimoji="0" lang="en-GB" altLang="en-US" sz="900" b="0" i="0" u="none" strike="noStrike" kern="1200" cap="none" spc="0" normalizeH="0" baseline="0" noProof="0" dirty="0">
                <a:ln>
                  <a:noFill/>
                </a:ln>
                <a:solidFill>
                  <a:srgbClr val="005EB8"/>
                </a:solidFill>
                <a:effectLst/>
                <a:uLnTx/>
                <a:uFillTx/>
                <a:latin typeface="Calibri" panose="020F0502020204030204" pitchFamily="34" charset="0"/>
                <a:ea typeface="+mn-ea"/>
                <a:cs typeface="Calibri" panose="020F0502020204030204" pitchFamily="34" charset="0"/>
              </a:rPr>
              <a:t> antimicrobial formulary</a:t>
            </a:r>
          </a:p>
          <a:p>
            <a:pPr marL="0" marR="0" lvl="0" indent="0" algn="ctr" defTabSz="6858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GB" altLang="en-US" sz="900" b="0" i="0" u="none" strike="noStrike" kern="1200" cap="none" spc="0" normalizeH="0" baseline="0" noProof="0" dirty="0">
                <a:ln>
                  <a:noFill/>
                </a:ln>
                <a:solidFill>
                  <a:srgbClr val="005EB8"/>
                </a:solidFill>
                <a:effectLst/>
                <a:uLnTx/>
                <a:uFillTx/>
                <a:latin typeface="Calibri" panose="020F0502020204030204" pitchFamily="34" charset="0"/>
                <a:ea typeface="+mn-ea"/>
                <a:cs typeface="Calibri" panose="020F0502020204030204" pitchFamily="34" charset="0"/>
              </a:rPr>
              <a:t>Integrate into infection pathway guidance</a:t>
            </a:r>
          </a:p>
        </p:txBody>
      </p:sp>
      <p:sp>
        <p:nvSpPr>
          <p:cNvPr id="5" name="TextBox 4">
            <a:extLst>
              <a:ext uri="{FF2B5EF4-FFF2-40B4-BE49-F238E27FC236}">
                <a16:creationId xmlns:a16="http://schemas.microsoft.com/office/drawing/2014/main" id="{045933E5-4028-B0D3-1C1C-822E41C43BA5}"/>
              </a:ext>
            </a:extLst>
          </p:cNvPr>
          <p:cNvSpPr txBox="1"/>
          <p:nvPr/>
        </p:nvSpPr>
        <p:spPr>
          <a:xfrm>
            <a:off x="476656" y="251465"/>
            <a:ext cx="1731523" cy="923330"/>
          </a:xfrm>
          <a:prstGeom prst="rect">
            <a:avLst/>
          </a:prstGeom>
          <a:noFill/>
          <a:ln>
            <a:solidFill>
              <a:schemeClr val="bg2"/>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5EB8"/>
                </a:solidFill>
                <a:effectLst/>
                <a:uLnTx/>
                <a:uFillTx/>
                <a:latin typeface="Arial" panose="020B0604020202020204"/>
                <a:ea typeface="+mn-ea"/>
                <a:cs typeface="+mn-cs"/>
              </a:rPr>
              <a:t>Optimising antimicrobial duration</a:t>
            </a:r>
          </a:p>
        </p:txBody>
      </p:sp>
    </p:spTree>
    <p:extLst>
      <p:ext uri="{BB962C8B-B14F-4D97-AF65-F5344CB8AC3E}">
        <p14:creationId xmlns:p14="http://schemas.microsoft.com/office/powerpoint/2010/main" val="207946333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ENTIMETER_SERIES_ID_KEY" val="al1cvpjjzn19gkp2escdd2xunkedpo8z"/>
  <p:tag name="CONNECTED_USER" val="20366976"/>
</p:tagLst>
</file>

<file path=ppt/theme/theme1.xml><?xml version="1.0" encoding="utf-8"?>
<a:theme xmlns:a="http://schemas.openxmlformats.org/drawingml/2006/main" name="PrescQIPP powerpoint template 16.9">
  <a:themeElements>
    <a:clrScheme name="PQ Palette">
      <a:dk1>
        <a:srgbClr val="0072C6"/>
      </a:dk1>
      <a:lt1>
        <a:srgbClr val="FFFFFF"/>
      </a:lt1>
      <a:dk2>
        <a:srgbClr val="454545"/>
      </a:dk2>
      <a:lt2>
        <a:srgbClr val="FFFFFF"/>
      </a:lt2>
      <a:accent1>
        <a:srgbClr val="0072C6"/>
      </a:accent1>
      <a:accent2>
        <a:srgbClr val="009E49"/>
      </a:accent2>
      <a:accent3>
        <a:srgbClr val="00ADC6"/>
      </a:accent3>
      <a:accent4>
        <a:srgbClr val="F7E214"/>
      </a:accent4>
      <a:accent5>
        <a:srgbClr val="0072C6"/>
      </a:accent5>
      <a:accent6>
        <a:srgbClr val="009E49"/>
      </a:accent6>
      <a:hlink>
        <a:srgbClr val="0072C6"/>
      </a:hlink>
      <a:folHlink>
        <a:srgbClr val="F7E214"/>
      </a:folHlink>
    </a:clrScheme>
    <a:fontScheme name="PQ Fonts">
      <a:majorFont>
        <a:latin typeface="Verdana"/>
        <a:ea typeface=""/>
        <a:cs typeface=""/>
      </a:majorFont>
      <a:minorFont>
        <a:latin typeface="Verdan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Q_Pres_1" id="{D57E4DE5-176D-4840-A848-10127AB1674D}" vid="{86B518F1-EFCD-46EC-8011-FCE4E08F72D3}"/>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NHSD-Refresh-Theme-NOV1120B">
  <a:themeElements>
    <a:clrScheme name="Custom 2">
      <a:dk1>
        <a:srgbClr val="FFFFFF"/>
      </a:dk1>
      <a:lt1>
        <a:srgbClr val="231F20"/>
      </a:lt1>
      <a:dk2>
        <a:srgbClr val="005EB8"/>
      </a:dk2>
      <a:lt2>
        <a:srgbClr val="F4F6F8"/>
      </a:lt2>
      <a:accent1>
        <a:srgbClr val="003087"/>
      </a:accent1>
      <a:accent2>
        <a:srgbClr val="768692"/>
      </a:accent2>
      <a:accent3>
        <a:srgbClr val="C7CED3"/>
      </a:accent3>
      <a:accent4>
        <a:srgbClr val="99DDEB"/>
      </a:accent4>
      <a:accent5>
        <a:srgbClr val="80D2CC"/>
      </a:accent5>
      <a:accent6>
        <a:srgbClr val="425563"/>
      </a:accent6>
      <a:hlink>
        <a:srgbClr val="005EB8"/>
      </a:hlink>
      <a:folHlink>
        <a:srgbClr val="00308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HSD-PPT-Template-Refresh_NOV2020-B" id="{06B772CD-B1AE-2743-BE7F-0BA8B46714EA}" vid="{16F65E12-3586-BC44-90B1-43C17D38503A}"/>
    </a:ext>
  </a:ext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952</TotalTime>
  <Words>3892</Words>
  <Application>Microsoft Office PowerPoint</Application>
  <PresentationFormat>Widescreen</PresentationFormat>
  <Paragraphs>354</Paragraphs>
  <Slides>24</Slides>
  <Notes>19</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24</vt:i4>
      </vt:variant>
    </vt:vector>
  </HeadingPairs>
  <TitlesOfParts>
    <vt:vector size="35" baseType="lpstr">
      <vt:lpstr>Arial</vt:lpstr>
      <vt:lpstr>Calibri</vt:lpstr>
      <vt:lpstr>Calibri Light</vt:lpstr>
      <vt:lpstr>Courier New</vt:lpstr>
      <vt:lpstr>Roboto</vt:lpstr>
      <vt:lpstr>Verdana</vt:lpstr>
      <vt:lpstr>Wingdings</vt:lpstr>
      <vt:lpstr>PrescQIPP powerpoint template 16.9</vt:lpstr>
      <vt:lpstr>Custom Design</vt:lpstr>
      <vt:lpstr>NHSD-Refresh-Theme-NOV1120B</vt:lpstr>
      <vt:lpstr>1_Custom Design</vt:lpstr>
      <vt:lpstr> Practice Plus Webinar  13th December  2023  </vt:lpstr>
      <vt:lpstr>Optimising duration of antimicrobial use</vt:lpstr>
      <vt:lpstr>PowerPoint Presentation</vt:lpstr>
      <vt:lpstr>Optimising antimicrobial duration  NHS England National medicines optimisation opportunities 2023/24 </vt:lpstr>
      <vt:lpstr>  Optimising antimicrobial duration   </vt:lpstr>
      <vt:lpstr>  PrescQIPP Optimising antimicrobial duration dashboard - AMOXICILLIN  PCN view   </vt:lpstr>
      <vt:lpstr>  PrescQIPP Optimising antimicrobial duration dashboard - FLUCLOXACILLIN   </vt:lpstr>
      <vt:lpstr>  PrescQIPP Optimising antimicrobial duration dashboard - PHENOXYMETHYLPENICILLIN   </vt:lpstr>
      <vt:lpstr>PowerPoint Presentation</vt:lpstr>
      <vt:lpstr>PowerPoint Presentation</vt:lpstr>
      <vt:lpstr>PowerPoint Presentation</vt:lpstr>
      <vt:lpstr>Development of the acne and COPD “How to” resources</vt:lpstr>
      <vt:lpstr>  Optimising antimicrobial duration - ACNE   </vt:lpstr>
      <vt:lpstr>Why should you review patients on repeat and long term antibiotics for acne?</vt:lpstr>
      <vt:lpstr>Patient centred review</vt:lpstr>
      <vt:lpstr>COPD </vt:lpstr>
      <vt:lpstr>Why review patients with COPD that use antibiotics frequently?</vt:lpstr>
      <vt:lpstr>How to review TARGET resource</vt:lpstr>
      <vt:lpstr>Review of Antibiotic Use</vt:lpstr>
      <vt:lpstr>Why develop the COPD-Prevention of exacerbation Toolkit (PET)? </vt:lpstr>
      <vt:lpstr>COPD-PET checklist</vt:lpstr>
      <vt:lpstr>Pilot site – eQuality Primary Care Network (PCN) in Luton part of the Bedfordshire, Luton and Milton Keynes ICS in East of England</vt:lpstr>
      <vt:lpstr>Patient Survey responses – When asked for feedback and comments post COPD-PET review</vt:lpstr>
      <vt:lpstr>Next steps for COPD 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Williams</dc:creator>
  <cp:lastModifiedBy>Steven Williams (Westbourne Medical Centre)</cp:lastModifiedBy>
  <cp:revision>23</cp:revision>
  <dcterms:created xsi:type="dcterms:W3CDTF">2023-07-12T13:52:53Z</dcterms:created>
  <dcterms:modified xsi:type="dcterms:W3CDTF">2023-12-13T14:56:57Z</dcterms:modified>
</cp:coreProperties>
</file>