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  <p:sldMasterId id="2147483695" r:id="rId3"/>
    <p:sldMasterId id="2147483707" r:id="rId4"/>
  </p:sldMasterIdLst>
  <p:notesMasterIdLst>
    <p:notesMasterId r:id="rId18"/>
  </p:notesMasterIdLst>
  <p:sldIdLst>
    <p:sldId id="1189" r:id="rId5"/>
    <p:sldId id="292" r:id="rId6"/>
    <p:sldId id="299" r:id="rId7"/>
    <p:sldId id="293" r:id="rId8"/>
    <p:sldId id="268" r:id="rId9"/>
    <p:sldId id="269" r:id="rId10"/>
    <p:sldId id="290" r:id="rId11"/>
    <p:sldId id="256" r:id="rId12"/>
    <p:sldId id="257" r:id="rId13"/>
    <p:sldId id="261" r:id="rId14"/>
    <p:sldId id="258" r:id="rId15"/>
    <p:sldId id="4187" r:id="rId16"/>
    <p:sldId id="4188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6803" autoAdjust="0"/>
    <p:restoredTop sz="72941" autoAdjust="0"/>
  </p:normalViewPr>
  <p:slideViewPr>
    <p:cSldViewPr snapToGrid="0">
      <p:cViewPr varScale="1">
        <p:scale>
          <a:sx n="48" d="100"/>
          <a:sy n="48" d="100"/>
        </p:scale>
        <p:origin x="9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A8C2A3-4AF1-4E63-A47B-CBA4740B693B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B7E239C-88A8-4C52-AD07-A24A93FB0E04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/>
            <a:t>System Searches</a:t>
          </a:r>
        </a:p>
      </dgm:t>
    </dgm:pt>
    <dgm:pt modelId="{0845A1E4-5410-45A5-A285-DFBB2B3AEA33}" type="parTrans" cxnId="{15D34326-C4AF-4685-899C-31337FFCDFA6}">
      <dgm:prSet/>
      <dgm:spPr/>
      <dgm:t>
        <a:bodyPr/>
        <a:lstStyle/>
        <a:p>
          <a:endParaRPr lang="en-GB"/>
        </a:p>
      </dgm:t>
    </dgm:pt>
    <dgm:pt modelId="{F80D9EDC-E40C-44BD-AA5B-C9C6980195DB}" type="sibTrans" cxnId="{15D34326-C4AF-4685-899C-31337FFCDFA6}">
      <dgm:prSet/>
      <dgm:spPr/>
      <dgm:t>
        <a:bodyPr/>
        <a:lstStyle/>
        <a:p>
          <a:endParaRPr lang="en-GB"/>
        </a:p>
      </dgm:t>
    </dgm:pt>
    <dgm:pt modelId="{B1BF701A-BB89-45E2-AC3C-6C586DD3D01F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/>
            <a:t>Screen Patient</a:t>
          </a:r>
        </a:p>
      </dgm:t>
    </dgm:pt>
    <dgm:pt modelId="{D12AFCEA-676C-4003-A280-ED3A244C7BB1}" type="parTrans" cxnId="{476CA1B9-49A4-45AF-A047-01F8613C009D}">
      <dgm:prSet/>
      <dgm:spPr/>
      <dgm:t>
        <a:bodyPr/>
        <a:lstStyle/>
        <a:p>
          <a:endParaRPr lang="en-GB"/>
        </a:p>
      </dgm:t>
    </dgm:pt>
    <dgm:pt modelId="{61BCF985-53E3-4A9D-B227-A0828FB88C57}" type="sibTrans" cxnId="{476CA1B9-49A4-45AF-A047-01F8613C009D}">
      <dgm:prSet/>
      <dgm:spPr/>
      <dgm:t>
        <a:bodyPr/>
        <a:lstStyle/>
        <a:p>
          <a:endParaRPr lang="en-GB"/>
        </a:p>
      </dgm:t>
    </dgm:pt>
    <dgm:pt modelId="{DB3C9174-4B23-4BE8-B9B7-A5F67B77B609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/>
            <a:t>Information letter</a:t>
          </a:r>
        </a:p>
      </dgm:t>
    </dgm:pt>
    <dgm:pt modelId="{219C70B8-0163-4F75-8F36-87930909A045}" type="parTrans" cxnId="{DFBFA903-FA7B-4FE4-9CB7-BBB11E4AE647}">
      <dgm:prSet/>
      <dgm:spPr/>
      <dgm:t>
        <a:bodyPr/>
        <a:lstStyle/>
        <a:p>
          <a:endParaRPr lang="en-GB"/>
        </a:p>
      </dgm:t>
    </dgm:pt>
    <dgm:pt modelId="{13E9CB8D-84EF-48C9-9D70-11D7B3F2292B}" type="sibTrans" cxnId="{DFBFA903-FA7B-4FE4-9CB7-BBB11E4AE647}">
      <dgm:prSet/>
      <dgm:spPr/>
      <dgm:t>
        <a:bodyPr/>
        <a:lstStyle/>
        <a:p>
          <a:endParaRPr lang="en-GB"/>
        </a:p>
      </dgm:t>
    </dgm:pt>
    <dgm:pt modelId="{EB228F38-41D4-41D2-97F2-165C5C91DE9A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/>
            <a:t>ABPM/HBPM</a:t>
          </a:r>
        </a:p>
      </dgm:t>
    </dgm:pt>
    <dgm:pt modelId="{7B282727-4033-43F0-92F1-160295C38A19}" type="parTrans" cxnId="{B86B3BEB-C76D-46EE-8D96-4EC4F6C372FE}">
      <dgm:prSet/>
      <dgm:spPr/>
      <dgm:t>
        <a:bodyPr/>
        <a:lstStyle/>
        <a:p>
          <a:endParaRPr lang="en-GB"/>
        </a:p>
      </dgm:t>
    </dgm:pt>
    <dgm:pt modelId="{58829109-6296-4542-B9C3-D82BEA0232CE}" type="sibTrans" cxnId="{B86B3BEB-C76D-46EE-8D96-4EC4F6C372FE}">
      <dgm:prSet/>
      <dgm:spPr/>
      <dgm:t>
        <a:bodyPr/>
        <a:lstStyle/>
        <a:p>
          <a:endParaRPr lang="en-GB"/>
        </a:p>
      </dgm:t>
    </dgm:pt>
    <dgm:pt modelId="{583E1EFB-FA66-4135-9E16-795291BB182C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/>
            <a:t>Diagnosis</a:t>
          </a:r>
        </a:p>
      </dgm:t>
    </dgm:pt>
    <dgm:pt modelId="{9044866C-7024-4BC0-8DE7-3E9F3D833BAC}" type="parTrans" cxnId="{8951AB9F-7BE3-4982-BEFF-A25849F4CCDD}">
      <dgm:prSet/>
      <dgm:spPr/>
      <dgm:t>
        <a:bodyPr/>
        <a:lstStyle/>
        <a:p>
          <a:endParaRPr lang="en-GB"/>
        </a:p>
      </dgm:t>
    </dgm:pt>
    <dgm:pt modelId="{489BF002-51E3-46B5-8DDA-691EF637ECE2}" type="sibTrans" cxnId="{8951AB9F-7BE3-4982-BEFF-A25849F4CCDD}">
      <dgm:prSet/>
      <dgm:spPr/>
      <dgm:t>
        <a:bodyPr/>
        <a:lstStyle/>
        <a:p>
          <a:endParaRPr lang="en-GB"/>
        </a:p>
      </dgm:t>
    </dgm:pt>
    <dgm:pt modelId="{CE2AB7EA-CDD0-4128-B70A-6D800E639D53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/>
            <a:t>Tests</a:t>
          </a:r>
        </a:p>
      </dgm:t>
    </dgm:pt>
    <dgm:pt modelId="{842FA0BE-DDFA-4CA4-B009-7DCE18A3D185}" type="parTrans" cxnId="{33E992FB-95E3-4B73-AC4E-E6475D0968AF}">
      <dgm:prSet/>
      <dgm:spPr/>
      <dgm:t>
        <a:bodyPr/>
        <a:lstStyle/>
        <a:p>
          <a:endParaRPr lang="en-GB"/>
        </a:p>
      </dgm:t>
    </dgm:pt>
    <dgm:pt modelId="{282F304F-A7FF-4E15-8051-18BFD51A4FA8}" type="sibTrans" cxnId="{33E992FB-95E3-4B73-AC4E-E6475D0968AF}">
      <dgm:prSet/>
      <dgm:spPr/>
      <dgm:t>
        <a:bodyPr/>
        <a:lstStyle/>
        <a:p>
          <a:endParaRPr lang="en-GB"/>
        </a:p>
      </dgm:t>
    </dgm:pt>
    <dgm:pt modelId="{A8DB1E1A-D639-4B7E-A86C-E0AE17629403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/>
            <a:t>Lifestyle / Prescription </a:t>
          </a:r>
        </a:p>
      </dgm:t>
    </dgm:pt>
    <dgm:pt modelId="{99F8DDA7-8FAE-4342-B0EE-F282E835EBA2}" type="parTrans" cxnId="{0979ED30-366A-4A85-8998-4A58BAD6A677}">
      <dgm:prSet/>
      <dgm:spPr/>
      <dgm:t>
        <a:bodyPr/>
        <a:lstStyle/>
        <a:p>
          <a:endParaRPr lang="en-GB"/>
        </a:p>
      </dgm:t>
    </dgm:pt>
    <dgm:pt modelId="{D5673193-0503-4392-BDE8-050CD546912B}" type="sibTrans" cxnId="{0979ED30-366A-4A85-8998-4A58BAD6A677}">
      <dgm:prSet/>
      <dgm:spPr/>
      <dgm:t>
        <a:bodyPr/>
        <a:lstStyle/>
        <a:p>
          <a:endParaRPr lang="en-GB"/>
        </a:p>
      </dgm:t>
    </dgm:pt>
    <dgm:pt modelId="{DFA2DBE1-4F0F-44B4-B517-799E25A01E47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/>
            <a:t>Follow up</a:t>
          </a:r>
        </a:p>
      </dgm:t>
    </dgm:pt>
    <dgm:pt modelId="{B9BD63AB-0238-43F1-ABB6-8661F4073524}" type="parTrans" cxnId="{172DAC85-7EEB-4A49-A2F7-4FF542E18B73}">
      <dgm:prSet/>
      <dgm:spPr/>
      <dgm:t>
        <a:bodyPr/>
        <a:lstStyle/>
        <a:p>
          <a:endParaRPr lang="en-GB"/>
        </a:p>
      </dgm:t>
    </dgm:pt>
    <dgm:pt modelId="{FB158388-4BF2-4EC2-B303-EBE832FE770B}" type="sibTrans" cxnId="{172DAC85-7EEB-4A49-A2F7-4FF542E18B73}">
      <dgm:prSet/>
      <dgm:spPr/>
      <dgm:t>
        <a:bodyPr/>
        <a:lstStyle/>
        <a:p>
          <a:endParaRPr lang="en-GB"/>
        </a:p>
      </dgm:t>
    </dgm:pt>
    <dgm:pt modelId="{D0D7D599-59DB-4711-BBF4-E550A4BEDC76}" type="pres">
      <dgm:prSet presAssocID="{E7A8C2A3-4AF1-4E63-A47B-CBA4740B693B}" presName="cycle" presStyleCnt="0">
        <dgm:presLayoutVars>
          <dgm:dir/>
          <dgm:resizeHandles val="exact"/>
        </dgm:presLayoutVars>
      </dgm:prSet>
      <dgm:spPr/>
    </dgm:pt>
    <dgm:pt modelId="{FDC49819-6590-45A5-B573-3C464C43635B}" type="pres">
      <dgm:prSet presAssocID="{7B7E239C-88A8-4C52-AD07-A24A93FB0E04}" presName="node" presStyleLbl="node1" presStyleIdx="0" presStyleCnt="8" custScaleX="123708" custScaleY="187596">
        <dgm:presLayoutVars>
          <dgm:bulletEnabled val="1"/>
        </dgm:presLayoutVars>
      </dgm:prSet>
      <dgm:spPr/>
    </dgm:pt>
    <dgm:pt modelId="{952AC3CD-B0C0-4FAA-B9AF-AD96AB0EAD82}" type="pres">
      <dgm:prSet presAssocID="{7B7E239C-88A8-4C52-AD07-A24A93FB0E04}" presName="spNode" presStyleCnt="0"/>
      <dgm:spPr/>
    </dgm:pt>
    <dgm:pt modelId="{AA024E4D-49A5-4047-9A65-0F452FD26696}" type="pres">
      <dgm:prSet presAssocID="{F80D9EDC-E40C-44BD-AA5B-C9C6980195DB}" presName="sibTrans" presStyleLbl="sibTrans1D1" presStyleIdx="0" presStyleCnt="8"/>
      <dgm:spPr/>
    </dgm:pt>
    <dgm:pt modelId="{9F065F7F-C85F-4136-8AA7-AF9CABE42378}" type="pres">
      <dgm:prSet presAssocID="{B1BF701A-BB89-45E2-AC3C-6C586DD3D01F}" presName="node" presStyleLbl="node1" presStyleIdx="1" presStyleCnt="8" custScaleX="175342" custScaleY="151670">
        <dgm:presLayoutVars>
          <dgm:bulletEnabled val="1"/>
        </dgm:presLayoutVars>
      </dgm:prSet>
      <dgm:spPr/>
    </dgm:pt>
    <dgm:pt modelId="{188E6BA3-14B0-4AA1-846D-5CF6E943A6B8}" type="pres">
      <dgm:prSet presAssocID="{B1BF701A-BB89-45E2-AC3C-6C586DD3D01F}" presName="spNode" presStyleCnt="0"/>
      <dgm:spPr/>
    </dgm:pt>
    <dgm:pt modelId="{8820E127-3568-4898-BD16-7260B2BB5C95}" type="pres">
      <dgm:prSet presAssocID="{61BCF985-53E3-4A9D-B227-A0828FB88C57}" presName="sibTrans" presStyleLbl="sibTrans1D1" presStyleIdx="1" presStyleCnt="8"/>
      <dgm:spPr/>
    </dgm:pt>
    <dgm:pt modelId="{514AEF78-18BC-4383-AD5C-C5A0A55EC897}" type="pres">
      <dgm:prSet presAssocID="{DB3C9174-4B23-4BE8-B9B7-A5F67B77B609}" presName="node" presStyleLbl="node1" presStyleIdx="2" presStyleCnt="8" custScaleX="166714" custScaleY="146521">
        <dgm:presLayoutVars>
          <dgm:bulletEnabled val="1"/>
        </dgm:presLayoutVars>
      </dgm:prSet>
      <dgm:spPr/>
    </dgm:pt>
    <dgm:pt modelId="{4BFA92CC-354B-44AD-8171-DF36D7A3C6BC}" type="pres">
      <dgm:prSet presAssocID="{DB3C9174-4B23-4BE8-B9B7-A5F67B77B609}" presName="spNode" presStyleCnt="0"/>
      <dgm:spPr/>
    </dgm:pt>
    <dgm:pt modelId="{6D34FE51-844E-4101-8E78-3AD861AE0C3E}" type="pres">
      <dgm:prSet presAssocID="{13E9CB8D-84EF-48C9-9D70-11D7B3F2292B}" presName="sibTrans" presStyleLbl="sibTrans1D1" presStyleIdx="2" presStyleCnt="8"/>
      <dgm:spPr/>
    </dgm:pt>
    <dgm:pt modelId="{88D1F9CE-365F-41F1-BDB4-29DC07F51C65}" type="pres">
      <dgm:prSet presAssocID="{EB228F38-41D4-41D2-97F2-165C5C91DE9A}" presName="node" presStyleLbl="node1" presStyleIdx="3" presStyleCnt="8" custScaleX="167464" custScaleY="141373">
        <dgm:presLayoutVars>
          <dgm:bulletEnabled val="1"/>
        </dgm:presLayoutVars>
      </dgm:prSet>
      <dgm:spPr/>
    </dgm:pt>
    <dgm:pt modelId="{95E820B2-7618-4004-BA2B-9347A7700094}" type="pres">
      <dgm:prSet presAssocID="{EB228F38-41D4-41D2-97F2-165C5C91DE9A}" presName="spNode" presStyleCnt="0"/>
      <dgm:spPr/>
    </dgm:pt>
    <dgm:pt modelId="{4D3CBFA4-EC06-4891-ADC5-9AE4E51103A0}" type="pres">
      <dgm:prSet presAssocID="{58829109-6296-4542-B9C3-D82BEA0232CE}" presName="sibTrans" presStyleLbl="sibTrans1D1" presStyleIdx="3" presStyleCnt="8"/>
      <dgm:spPr/>
    </dgm:pt>
    <dgm:pt modelId="{B3CA0767-6FE3-4A7B-87BF-27BC171ECB26}" type="pres">
      <dgm:prSet presAssocID="{583E1EFB-FA66-4135-9E16-795291BB182C}" presName="node" presStyleLbl="node1" presStyleIdx="4" presStyleCnt="8" custScaleX="145331" custScaleY="167953">
        <dgm:presLayoutVars>
          <dgm:bulletEnabled val="1"/>
        </dgm:presLayoutVars>
      </dgm:prSet>
      <dgm:spPr/>
    </dgm:pt>
    <dgm:pt modelId="{977AAC2A-DAF3-4F41-B783-5A07144FA8E3}" type="pres">
      <dgm:prSet presAssocID="{583E1EFB-FA66-4135-9E16-795291BB182C}" presName="spNode" presStyleCnt="0"/>
      <dgm:spPr/>
    </dgm:pt>
    <dgm:pt modelId="{F23DB6C6-A754-4CBF-9106-8214AAA1C9FF}" type="pres">
      <dgm:prSet presAssocID="{489BF002-51E3-46B5-8DDA-691EF637ECE2}" presName="sibTrans" presStyleLbl="sibTrans1D1" presStyleIdx="4" presStyleCnt="8"/>
      <dgm:spPr/>
    </dgm:pt>
    <dgm:pt modelId="{E7F3260A-59B3-4D5A-9632-CE7E50488627}" type="pres">
      <dgm:prSet presAssocID="{CE2AB7EA-CDD0-4128-B70A-6D800E639D53}" presName="node" presStyleLbl="node1" presStyleIdx="5" presStyleCnt="8" custScaleX="155730" custScaleY="133057">
        <dgm:presLayoutVars>
          <dgm:bulletEnabled val="1"/>
        </dgm:presLayoutVars>
      </dgm:prSet>
      <dgm:spPr/>
    </dgm:pt>
    <dgm:pt modelId="{1D7D1794-B934-464C-98EF-E64ED25C8841}" type="pres">
      <dgm:prSet presAssocID="{CE2AB7EA-CDD0-4128-B70A-6D800E639D53}" presName="spNode" presStyleCnt="0"/>
      <dgm:spPr/>
    </dgm:pt>
    <dgm:pt modelId="{0C3567B5-0763-44E8-845A-3F41642E98E5}" type="pres">
      <dgm:prSet presAssocID="{282F304F-A7FF-4E15-8051-18BFD51A4FA8}" presName="sibTrans" presStyleLbl="sibTrans1D1" presStyleIdx="5" presStyleCnt="8"/>
      <dgm:spPr/>
    </dgm:pt>
    <dgm:pt modelId="{C1CCA803-9493-42EC-ABCD-2AB91C53A7A8}" type="pres">
      <dgm:prSet presAssocID="{A8DB1E1A-D639-4B7E-A86C-E0AE17629403}" presName="node" presStyleLbl="node1" presStyleIdx="6" presStyleCnt="8" custScaleX="165246" custScaleY="138205">
        <dgm:presLayoutVars>
          <dgm:bulletEnabled val="1"/>
        </dgm:presLayoutVars>
      </dgm:prSet>
      <dgm:spPr/>
    </dgm:pt>
    <dgm:pt modelId="{66255F34-F0A9-4E58-BB87-0F448448071A}" type="pres">
      <dgm:prSet presAssocID="{A8DB1E1A-D639-4B7E-A86C-E0AE17629403}" presName="spNode" presStyleCnt="0"/>
      <dgm:spPr/>
    </dgm:pt>
    <dgm:pt modelId="{8C6C13EA-7C82-4365-BCC2-E1783F9C43D6}" type="pres">
      <dgm:prSet presAssocID="{D5673193-0503-4392-BDE8-050CD546912B}" presName="sibTrans" presStyleLbl="sibTrans1D1" presStyleIdx="6" presStyleCnt="8"/>
      <dgm:spPr/>
    </dgm:pt>
    <dgm:pt modelId="{E8D1E1DA-3575-4F08-B640-7B0AD8C0FD45}" type="pres">
      <dgm:prSet presAssocID="{DFA2DBE1-4F0F-44B4-B517-799E25A01E47}" presName="node" presStyleLbl="node1" presStyleIdx="7" presStyleCnt="8" custScaleX="179695" custScaleY="153175">
        <dgm:presLayoutVars>
          <dgm:bulletEnabled val="1"/>
        </dgm:presLayoutVars>
      </dgm:prSet>
      <dgm:spPr/>
    </dgm:pt>
    <dgm:pt modelId="{E00BEE14-1361-4FEB-84A6-174A50376A54}" type="pres">
      <dgm:prSet presAssocID="{DFA2DBE1-4F0F-44B4-B517-799E25A01E47}" presName="spNode" presStyleCnt="0"/>
      <dgm:spPr/>
    </dgm:pt>
    <dgm:pt modelId="{12BD9CCC-21C0-4EA1-B35F-C32CAEB29571}" type="pres">
      <dgm:prSet presAssocID="{FB158388-4BF2-4EC2-B303-EBE832FE770B}" presName="sibTrans" presStyleLbl="sibTrans1D1" presStyleIdx="7" presStyleCnt="8"/>
      <dgm:spPr/>
    </dgm:pt>
  </dgm:ptLst>
  <dgm:cxnLst>
    <dgm:cxn modelId="{DFBFA903-FA7B-4FE4-9CB7-BBB11E4AE647}" srcId="{E7A8C2A3-4AF1-4E63-A47B-CBA4740B693B}" destId="{DB3C9174-4B23-4BE8-B9B7-A5F67B77B609}" srcOrd="2" destOrd="0" parTransId="{219C70B8-0163-4F75-8F36-87930909A045}" sibTransId="{13E9CB8D-84EF-48C9-9D70-11D7B3F2292B}"/>
    <dgm:cxn modelId="{21566F07-16C0-4649-8E7A-45A8952F8DFB}" type="presOf" srcId="{61BCF985-53E3-4A9D-B227-A0828FB88C57}" destId="{8820E127-3568-4898-BD16-7260B2BB5C95}" srcOrd="0" destOrd="0" presId="urn:microsoft.com/office/officeart/2005/8/layout/cycle6"/>
    <dgm:cxn modelId="{6FF28509-F430-48B5-9736-3600B1A53D44}" type="presOf" srcId="{FB158388-4BF2-4EC2-B303-EBE832FE770B}" destId="{12BD9CCC-21C0-4EA1-B35F-C32CAEB29571}" srcOrd="0" destOrd="0" presId="urn:microsoft.com/office/officeart/2005/8/layout/cycle6"/>
    <dgm:cxn modelId="{7B927D0A-5AFA-485C-92A6-4317A8E56693}" type="presOf" srcId="{DFA2DBE1-4F0F-44B4-B517-799E25A01E47}" destId="{E8D1E1DA-3575-4F08-B640-7B0AD8C0FD45}" srcOrd="0" destOrd="0" presId="urn:microsoft.com/office/officeart/2005/8/layout/cycle6"/>
    <dgm:cxn modelId="{038F7F0E-77EC-4F0F-89CF-43431D291291}" type="presOf" srcId="{B1BF701A-BB89-45E2-AC3C-6C586DD3D01F}" destId="{9F065F7F-C85F-4136-8AA7-AF9CABE42378}" srcOrd="0" destOrd="0" presId="urn:microsoft.com/office/officeart/2005/8/layout/cycle6"/>
    <dgm:cxn modelId="{15D34326-C4AF-4685-899C-31337FFCDFA6}" srcId="{E7A8C2A3-4AF1-4E63-A47B-CBA4740B693B}" destId="{7B7E239C-88A8-4C52-AD07-A24A93FB0E04}" srcOrd="0" destOrd="0" parTransId="{0845A1E4-5410-45A5-A285-DFBB2B3AEA33}" sibTransId="{F80D9EDC-E40C-44BD-AA5B-C9C6980195DB}"/>
    <dgm:cxn modelId="{7F186B2B-3F2D-4530-92FE-6C70446A91ED}" type="presOf" srcId="{E7A8C2A3-4AF1-4E63-A47B-CBA4740B693B}" destId="{D0D7D599-59DB-4711-BBF4-E550A4BEDC76}" srcOrd="0" destOrd="0" presId="urn:microsoft.com/office/officeart/2005/8/layout/cycle6"/>
    <dgm:cxn modelId="{0979ED30-366A-4A85-8998-4A58BAD6A677}" srcId="{E7A8C2A3-4AF1-4E63-A47B-CBA4740B693B}" destId="{A8DB1E1A-D639-4B7E-A86C-E0AE17629403}" srcOrd="6" destOrd="0" parTransId="{99F8DDA7-8FAE-4342-B0EE-F282E835EBA2}" sibTransId="{D5673193-0503-4392-BDE8-050CD546912B}"/>
    <dgm:cxn modelId="{E7CABE36-D678-4C84-AEE8-0F0AC37F592D}" type="presOf" srcId="{DB3C9174-4B23-4BE8-B9B7-A5F67B77B609}" destId="{514AEF78-18BC-4383-AD5C-C5A0A55EC897}" srcOrd="0" destOrd="0" presId="urn:microsoft.com/office/officeart/2005/8/layout/cycle6"/>
    <dgm:cxn modelId="{C7B0EF3A-92CB-4FC5-B2B3-F7E9E361C938}" type="presOf" srcId="{EB228F38-41D4-41D2-97F2-165C5C91DE9A}" destId="{88D1F9CE-365F-41F1-BDB4-29DC07F51C65}" srcOrd="0" destOrd="0" presId="urn:microsoft.com/office/officeart/2005/8/layout/cycle6"/>
    <dgm:cxn modelId="{5332194C-460B-4DFA-93DE-F35A6D32BFD2}" type="presOf" srcId="{13E9CB8D-84EF-48C9-9D70-11D7B3F2292B}" destId="{6D34FE51-844E-4101-8E78-3AD861AE0C3E}" srcOrd="0" destOrd="0" presId="urn:microsoft.com/office/officeart/2005/8/layout/cycle6"/>
    <dgm:cxn modelId="{4467796C-81B0-486A-85F1-1205392C8C1D}" type="presOf" srcId="{58829109-6296-4542-B9C3-D82BEA0232CE}" destId="{4D3CBFA4-EC06-4891-ADC5-9AE4E51103A0}" srcOrd="0" destOrd="0" presId="urn:microsoft.com/office/officeart/2005/8/layout/cycle6"/>
    <dgm:cxn modelId="{771B506F-A7FC-4DEE-9E69-36388303D8EB}" type="presOf" srcId="{A8DB1E1A-D639-4B7E-A86C-E0AE17629403}" destId="{C1CCA803-9493-42EC-ABCD-2AB91C53A7A8}" srcOrd="0" destOrd="0" presId="urn:microsoft.com/office/officeart/2005/8/layout/cycle6"/>
    <dgm:cxn modelId="{281C2E83-4FBB-4462-A671-CCC212F4F051}" type="presOf" srcId="{D5673193-0503-4392-BDE8-050CD546912B}" destId="{8C6C13EA-7C82-4365-BCC2-E1783F9C43D6}" srcOrd="0" destOrd="0" presId="urn:microsoft.com/office/officeart/2005/8/layout/cycle6"/>
    <dgm:cxn modelId="{172DAC85-7EEB-4A49-A2F7-4FF542E18B73}" srcId="{E7A8C2A3-4AF1-4E63-A47B-CBA4740B693B}" destId="{DFA2DBE1-4F0F-44B4-B517-799E25A01E47}" srcOrd="7" destOrd="0" parTransId="{B9BD63AB-0238-43F1-ABB6-8661F4073524}" sibTransId="{FB158388-4BF2-4EC2-B303-EBE832FE770B}"/>
    <dgm:cxn modelId="{8951AB9F-7BE3-4982-BEFF-A25849F4CCDD}" srcId="{E7A8C2A3-4AF1-4E63-A47B-CBA4740B693B}" destId="{583E1EFB-FA66-4135-9E16-795291BB182C}" srcOrd="4" destOrd="0" parTransId="{9044866C-7024-4BC0-8DE7-3E9F3D833BAC}" sibTransId="{489BF002-51E3-46B5-8DDA-691EF637ECE2}"/>
    <dgm:cxn modelId="{F99AD4A2-A921-47DC-92C1-92BE444E8996}" type="presOf" srcId="{489BF002-51E3-46B5-8DDA-691EF637ECE2}" destId="{F23DB6C6-A754-4CBF-9106-8214AAA1C9FF}" srcOrd="0" destOrd="0" presId="urn:microsoft.com/office/officeart/2005/8/layout/cycle6"/>
    <dgm:cxn modelId="{C96E66B8-49EF-412C-88FC-4CEFA2CB8D4E}" type="presOf" srcId="{583E1EFB-FA66-4135-9E16-795291BB182C}" destId="{B3CA0767-6FE3-4A7B-87BF-27BC171ECB26}" srcOrd="0" destOrd="0" presId="urn:microsoft.com/office/officeart/2005/8/layout/cycle6"/>
    <dgm:cxn modelId="{476CA1B9-49A4-45AF-A047-01F8613C009D}" srcId="{E7A8C2A3-4AF1-4E63-A47B-CBA4740B693B}" destId="{B1BF701A-BB89-45E2-AC3C-6C586DD3D01F}" srcOrd="1" destOrd="0" parTransId="{D12AFCEA-676C-4003-A280-ED3A244C7BB1}" sibTransId="{61BCF985-53E3-4A9D-B227-A0828FB88C57}"/>
    <dgm:cxn modelId="{9FD18ABE-CD22-407A-A31B-5AEDEF836FB7}" type="presOf" srcId="{CE2AB7EA-CDD0-4128-B70A-6D800E639D53}" destId="{E7F3260A-59B3-4D5A-9632-CE7E50488627}" srcOrd="0" destOrd="0" presId="urn:microsoft.com/office/officeart/2005/8/layout/cycle6"/>
    <dgm:cxn modelId="{A86077DF-B4E3-447F-B956-5FE7D98F2371}" type="presOf" srcId="{7B7E239C-88A8-4C52-AD07-A24A93FB0E04}" destId="{FDC49819-6590-45A5-B573-3C464C43635B}" srcOrd="0" destOrd="0" presId="urn:microsoft.com/office/officeart/2005/8/layout/cycle6"/>
    <dgm:cxn modelId="{B86B3BEB-C76D-46EE-8D96-4EC4F6C372FE}" srcId="{E7A8C2A3-4AF1-4E63-A47B-CBA4740B693B}" destId="{EB228F38-41D4-41D2-97F2-165C5C91DE9A}" srcOrd="3" destOrd="0" parTransId="{7B282727-4033-43F0-92F1-160295C38A19}" sibTransId="{58829109-6296-4542-B9C3-D82BEA0232CE}"/>
    <dgm:cxn modelId="{1606D1F7-E76F-423D-8F38-AEF0FB3BC780}" type="presOf" srcId="{F80D9EDC-E40C-44BD-AA5B-C9C6980195DB}" destId="{AA024E4D-49A5-4047-9A65-0F452FD26696}" srcOrd="0" destOrd="0" presId="urn:microsoft.com/office/officeart/2005/8/layout/cycle6"/>
    <dgm:cxn modelId="{FEF66CF9-975C-4204-B796-115D0CB8F080}" type="presOf" srcId="{282F304F-A7FF-4E15-8051-18BFD51A4FA8}" destId="{0C3567B5-0763-44E8-845A-3F41642E98E5}" srcOrd="0" destOrd="0" presId="urn:microsoft.com/office/officeart/2005/8/layout/cycle6"/>
    <dgm:cxn modelId="{33E992FB-95E3-4B73-AC4E-E6475D0968AF}" srcId="{E7A8C2A3-4AF1-4E63-A47B-CBA4740B693B}" destId="{CE2AB7EA-CDD0-4128-B70A-6D800E639D53}" srcOrd="5" destOrd="0" parTransId="{842FA0BE-DDFA-4CA4-B009-7DCE18A3D185}" sibTransId="{282F304F-A7FF-4E15-8051-18BFD51A4FA8}"/>
    <dgm:cxn modelId="{8DB6C96B-C376-44CF-A30D-9B37F92D0BA7}" type="presParOf" srcId="{D0D7D599-59DB-4711-BBF4-E550A4BEDC76}" destId="{FDC49819-6590-45A5-B573-3C464C43635B}" srcOrd="0" destOrd="0" presId="urn:microsoft.com/office/officeart/2005/8/layout/cycle6"/>
    <dgm:cxn modelId="{8EB4F259-6B1F-4872-98A2-083EF8EBD521}" type="presParOf" srcId="{D0D7D599-59DB-4711-BBF4-E550A4BEDC76}" destId="{952AC3CD-B0C0-4FAA-B9AF-AD96AB0EAD82}" srcOrd="1" destOrd="0" presId="urn:microsoft.com/office/officeart/2005/8/layout/cycle6"/>
    <dgm:cxn modelId="{9FCEFD23-508A-400B-BE24-990F13D1073D}" type="presParOf" srcId="{D0D7D599-59DB-4711-BBF4-E550A4BEDC76}" destId="{AA024E4D-49A5-4047-9A65-0F452FD26696}" srcOrd="2" destOrd="0" presId="urn:microsoft.com/office/officeart/2005/8/layout/cycle6"/>
    <dgm:cxn modelId="{8387F50E-C73B-4CE1-B105-6F0187E1E686}" type="presParOf" srcId="{D0D7D599-59DB-4711-BBF4-E550A4BEDC76}" destId="{9F065F7F-C85F-4136-8AA7-AF9CABE42378}" srcOrd="3" destOrd="0" presId="urn:microsoft.com/office/officeart/2005/8/layout/cycle6"/>
    <dgm:cxn modelId="{1AC450CB-5DC0-47E6-8AF8-E63AE92273E6}" type="presParOf" srcId="{D0D7D599-59DB-4711-BBF4-E550A4BEDC76}" destId="{188E6BA3-14B0-4AA1-846D-5CF6E943A6B8}" srcOrd="4" destOrd="0" presId="urn:microsoft.com/office/officeart/2005/8/layout/cycle6"/>
    <dgm:cxn modelId="{D1728D7C-BE7E-483B-80A6-6CD47C738605}" type="presParOf" srcId="{D0D7D599-59DB-4711-BBF4-E550A4BEDC76}" destId="{8820E127-3568-4898-BD16-7260B2BB5C95}" srcOrd="5" destOrd="0" presId="urn:microsoft.com/office/officeart/2005/8/layout/cycle6"/>
    <dgm:cxn modelId="{815B0F69-CAF4-4A8C-ADC1-EF126A9FB525}" type="presParOf" srcId="{D0D7D599-59DB-4711-BBF4-E550A4BEDC76}" destId="{514AEF78-18BC-4383-AD5C-C5A0A55EC897}" srcOrd="6" destOrd="0" presId="urn:microsoft.com/office/officeart/2005/8/layout/cycle6"/>
    <dgm:cxn modelId="{92B42ACB-3CF4-4461-8844-405D224B6FA7}" type="presParOf" srcId="{D0D7D599-59DB-4711-BBF4-E550A4BEDC76}" destId="{4BFA92CC-354B-44AD-8171-DF36D7A3C6BC}" srcOrd="7" destOrd="0" presId="urn:microsoft.com/office/officeart/2005/8/layout/cycle6"/>
    <dgm:cxn modelId="{C9FC3EBF-3106-470B-80B3-BB1B473C1FDB}" type="presParOf" srcId="{D0D7D599-59DB-4711-BBF4-E550A4BEDC76}" destId="{6D34FE51-844E-4101-8E78-3AD861AE0C3E}" srcOrd="8" destOrd="0" presId="urn:microsoft.com/office/officeart/2005/8/layout/cycle6"/>
    <dgm:cxn modelId="{6B990A6D-2877-4B91-ADD2-B46ECEEB1DFA}" type="presParOf" srcId="{D0D7D599-59DB-4711-BBF4-E550A4BEDC76}" destId="{88D1F9CE-365F-41F1-BDB4-29DC07F51C65}" srcOrd="9" destOrd="0" presId="urn:microsoft.com/office/officeart/2005/8/layout/cycle6"/>
    <dgm:cxn modelId="{2F2F2BAA-5A2A-4045-B159-7589DF77E804}" type="presParOf" srcId="{D0D7D599-59DB-4711-BBF4-E550A4BEDC76}" destId="{95E820B2-7618-4004-BA2B-9347A7700094}" srcOrd="10" destOrd="0" presId="urn:microsoft.com/office/officeart/2005/8/layout/cycle6"/>
    <dgm:cxn modelId="{7A6D64D7-10BB-4A00-BCB6-7F3F7AB43E06}" type="presParOf" srcId="{D0D7D599-59DB-4711-BBF4-E550A4BEDC76}" destId="{4D3CBFA4-EC06-4891-ADC5-9AE4E51103A0}" srcOrd="11" destOrd="0" presId="urn:microsoft.com/office/officeart/2005/8/layout/cycle6"/>
    <dgm:cxn modelId="{C9E6889F-8903-4D1C-94DA-FA750620282F}" type="presParOf" srcId="{D0D7D599-59DB-4711-BBF4-E550A4BEDC76}" destId="{B3CA0767-6FE3-4A7B-87BF-27BC171ECB26}" srcOrd="12" destOrd="0" presId="urn:microsoft.com/office/officeart/2005/8/layout/cycle6"/>
    <dgm:cxn modelId="{97133614-1943-4939-9BEE-396AF89AC686}" type="presParOf" srcId="{D0D7D599-59DB-4711-BBF4-E550A4BEDC76}" destId="{977AAC2A-DAF3-4F41-B783-5A07144FA8E3}" srcOrd="13" destOrd="0" presId="urn:microsoft.com/office/officeart/2005/8/layout/cycle6"/>
    <dgm:cxn modelId="{02FF9FAF-AE35-4A39-A747-16A9FDD15668}" type="presParOf" srcId="{D0D7D599-59DB-4711-BBF4-E550A4BEDC76}" destId="{F23DB6C6-A754-4CBF-9106-8214AAA1C9FF}" srcOrd="14" destOrd="0" presId="urn:microsoft.com/office/officeart/2005/8/layout/cycle6"/>
    <dgm:cxn modelId="{D1BFF60F-4A18-4E1E-A1D1-352598516511}" type="presParOf" srcId="{D0D7D599-59DB-4711-BBF4-E550A4BEDC76}" destId="{E7F3260A-59B3-4D5A-9632-CE7E50488627}" srcOrd="15" destOrd="0" presId="urn:microsoft.com/office/officeart/2005/8/layout/cycle6"/>
    <dgm:cxn modelId="{79A12FE3-95D3-4283-8CAA-4CACC9BA738F}" type="presParOf" srcId="{D0D7D599-59DB-4711-BBF4-E550A4BEDC76}" destId="{1D7D1794-B934-464C-98EF-E64ED25C8841}" srcOrd="16" destOrd="0" presId="urn:microsoft.com/office/officeart/2005/8/layout/cycle6"/>
    <dgm:cxn modelId="{2B6AEB70-B0B1-43D8-8EF9-C0598826EA28}" type="presParOf" srcId="{D0D7D599-59DB-4711-BBF4-E550A4BEDC76}" destId="{0C3567B5-0763-44E8-845A-3F41642E98E5}" srcOrd="17" destOrd="0" presId="urn:microsoft.com/office/officeart/2005/8/layout/cycle6"/>
    <dgm:cxn modelId="{DB9CC635-4391-4AB2-89E8-43C52E8F9B70}" type="presParOf" srcId="{D0D7D599-59DB-4711-BBF4-E550A4BEDC76}" destId="{C1CCA803-9493-42EC-ABCD-2AB91C53A7A8}" srcOrd="18" destOrd="0" presId="urn:microsoft.com/office/officeart/2005/8/layout/cycle6"/>
    <dgm:cxn modelId="{B66726F9-31FE-4936-9E47-F52D8C86666E}" type="presParOf" srcId="{D0D7D599-59DB-4711-BBF4-E550A4BEDC76}" destId="{66255F34-F0A9-4E58-BB87-0F448448071A}" srcOrd="19" destOrd="0" presId="urn:microsoft.com/office/officeart/2005/8/layout/cycle6"/>
    <dgm:cxn modelId="{030EBCED-2A44-4C09-B1C6-D7DF6A6038C7}" type="presParOf" srcId="{D0D7D599-59DB-4711-BBF4-E550A4BEDC76}" destId="{8C6C13EA-7C82-4365-BCC2-E1783F9C43D6}" srcOrd="20" destOrd="0" presId="urn:microsoft.com/office/officeart/2005/8/layout/cycle6"/>
    <dgm:cxn modelId="{5CD9B612-6593-481C-BB69-C6D9C8EF5FCD}" type="presParOf" srcId="{D0D7D599-59DB-4711-BBF4-E550A4BEDC76}" destId="{E8D1E1DA-3575-4F08-B640-7B0AD8C0FD45}" srcOrd="21" destOrd="0" presId="urn:microsoft.com/office/officeart/2005/8/layout/cycle6"/>
    <dgm:cxn modelId="{CCBA90BA-88A7-4245-9E09-4C760269EBD4}" type="presParOf" srcId="{D0D7D599-59DB-4711-BBF4-E550A4BEDC76}" destId="{E00BEE14-1361-4FEB-84A6-174A50376A54}" srcOrd="22" destOrd="0" presId="urn:microsoft.com/office/officeart/2005/8/layout/cycle6"/>
    <dgm:cxn modelId="{6FCC5C84-F8D8-4094-8FEA-9CC6A026FE02}" type="presParOf" srcId="{D0D7D599-59DB-4711-BBF4-E550A4BEDC76}" destId="{12BD9CCC-21C0-4EA1-B35F-C32CAEB29571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C49819-6590-45A5-B573-3C464C43635B}">
      <dsp:nvSpPr>
        <dsp:cNvPr id="0" name=""/>
        <dsp:cNvSpPr/>
      </dsp:nvSpPr>
      <dsp:spPr>
        <a:xfrm>
          <a:off x="3165619" y="-241701"/>
          <a:ext cx="1191692" cy="1174636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System Searches</a:t>
          </a:r>
        </a:p>
      </dsp:txBody>
      <dsp:txXfrm>
        <a:off x="3222960" y="-184360"/>
        <a:ext cx="1077010" cy="1059954"/>
      </dsp:txXfrm>
    </dsp:sp>
    <dsp:sp modelId="{AA024E4D-49A5-4047-9A65-0F452FD26696}">
      <dsp:nvSpPr>
        <dsp:cNvPr id="0" name=""/>
        <dsp:cNvSpPr/>
      </dsp:nvSpPr>
      <dsp:spPr>
        <a:xfrm>
          <a:off x="1586666" y="345616"/>
          <a:ext cx="4349597" cy="4349597"/>
        </a:xfrm>
        <a:custGeom>
          <a:avLst/>
          <a:gdLst/>
          <a:ahLst/>
          <a:cxnLst/>
          <a:rect l="0" t="0" r="0" b="0"/>
          <a:pathLst>
            <a:path>
              <a:moveTo>
                <a:pt x="2772966" y="83879"/>
              </a:moveTo>
              <a:arcTo wR="2174798" hR="2174798" stAng="17157882" swAng="37416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065F7F-C85F-4136-8AA7-AF9CABE42378}">
      <dsp:nvSpPr>
        <dsp:cNvPr id="0" name=""/>
        <dsp:cNvSpPr/>
      </dsp:nvSpPr>
      <dsp:spPr>
        <a:xfrm>
          <a:off x="4454736" y="507758"/>
          <a:ext cx="1689088" cy="949684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Screen Patient</a:t>
          </a:r>
        </a:p>
      </dsp:txBody>
      <dsp:txXfrm>
        <a:off x="4501096" y="554118"/>
        <a:ext cx="1596368" cy="856964"/>
      </dsp:txXfrm>
    </dsp:sp>
    <dsp:sp modelId="{8820E127-3568-4898-BD16-7260B2BB5C95}">
      <dsp:nvSpPr>
        <dsp:cNvPr id="0" name=""/>
        <dsp:cNvSpPr/>
      </dsp:nvSpPr>
      <dsp:spPr>
        <a:xfrm>
          <a:off x="1586666" y="345616"/>
          <a:ext cx="4349597" cy="4349597"/>
        </a:xfrm>
        <a:custGeom>
          <a:avLst/>
          <a:gdLst/>
          <a:ahLst/>
          <a:cxnLst/>
          <a:rect l="0" t="0" r="0" b="0"/>
          <a:pathLst>
            <a:path>
              <a:moveTo>
                <a:pt x="4075272" y="1117466"/>
              </a:moveTo>
              <a:arcTo wR="2174798" hR="2174798" stAng="19854633" swAng="10045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4AEF78-18BC-4383-AD5C-C5A0A55EC897}">
      <dsp:nvSpPr>
        <dsp:cNvPr id="0" name=""/>
        <dsp:cNvSpPr/>
      </dsp:nvSpPr>
      <dsp:spPr>
        <a:xfrm>
          <a:off x="5133277" y="2061693"/>
          <a:ext cx="1605973" cy="917444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Information letter</a:t>
          </a:r>
        </a:p>
      </dsp:txBody>
      <dsp:txXfrm>
        <a:off x="5178063" y="2106479"/>
        <a:ext cx="1516401" cy="827872"/>
      </dsp:txXfrm>
    </dsp:sp>
    <dsp:sp modelId="{6D34FE51-844E-4101-8E78-3AD861AE0C3E}">
      <dsp:nvSpPr>
        <dsp:cNvPr id="0" name=""/>
        <dsp:cNvSpPr/>
      </dsp:nvSpPr>
      <dsp:spPr>
        <a:xfrm>
          <a:off x="1586666" y="345616"/>
          <a:ext cx="4349597" cy="4349597"/>
        </a:xfrm>
        <a:custGeom>
          <a:avLst/>
          <a:gdLst/>
          <a:ahLst/>
          <a:cxnLst/>
          <a:rect l="0" t="0" r="0" b="0"/>
          <a:pathLst>
            <a:path>
              <a:moveTo>
                <a:pt x="4299218" y="2640192"/>
              </a:moveTo>
              <a:arcTo wR="2174798" hR="2174798" stAng="741390" swAng="106209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D1F9CE-365F-41F1-BDB4-29DC07F51C65}">
      <dsp:nvSpPr>
        <dsp:cNvPr id="0" name=""/>
        <dsp:cNvSpPr/>
      </dsp:nvSpPr>
      <dsp:spPr>
        <a:xfrm>
          <a:off x="4492681" y="3615625"/>
          <a:ext cx="1613198" cy="885209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ABPM/HBPM</a:t>
          </a:r>
        </a:p>
      </dsp:txBody>
      <dsp:txXfrm>
        <a:off x="4535893" y="3658837"/>
        <a:ext cx="1526774" cy="798785"/>
      </dsp:txXfrm>
    </dsp:sp>
    <dsp:sp modelId="{4D3CBFA4-EC06-4891-ADC5-9AE4E51103A0}">
      <dsp:nvSpPr>
        <dsp:cNvPr id="0" name=""/>
        <dsp:cNvSpPr/>
      </dsp:nvSpPr>
      <dsp:spPr>
        <a:xfrm>
          <a:off x="1586666" y="345616"/>
          <a:ext cx="4349597" cy="4349597"/>
        </a:xfrm>
        <a:custGeom>
          <a:avLst/>
          <a:gdLst/>
          <a:ahLst/>
          <a:cxnLst/>
          <a:rect l="0" t="0" r="0" b="0"/>
          <a:pathLst>
            <a:path>
              <a:moveTo>
                <a:pt x="3071566" y="4156101"/>
              </a:moveTo>
              <a:arcTo wR="2174798" hR="2174798" stAng="3938866" swAng="33120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CA0767-6FE3-4A7B-87BF-27BC171ECB26}">
      <dsp:nvSpPr>
        <dsp:cNvPr id="0" name=""/>
        <dsp:cNvSpPr/>
      </dsp:nvSpPr>
      <dsp:spPr>
        <a:xfrm>
          <a:off x="3061471" y="4169394"/>
          <a:ext cx="1399989" cy="1051641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Diagnosis</a:t>
          </a:r>
        </a:p>
      </dsp:txBody>
      <dsp:txXfrm>
        <a:off x="3112808" y="4220731"/>
        <a:ext cx="1297315" cy="948967"/>
      </dsp:txXfrm>
    </dsp:sp>
    <dsp:sp modelId="{F23DB6C6-A754-4CBF-9106-8214AAA1C9FF}">
      <dsp:nvSpPr>
        <dsp:cNvPr id="0" name=""/>
        <dsp:cNvSpPr/>
      </dsp:nvSpPr>
      <dsp:spPr>
        <a:xfrm>
          <a:off x="1586666" y="345616"/>
          <a:ext cx="4349597" cy="4349597"/>
        </a:xfrm>
        <a:custGeom>
          <a:avLst/>
          <a:gdLst/>
          <a:ahLst/>
          <a:cxnLst/>
          <a:rect l="0" t="0" r="0" b="0"/>
          <a:pathLst>
            <a:path>
              <a:moveTo>
                <a:pt x="1472203" y="4232980"/>
              </a:moveTo>
              <a:arcTo wR="2174798" hR="2174798" stAng="6530893" swAng="42588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F3260A-59B3-4D5A-9632-CE7E50488627}">
      <dsp:nvSpPr>
        <dsp:cNvPr id="0" name=""/>
        <dsp:cNvSpPr/>
      </dsp:nvSpPr>
      <dsp:spPr>
        <a:xfrm>
          <a:off x="1473568" y="3641661"/>
          <a:ext cx="1500163" cy="833139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Tests</a:t>
          </a:r>
        </a:p>
      </dsp:txBody>
      <dsp:txXfrm>
        <a:off x="1514238" y="3682331"/>
        <a:ext cx="1418823" cy="751799"/>
      </dsp:txXfrm>
    </dsp:sp>
    <dsp:sp modelId="{0C3567B5-0763-44E8-845A-3F41642E98E5}">
      <dsp:nvSpPr>
        <dsp:cNvPr id="0" name=""/>
        <dsp:cNvSpPr/>
      </dsp:nvSpPr>
      <dsp:spPr>
        <a:xfrm>
          <a:off x="1586666" y="345616"/>
          <a:ext cx="4349597" cy="4349597"/>
        </a:xfrm>
        <a:custGeom>
          <a:avLst/>
          <a:gdLst/>
          <a:ahLst/>
          <a:cxnLst/>
          <a:rect l="0" t="0" r="0" b="0"/>
          <a:pathLst>
            <a:path>
              <a:moveTo>
                <a:pt x="307520" y="3289707"/>
              </a:moveTo>
              <a:arcTo wR="2174798" hR="2174798" stAng="8949574" swAng="115019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CA803-9493-42EC-ABCD-2AB91C53A7A8}">
      <dsp:nvSpPr>
        <dsp:cNvPr id="0" name=""/>
        <dsp:cNvSpPr/>
      </dsp:nvSpPr>
      <dsp:spPr>
        <a:xfrm>
          <a:off x="790750" y="2087729"/>
          <a:ext cx="1591832" cy="865373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Lifestyle / Prescription </a:t>
          </a:r>
        </a:p>
      </dsp:txBody>
      <dsp:txXfrm>
        <a:off x="832994" y="2129973"/>
        <a:ext cx="1507344" cy="780885"/>
      </dsp:txXfrm>
    </dsp:sp>
    <dsp:sp modelId="{8C6C13EA-7C82-4365-BCC2-E1783F9C43D6}">
      <dsp:nvSpPr>
        <dsp:cNvPr id="0" name=""/>
        <dsp:cNvSpPr/>
      </dsp:nvSpPr>
      <dsp:spPr>
        <a:xfrm>
          <a:off x="1586666" y="345616"/>
          <a:ext cx="4349597" cy="4349597"/>
        </a:xfrm>
        <a:custGeom>
          <a:avLst/>
          <a:gdLst/>
          <a:ahLst/>
          <a:cxnLst/>
          <a:rect l="0" t="0" r="0" b="0"/>
          <a:pathLst>
            <a:path>
              <a:moveTo>
                <a:pt x="44814" y="1735577"/>
              </a:moveTo>
              <a:arcTo wR="2174798" hR="2174798" stAng="11499094" swAng="103741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D1E1DA-3575-4F08-B640-7B0AD8C0FD45}">
      <dsp:nvSpPr>
        <dsp:cNvPr id="0" name=""/>
        <dsp:cNvSpPr/>
      </dsp:nvSpPr>
      <dsp:spPr>
        <a:xfrm>
          <a:off x="1358139" y="503046"/>
          <a:ext cx="1731021" cy="959108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Follow up</a:t>
          </a:r>
        </a:p>
      </dsp:txBody>
      <dsp:txXfrm>
        <a:off x="1404959" y="549866"/>
        <a:ext cx="1637381" cy="865468"/>
      </dsp:txXfrm>
    </dsp:sp>
    <dsp:sp modelId="{12BD9CCC-21C0-4EA1-B35F-C32CAEB29571}">
      <dsp:nvSpPr>
        <dsp:cNvPr id="0" name=""/>
        <dsp:cNvSpPr/>
      </dsp:nvSpPr>
      <dsp:spPr>
        <a:xfrm>
          <a:off x="1586666" y="345616"/>
          <a:ext cx="4349597" cy="4349597"/>
        </a:xfrm>
        <a:custGeom>
          <a:avLst/>
          <a:gdLst/>
          <a:ahLst/>
          <a:cxnLst/>
          <a:rect l="0" t="0" r="0" b="0"/>
          <a:pathLst>
            <a:path>
              <a:moveTo>
                <a:pt x="1364536" y="156575"/>
              </a:moveTo>
              <a:arcTo wR="2174798" hR="2174798" stAng="14887552" swAng="35476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E5CC8-11C4-4C33-AF59-CF52A2A641BC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C71BB-3D71-4530-B0B7-D2C3E05CD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818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03FA3-2E66-41A5-AB5D-015BB257B9B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266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Beth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12 surgeries and 109K patients</a:t>
            </a:r>
          </a:p>
          <a:p>
            <a:endParaRPr lang="en-GB" dirty="0"/>
          </a:p>
          <a:p>
            <a:r>
              <a:rPr lang="en-GB" dirty="0"/>
              <a:t>This is focused on phase 1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On the back of winning a PRESQIPP award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DBD5-BE5C-485B-82F2-1E06A63C1D6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696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Beth</a:t>
            </a:r>
          </a:p>
          <a:p>
            <a:r>
              <a:rPr lang="en-GB" dirty="0"/>
              <a:t>Work at scale across all 12 practices</a:t>
            </a:r>
          </a:p>
          <a:p>
            <a:r>
              <a:rPr lang="en-GB" dirty="0"/>
              <a:t>Working in partnership with CP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What we did was to trust our pharmacists to be clinicians in their own right and empowered our pharmacy technician to fulfil their clinical potential within a pharmacy lead hypertension case finding service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Our solution enabled us to screen, diagnose and manage patients on behalf of our practices, being part of the solution to current capacity issues within general practice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DBD5-BE5C-485B-82F2-1E06A63C1D6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768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</a:t>
            </a:r>
          </a:p>
          <a:p>
            <a:endParaRPr lang="en-GB" dirty="0"/>
          </a:p>
          <a:p>
            <a:r>
              <a:rPr lang="en-GB" dirty="0"/>
              <a:t>So what actually happened on a day to day basis:</a:t>
            </a:r>
          </a:p>
          <a:p>
            <a:endParaRPr lang="en-GB" dirty="0"/>
          </a:p>
          <a:p>
            <a:r>
              <a:rPr lang="en-GB" dirty="0"/>
              <a:t>We set up system one searches to identify patients with a raised clinic BP that had had no follow up.</a:t>
            </a:r>
          </a:p>
          <a:p>
            <a:r>
              <a:rPr lang="en-GB" dirty="0"/>
              <a:t>We screen the patients for suitability, some were already under the care of the practice, or may not currently be suitable for contact – e.g. 2ww</a:t>
            </a:r>
          </a:p>
          <a:p>
            <a:r>
              <a:rPr lang="en-GB" dirty="0"/>
              <a:t>The patients were then sent a text with a letter explaining about raised BP and the fact we want to get in touch with them.</a:t>
            </a:r>
          </a:p>
          <a:p>
            <a:endParaRPr lang="en-GB" dirty="0"/>
          </a:p>
          <a:p>
            <a:r>
              <a:rPr lang="en-GB" dirty="0"/>
              <a:t>We then follow up and phone the patients to talk through ABPM vs HBPM and refer to the CP when appropriate</a:t>
            </a:r>
          </a:p>
          <a:p>
            <a:endParaRPr lang="en-GB" dirty="0"/>
          </a:p>
          <a:p>
            <a:r>
              <a:rPr lang="en-GB" dirty="0"/>
              <a:t>On receipt of results we will inform the patient if normotensive and give lifestyle advice, or make a diagnosis, explaining this to the patient</a:t>
            </a:r>
          </a:p>
          <a:p>
            <a:r>
              <a:rPr lang="en-GB" dirty="0"/>
              <a:t>Order appropriate tests – bloods, urine and </a:t>
            </a:r>
            <a:r>
              <a:rPr lang="en-GB" dirty="0" err="1"/>
              <a:t>ecg</a:t>
            </a:r>
            <a:endParaRPr lang="en-GB" dirty="0"/>
          </a:p>
          <a:p>
            <a:endParaRPr lang="en-GB" dirty="0"/>
          </a:p>
          <a:p>
            <a:r>
              <a:rPr lang="en-GB" dirty="0"/>
              <a:t>Go on to prescribe when appropriate and offer lifestyle advice, following the patient up and titrating meds appropriately until BP under control.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DBD5-BE5C-485B-82F2-1E06A63C1D6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922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Beth</a:t>
            </a:r>
          </a:p>
          <a:p>
            <a:endParaRPr lang="en-GB" dirty="0"/>
          </a:p>
          <a:p>
            <a:r>
              <a:rPr lang="en-GB" dirty="0"/>
              <a:t>What did Nottingham West achieve in the first year?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We achieved a 25% hypertension diagnosis rate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312 patients diagnosed with hypertension by our clinical pharmacy team.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We freed up 3203 GP appointments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Using UCL partners predictions for hypertension across a population we estimate that this work in NW will Prevent 1.9 heart attacks and 2.8 strokes over the next 3 years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55C5D5-29C7-4636-9BEB-4E15A7FD934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551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Beth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u="none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we have </a:t>
            </a:r>
            <a:r>
              <a:rPr lang="en-GB" sz="1200" b="1" u="none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dramatically increased prevalence</a:t>
            </a:r>
            <a:r>
              <a:rPr lang="en-GB" sz="1200" u="none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as shown by the</a:t>
            </a:r>
            <a:r>
              <a:rPr lang="en-GB" sz="1200" u="none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blue </a:t>
            </a:r>
            <a:r>
              <a:rPr lang="en-GB" sz="1200" u="none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line on this graph, in comparison to the orange line, which is the ICS prevalence as a whole.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u="none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u="none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dotted lines are the average.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u="none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u="sng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Average diagnosis numbers per month have soared </a:t>
            </a:r>
            <a:r>
              <a:rPr lang="en-GB" sz="1200" b="1" u="sng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 50 </a:t>
            </a:r>
            <a:r>
              <a:rPr lang="en-GB" sz="1200" u="sng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patients </a:t>
            </a:r>
            <a:r>
              <a:rPr lang="en-GB" sz="1200" b="1" u="sng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130 </a:t>
            </a:r>
            <a:r>
              <a:rPr lang="en-GB" sz="1200" u="sng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patients per month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55C5D5-29C7-4636-9BEB-4E15A7FD934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03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Beth</a:t>
            </a:r>
          </a:p>
          <a:p>
            <a:endParaRPr lang="en-GB" dirty="0"/>
          </a:p>
          <a:p>
            <a:r>
              <a:rPr lang="en-GB" dirty="0"/>
              <a:t>And our patient loved it too….</a:t>
            </a:r>
          </a:p>
          <a:p>
            <a:endParaRPr lang="en-GB" dirty="0"/>
          </a:p>
          <a:p>
            <a:r>
              <a:rPr lang="en-GB" dirty="0"/>
              <a:t>And as you can see by the many other indicators on this slide, this service is really valued by our patients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DBD5-BE5C-485B-82F2-1E06A63C1D6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949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000" y="650789"/>
            <a:ext cx="6355200" cy="1958067"/>
          </a:xfrm>
        </p:spPr>
        <p:txBody>
          <a:bodyPr anchor="b">
            <a:normAutofit/>
          </a:bodyPr>
          <a:lstStyle>
            <a:lvl1pPr algn="l">
              <a:defRPr sz="5067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0005" y="2712353"/>
            <a:ext cx="5580500" cy="1655763"/>
          </a:xfrm>
        </p:spPr>
        <p:txBody>
          <a:bodyPr>
            <a:normAutofit/>
          </a:bodyPr>
          <a:lstStyle>
            <a:lvl1pPr marL="0" indent="0" algn="l">
              <a:buNone/>
              <a:defRPr sz="2667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7112000" y="5384800"/>
            <a:ext cx="4944533" cy="1185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 descr="PP+3@2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890" y="5384801"/>
            <a:ext cx="3986111" cy="116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73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340166" y="731921"/>
            <a:ext cx="7241000" cy="519963"/>
          </a:xfrm>
          <a:prstGeom prst="rect">
            <a:avLst/>
          </a:prstGeom>
        </p:spPr>
        <p:txBody>
          <a:bodyPr/>
          <a:lstStyle>
            <a:lvl1pPr algn="l">
              <a:defRPr sz="225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95400" y="1656928"/>
            <a:ext cx="10868708" cy="1518919"/>
          </a:xfrm>
          <a:prstGeom prst="rect">
            <a:avLst/>
          </a:prstGeom>
        </p:spPr>
        <p:txBody>
          <a:bodyPr/>
          <a:lstStyle>
            <a:lvl1pPr algn="l">
              <a:defRPr sz="2039">
                <a:latin typeface="Calibri" panose="020F0502020204030204" pitchFamily="34" charset="0"/>
              </a:defRPr>
            </a:lvl1pPr>
            <a:lvl2pPr marL="723279" indent="-401822" algn="l">
              <a:buClr>
                <a:srgbClr val="0072C6"/>
              </a:buClr>
              <a:buFont typeface="Arial" panose="020B0604020202020204" pitchFamily="34" charset="0"/>
              <a:buChar char="•"/>
              <a:defRPr sz="2039">
                <a:latin typeface="Calibri" panose="020F0502020204030204" pitchFamily="34" charset="0"/>
              </a:defRPr>
            </a:lvl2pPr>
            <a:lvl3pPr marL="1044736" indent="-401822" algn="l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366194" indent="-401822" algn="l">
              <a:buFont typeface="Courier New" panose="02070309020205020404" pitchFamily="49" charset="0"/>
              <a:buChar char="o"/>
              <a:defRPr sz="2039">
                <a:latin typeface="Calibri" panose="020F0502020204030204" pitchFamily="34" charset="0"/>
              </a:defRPr>
            </a:lvl4pPr>
            <a:lvl5pPr marL="1687651" indent="-401822" algn="l">
              <a:buFont typeface="Wingdings" panose="05000000000000000000" pitchFamily="2" charset="2"/>
              <a:buChar char="§"/>
              <a:defRPr sz="2039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867767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046"/>
            <a:ext cx="9144000" cy="2388870"/>
          </a:xfrm>
          <a:prstGeom prst="rect">
            <a:avLst/>
          </a:prstGeo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56"/>
            <a:ext cx="9144000" cy="16554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790B3-DCFA-4CCB-BC69-A6B9303E6A9C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97A4-84DF-4009-B979-194B8EBCB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903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8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4990"/>
            <a:ext cx="10515600" cy="4352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790B3-DCFA-4CCB-BC69-A6B9303E6A9C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97A4-84DF-4009-B979-194B8EBCB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965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690"/>
            <a:ext cx="10515600" cy="2851786"/>
          </a:xfrm>
          <a:prstGeom prst="rect">
            <a:avLst/>
          </a:prstGeo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146"/>
            <a:ext cx="10515600" cy="1501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790B3-DCFA-4CCB-BC69-A6B9303E6A9C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97A4-84DF-4009-B979-194B8EBCB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805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8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4990"/>
            <a:ext cx="5156200" cy="4352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4990"/>
            <a:ext cx="5156200" cy="4352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790B3-DCFA-4CCB-BC69-A6B9303E6A9C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97A4-84DF-4009-B979-194B8EBCB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969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760"/>
            <a:ext cx="10515600" cy="13258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2116"/>
            <a:ext cx="5158316" cy="82296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6"/>
            <a:ext cx="5158316" cy="36842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2116"/>
            <a:ext cx="5183717" cy="82296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717" cy="36842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790B3-DCFA-4CCB-BC69-A6B9303E6A9C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97A4-84DF-4009-B979-194B8EBCB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688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8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790B3-DCFA-4CCB-BC69-A6B9303E6A9C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97A4-84DF-4009-B979-194B8EBCB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095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790B3-DCFA-4CCB-BC69-A6B9303E6A9C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97A4-84DF-4009-B979-194B8EBCB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850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6790"/>
            <a:ext cx="6172200" cy="4874896"/>
          </a:xfrm>
          <a:prstGeom prst="rect">
            <a:avLst/>
          </a:prstGeo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1" y="2057400"/>
            <a:ext cx="3932767" cy="38119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790B3-DCFA-4CCB-BC69-A6B9303E6A9C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97A4-84DF-4009-B979-194B8EBCB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640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6790"/>
            <a:ext cx="6172200" cy="4874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1" y="2057400"/>
            <a:ext cx="3932767" cy="38119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790B3-DCFA-4CCB-BC69-A6B9303E6A9C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97A4-84DF-4009-B979-194B8EBCB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63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15E8CC-CBA3-476E-A737-F2451AD7FD0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35067" y="2641600"/>
            <a:ext cx="11401333" cy="1262656"/>
          </a:xfrm>
        </p:spPr>
        <p:txBody>
          <a:bodyPr anchor="b">
            <a:normAutofit/>
          </a:bodyPr>
          <a:lstStyle>
            <a:lvl1pPr algn="l">
              <a:defRPr sz="4267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112000" y="5384800"/>
            <a:ext cx="4944533" cy="1185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933" y="4007753"/>
            <a:ext cx="8827467" cy="1655763"/>
          </a:xfrm>
        </p:spPr>
        <p:txBody>
          <a:bodyPr>
            <a:normAutofit/>
          </a:bodyPr>
          <a:lstStyle>
            <a:lvl1pPr marL="0" indent="0" algn="l">
              <a:buNone/>
              <a:defRPr sz="2667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8" name="Picture 7" descr="PP+3@2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067" y="5761291"/>
            <a:ext cx="3048000" cy="89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23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8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4990"/>
            <a:ext cx="10515600" cy="4352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790B3-DCFA-4CCB-BC69-A6B9303E6A9C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97A4-84DF-4009-B979-194B8EBCB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8210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760"/>
            <a:ext cx="2628900" cy="581215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6" y="365760"/>
            <a:ext cx="7683500" cy="581215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790B3-DCFA-4CCB-BC69-A6B9303E6A9C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97A4-84DF-4009-B979-194B8EBCB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27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0D0D-1C5C-45AE-814A-6CE57039088E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9438-E85C-41BD-895E-5989304C7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1766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0D0D-1C5C-45AE-814A-6CE57039088E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9438-E85C-41BD-895E-5989304C7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966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0D0D-1C5C-45AE-814A-6CE57039088E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9438-E85C-41BD-895E-5989304C7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8858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0D0D-1C5C-45AE-814A-6CE57039088E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9438-E85C-41BD-895E-5989304C7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6904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0D0D-1C5C-45AE-814A-6CE57039088E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9438-E85C-41BD-895E-5989304C7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3828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0D0D-1C5C-45AE-814A-6CE57039088E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9438-E85C-41BD-895E-5989304C7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542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0D0D-1C5C-45AE-814A-6CE57039088E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9438-E85C-41BD-895E-5989304C7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8190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0D0D-1C5C-45AE-814A-6CE57039088E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9438-E85C-41BD-895E-5989304C7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05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" y="1600202"/>
            <a:ext cx="6337300" cy="279082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schemeClr val="tx2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005" y="2388503"/>
            <a:ext cx="5021700" cy="1031064"/>
          </a:xfrm>
        </p:spPr>
        <p:txBody>
          <a:bodyPr anchor="ctr" anchorCtr="0">
            <a:normAutofit/>
          </a:bodyPr>
          <a:lstStyle>
            <a:lvl1pPr algn="l">
              <a:defRPr sz="3733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0005" y="3491848"/>
            <a:ext cx="5021700" cy="696973"/>
          </a:xfrm>
        </p:spPr>
        <p:txBody>
          <a:bodyPr>
            <a:normAutofit/>
          </a:bodyPr>
          <a:lstStyle>
            <a:lvl1pPr marL="0" indent="0" algn="l">
              <a:buNone/>
              <a:defRPr sz="2667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960005" y="1842436"/>
            <a:ext cx="4178300" cy="253064"/>
          </a:xfrm>
        </p:spPr>
        <p:txBody>
          <a:bodyPr>
            <a:normAutofit/>
          </a:bodyPr>
          <a:lstStyle>
            <a:lvl1pPr marL="0" indent="0">
              <a:buNone/>
              <a:defRPr sz="1867" b="1" cap="all" baseline="0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</a:lstStyle>
          <a:p>
            <a:pPr lvl="0"/>
            <a:r>
              <a:rPr lang="en-US" dirty="0"/>
              <a:t>Section 1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079500" y="2190749"/>
            <a:ext cx="4902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7112000" y="5384800"/>
            <a:ext cx="4944533" cy="1185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 descr="PP+3@2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067" y="5761291"/>
            <a:ext cx="3048000" cy="89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398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0D0D-1C5C-45AE-814A-6CE57039088E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9438-E85C-41BD-895E-5989304C7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6226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0D0D-1C5C-45AE-814A-6CE57039088E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9438-E85C-41BD-895E-5989304C7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0894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0D0D-1C5C-45AE-814A-6CE57039088E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89438-E85C-41BD-895E-5989304C7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7100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18433-6D39-479C-A683-B5D336635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5A38C6-ADD3-4410-884E-AF3592519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2F48A-3173-47FF-8441-18700D844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CCE0-2DEE-40F8-A056-86472EEFF24B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C4057-5781-40A6-B21F-D6941DDE6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F051A-055C-44AA-AAA8-66AC1B489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14A-F00A-4C82-A6A8-E016DBA66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4425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141AF-7F31-403C-B126-8395A85DA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CDF82-956C-4A57-821D-EBAA3AF9F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9F688-F6D8-4AEB-A033-F54ED46EC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CCE0-2DEE-40F8-A056-86472EEFF24B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3B993-A96F-4A1C-B2FE-A1185872E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77297-2389-460D-B5AB-F1C26E35F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14A-F00A-4C82-A6A8-E016DBA66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6944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66D5-5092-49C1-83EB-AF0ED076C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C07FD2-C909-445A-9E63-D97CD467D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2B372-A75D-496C-AA1A-1C4BCB8A5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CCE0-2DEE-40F8-A056-86472EEFF24B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A34D8-3349-4DD0-8080-F9DC5AB82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FF90B-8AC4-4ACF-9F59-444F5C642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14A-F00A-4C82-A6A8-E016DBA66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3165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85905-2CA6-4716-A215-08BDC6D4E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E0C7B-019A-4A15-BB98-A56E32A66A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92583E-E714-4E52-A4EC-859C9793A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A81120-8291-4ABF-AD40-0678C2EDD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CCE0-2DEE-40F8-A056-86472EEFF24B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24CBA4-447E-4C93-ACC0-E60755878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8976B5-C379-4127-B5D1-8F95A92A6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14A-F00A-4C82-A6A8-E016DBA66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1115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8EF38-336C-4D45-B6FC-06FEF5DCB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294EB-724B-4A5E-8E0F-CE461DEFF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662D2A-FD80-42CC-94CB-BE1B55CBF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49AFC5-F600-4445-A53B-70DECDA59F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786B77-C661-4007-B634-18A9220D18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A52FF4-2134-4683-A2DC-B52528B79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CCE0-2DEE-40F8-A056-86472EEFF24B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A3688D-A235-4578-A608-9626F6A15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2B8631-611F-4A89-AD41-712949E61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14A-F00A-4C82-A6A8-E016DBA66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943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91957-AFBF-4C3F-9529-7A2B9FD93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7EAE9B-E5B9-4261-AE2A-3E0E3467E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CCE0-2DEE-40F8-A056-86472EEFF24B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8DC064-F7E3-483C-A786-80201AFC3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5DA13D-4567-4F89-9A72-45D314C80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14A-F00A-4C82-A6A8-E016DBA66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6989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160292-1F88-467C-9776-FCC7D450D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CCE0-2DEE-40F8-A056-86472EEFF24B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514ABC-3E19-4393-BCFC-084625245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D4F3B4-1BF5-44EE-B533-B776C8C7A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14A-F00A-4C82-A6A8-E016DBA66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009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112000" y="5384800"/>
            <a:ext cx="4944533" cy="1185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00" y="1019175"/>
            <a:ext cx="10252800" cy="942976"/>
          </a:xfrm>
        </p:spPr>
        <p:txBody>
          <a:bodyPr anchor="b" anchorCtr="0">
            <a:normAutofit/>
          </a:bodyPr>
          <a:lstStyle>
            <a:lvl1pPr>
              <a:defRPr sz="373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000" y="2209801"/>
            <a:ext cx="10252800" cy="3657600"/>
          </a:xfrm>
        </p:spPr>
        <p:txBody>
          <a:bodyPr/>
          <a:lstStyle>
            <a:lvl1pPr marL="304792" indent="-304792">
              <a:lnSpc>
                <a:spcPct val="100000"/>
              </a:lnSpc>
              <a:spcAft>
                <a:spcPts val="800"/>
              </a:spcAft>
              <a:buFont typeface="Verdana" panose="020B0604030504040204" pitchFamily="34" charset="0"/>
              <a:buChar char="–"/>
              <a:defRPr sz="3467">
                <a:solidFill>
                  <a:schemeClr val="tx2"/>
                </a:solidFill>
              </a:defRPr>
            </a:lvl1pPr>
            <a:lvl2pPr marL="623984">
              <a:defRPr sz="2933">
                <a:solidFill>
                  <a:schemeClr val="tx2"/>
                </a:solidFill>
              </a:defRPr>
            </a:lvl2pPr>
            <a:lvl3pPr marL="1295968">
              <a:defRPr sz="2133">
                <a:solidFill>
                  <a:schemeClr val="tx2"/>
                </a:solidFill>
              </a:defRPr>
            </a:lvl3pPr>
            <a:lvl4pPr marL="1871953">
              <a:defRPr sz="2133" i="1">
                <a:solidFill>
                  <a:schemeClr val="tx2"/>
                </a:solidFill>
              </a:defRPr>
            </a:lvl4pPr>
            <a:lvl5pPr marL="2303942">
              <a:defRPr sz="1867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8" name="Picture 7" descr="PP+3@2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0" y="6004425"/>
            <a:ext cx="2218267" cy="65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04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AA633-AA50-4496-80FB-3605D4135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D8C57-2499-48FF-AB03-9AA1942CD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5C04DC-6274-4875-923A-C5CF5274B0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261CE-71C9-4CE6-9E11-B8A8364BC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CCE0-2DEE-40F8-A056-86472EEFF24B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7E290-E6E5-47CD-9989-590935BCD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EDA013-F0E8-41B3-8FB6-3055856E7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14A-F00A-4C82-A6A8-E016DBA66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4650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1A82A-B7AD-49CD-9790-55A2FBA9E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25A92D-D9C2-4B99-B64C-A500065C84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AFD9E6-7FB6-4B21-ACD3-0623F0A90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16AD1D-919D-4406-A59F-889F155F4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CCE0-2DEE-40F8-A056-86472EEFF24B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2F5537-E8C9-479E-BB39-90CEF08B7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CA461-8532-4F61-8F0A-B48CA0584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14A-F00A-4C82-A6A8-E016DBA66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2058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E640A-8C95-43A2-9090-8BC8F34AD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A6591E-DCE9-4226-B96A-77E0C7D166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5CE99-A083-4092-B627-E3E041956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CCE0-2DEE-40F8-A056-86472EEFF24B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B2901-2BD0-4834-826F-FE83115CC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502F3-F894-454E-B47B-18F423046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14A-F00A-4C82-A6A8-E016DBA66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6689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099FA7-13E3-44F2-A09D-C61E38C485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FBD567-B0C0-47CC-8122-FBD9814169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694B4-EE03-4A0F-B3C1-68A58B302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CCE0-2DEE-40F8-A056-86472EEFF24B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7A2CD-AA2F-4A49-90DC-0C93238B0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AB13F-34B3-4591-956E-97AD6502A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14A-F00A-4C82-A6A8-E016DBA66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628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ullete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7112000" y="5384800"/>
            <a:ext cx="4944533" cy="1185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998" y="885827"/>
            <a:ext cx="10431901" cy="847725"/>
          </a:xfrm>
        </p:spPr>
        <p:txBody>
          <a:bodyPr anchor="b" anchorCtr="0">
            <a:normAutofit/>
          </a:bodyPr>
          <a:lstStyle>
            <a:lvl1pPr>
              <a:defRPr sz="373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999" y="1885952"/>
            <a:ext cx="10431901" cy="401955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1600"/>
              </a:spcAft>
              <a:buFont typeface="Verdana" panose="020B0604030504040204" pitchFamily="34" charset="0"/>
              <a:buNone/>
              <a:defRPr sz="1867">
                <a:solidFill>
                  <a:schemeClr val="tx2"/>
                </a:solidFill>
              </a:defRPr>
            </a:lvl1pPr>
            <a:lvl2pPr marL="479988" indent="0">
              <a:buNone/>
              <a:defRPr sz="2667" b="0" i="1">
                <a:solidFill>
                  <a:schemeClr val="tx1"/>
                </a:solidFill>
              </a:defRPr>
            </a:lvl2pPr>
            <a:lvl3pPr marL="991175" indent="0">
              <a:buNone/>
              <a:defRPr sz="2133">
                <a:solidFill>
                  <a:schemeClr val="tx2"/>
                </a:solidFill>
              </a:defRPr>
            </a:lvl3pPr>
            <a:lvl4pPr marL="1567161" indent="0">
              <a:buNone/>
              <a:defRPr sz="2133" i="1">
                <a:solidFill>
                  <a:schemeClr val="tx2"/>
                </a:solidFill>
              </a:defRPr>
            </a:lvl4pPr>
            <a:lvl5pPr marL="1999150" indent="0">
              <a:buNone/>
              <a:defRPr sz="1867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7" name="Picture 6" descr="PP+3@2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0" y="6004425"/>
            <a:ext cx="2218267" cy="65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7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ullete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112000" y="5384800"/>
            <a:ext cx="4944533" cy="1185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03" y="1019176"/>
            <a:ext cx="3777100" cy="1190627"/>
          </a:xfrm>
        </p:spPr>
        <p:txBody>
          <a:bodyPr anchor="b" anchorCtr="0">
            <a:noAutofit/>
          </a:bodyPr>
          <a:lstStyle>
            <a:lvl1pPr>
              <a:defRPr sz="373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003" y="2409827"/>
            <a:ext cx="3777100" cy="3495676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1600"/>
              </a:spcAft>
              <a:buFont typeface="Verdana" panose="020B0604030504040204" pitchFamily="34" charset="0"/>
              <a:buNone/>
              <a:defRPr sz="2133">
                <a:solidFill>
                  <a:schemeClr val="tx2"/>
                </a:solidFill>
              </a:defRPr>
            </a:lvl1pPr>
            <a:lvl2pPr marL="575986" indent="0">
              <a:buNone/>
              <a:defRPr sz="3200" b="0" i="1">
                <a:solidFill>
                  <a:schemeClr val="tx1"/>
                </a:solidFill>
              </a:defRPr>
            </a:lvl2pPr>
            <a:lvl3pPr marL="991175" indent="0">
              <a:buNone/>
              <a:defRPr sz="2133">
                <a:solidFill>
                  <a:schemeClr val="tx2"/>
                </a:solidFill>
              </a:defRPr>
            </a:lvl3pPr>
            <a:lvl4pPr marL="1567161" indent="0">
              <a:buNone/>
              <a:defRPr sz="2133" i="1">
                <a:solidFill>
                  <a:schemeClr val="tx2"/>
                </a:solidFill>
              </a:defRPr>
            </a:lvl4pPr>
            <a:lvl5pPr marL="1999150" indent="0">
              <a:buNone/>
              <a:defRPr sz="1867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074800" y="1019178"/>
            <a:ext cx="7117200" cy="4295775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074800" y="5410201"/>
            <a:ext cx="3866000" cy="476251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200" cap="all" baseline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9" name="Picture 8" descr="PP+3@2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0" y="6004425"/>
            <a:ext cx="2218267" cy="65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9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e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112000" y="5384800"/>
            <a:ext cx="4944533" cy="1185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023941"/>
            <a:ext cx="7117200" cy="4295775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411603" y="1023937"/>
            <a:ext cx="3777100" cy="1190627"/>
          </a:xfrm>
        </p:spPr>
        <p:txBody>
          <a:bodyPr anchor="b" anchorCtr="0">
            <a:normAutofit/>
          </a:bodyPr>
          <a:lstStyle>
            <a:lvl1pPr>
              <a:defRPr sz="346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411603" y="2414588"/>
            <a:ext cx="3777100" cy="29051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1600"/>
              </a:spcAft>
              <a:buFont typeface="Verdana" panose="020B0604030504040204" pitchFamily="34" charset="0"/>
              <a:buNone/>
              <a:defRPr sz="2133">
                <a:solidFill>
                  <a:schemeClr val="tx2"/>
                </a:solidFill>
              </a:defRPr>
            </a:lvl1pPr>
            <a:lvl2pPr marL="575986" indent="0">
              <a:buNone/>
              <a:defRPr sz="3200" b="0" i="1">
                <a:solidFill>
                  <a:schemeClr val="tx1"/>
                </a:solidFill>
              </a:defRPr>
            </a:lvl2pPr>
            <a:lvl3pPr marL="991175" indent="0">
              <a:buNone/>
              <a:defRPr sz="2133">
                <a:solidFill>
                  <a:schemeClr val="tx2"/>
                </a:solidFill>
              </a:defRPr>
            </a:lvl3pPr>
            <a:lvl4pPr marL="1567161" indent="0">
              <a:buNone/>
              <a:defRPr sz="2133" i="1">
                <a:solidFill>
                  <a:schemeClr val="tx2"/>
                </a:solidFill>
              </a:defRPr>
            </a:lvl4pPr>
            <a:lvl5pPr marL="1999150" indent="0">
              <a:buNone/>
              <a:defRPr sz="1867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0000" y="165103"/>
            <a:ext cx="48000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65852"/>
            <a:ext cx="2743200" cy="365125"/>
          </a:xfrm>
        </p:spPr>
        <p:txBody>
          <a:bodyPr/>
          <a:lstStyle/>
          <a:p>
            <a:fld id="{3C15E8CC-CBA3-476E-A737-F2451AD7FD0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38200" y="5410201"/>
            <a:ext cx="3866000" cy="476251"/>
          </a:xfrm>
        </p:spPr>
        <p:txBody>
          <a:bodyPr lIns="90000">
            <a:normAutofit/>
          </a:bodyPr>
          <a:lstStyle>
            <a:lvl1pPr marL="0" indent="0">
              <a:lnSpc>
                <a:spcPct val="100000"/>
              </a:lnSpc>
              <a:buNone/>
              <a:defRPr sz="1200" cap="all" baseline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9" name="Picture 8" descr="PP+3@2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0" y="6004425"/>
            <a:ext cx="2218267" cy="65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3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ullete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7112000" y="5384800"/>
            <a:ext cx="4944533" cy="1185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-4761"/>
            <a:ext cx="12192000" cy="3814761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4171950"/>
            <a:ext cx="9931400" cy="561977"/>
          </a:xfrm>
        </p:spPr>
        <p:txBody>
          <a:bodyPr anchor="b" anchorCtr="0">
            <a:normAutofit/>
          </a:bodyPr>
          <a:lstStyle>
            <a:lvl1pPr>
              <a:defRPr sz="373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4897439"/>
            <a:ext cx="9931400" cy="95091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1600"/>
              </a:spcAft>
              <a:buFont typeface="Verdana" panose="020B0604030504040204" pitchFamily="34" charset="0"/>
              <a:buNone/>
              <a:defRPr sz="2133">
                <a:solidFill>
                  <a:schemeClr val="tx2"/>
                </a:solidFill>
              </a:defRPr>
            </a:lvl1pPr>
            <a:lvl2pPr marL="575986" indent="0">
              <a:buNone/>
              <a:defRPr sz="3200" b="0" i="1">
                <a:solidFill>
                  <a:schemeClr val="tx1"/>
                </a:solidFill>
              </a:defRPr>
            </a:lvl2pPr>
            <a:lvl3pPr marL="991175" indent="0">
              <a:buNone/>
              <a:defRPr sz="2133">
                <a:solidFill>
                  <a:schemeClr val="tx2"/>
                </a:solidFill>
              </a:defRPr>
            </a:lvl3pPr>
            <a:lvl4pPr marL="1567161" indent="0">
              <a:buNone/>
              <a:defRPr sz="2133" i="1">
                <a:solidFill>
                  <a:schemeClr val="tx2"/>
                </a:solidFill>
              </a:defRPr>
            </a:lvl4pPr>
            <a:lvl5pPr marL="1999150" indent="0">
              <a:buNone/>
              <a:defRPr sz="1867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65852"/>
            <a:ext cx="2743200" cy="365125"/>
          </a:xfrm>
        </p:spPr>
        <p:txBody>
          <a:bodyPr/>
          <a:lstStyle/>
          <a:p>
            <a:fld id="{3C15E8CC-CBA3-476E-A737-F2451AD7FD0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PP+3@2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0" y="6004425"/>
            <a:ext cx="2218267" cy="65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867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8" y="908050"/>
            <a:ext cx="11319933" cy="12969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40268" y="2708278"/>
            <a:ext cx="11319933" cy="34575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FD2A6-1E51-4A39-BA5A-FD3EE8234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6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3049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809875"/>
            <a:ext cx="10515600" cy="33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658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5E8CC-CBA3-476E-A737-F2451AD7FD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351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333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790B3-DCFA-4CCB-BC69-A6B9303E6A9C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D97A4-84DF-4009-B979-194B8EBCB8A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95492" y="289036"/>
            <a:ext cx="11409653" cy="93591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395492" y="1600204"/>
            <a:ext cx="11409653" cy="4250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752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2880" b="1" kern="1200">
          <a:solidFill>
            <a:srgbClr val="0B62B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Clr>
          <a:srgbClr val="0B5BAE"/>
        </a:buClr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Clr>
          <a:srgbClr val="0B5BAE"/>
        </a:buClr>
        <a:buFont typeface="Arial" panose="020B0604020202020204" pitchFamily="34" charset="0"/>
        <a:buChar char="−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60D0D-1C5C-45AE-814A-6CE57039088E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89438-E85C-41BD-895E-5989304C7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63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99F65D-3BB6-46E2-8186-A0BC976E8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21FB99-E9C1-4A80-9445-F1AAA17BC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EC374-EEE5-43DB-B12D-4109324C3F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FCCE0-2DEE-40F8-A056-86472EEFF24B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4821B-0741-4874-8052-C32D8B3529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9E961-BCC7-4B3B-AB9E-5A64118418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6714A-F00A-4C82-A6A8-E016DBA66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07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7.png"/><Relationship Id="rId4" Type="http://schemas.openxmlformats.org/officeDocument/2006/relationships/hyperlink" Target="https://yourhealthrotherham.co.uk/wp-content/uploads/2022/12/Antidepressant-Clinic-Leaflet.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9.png"/><Relationship Id="rId4" Type="http://schemas.openxmlformats.org/officeDocument/2006/relationships/hyperlink" Target="https://pxhere.com/id/photo/140534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9.png"/><Relationship Id="rId4" Type="http://schemas.openxmlformats.org/officeDocument/2006/relationships/hyperlink" Target="https://pxhere.com/id/photo/1405348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0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diagramData" Target="../diagrams/data1.xml"/><Relationship Id="rId5" Type="http://schemas.openxmlformats.org/officeDocument/2006/relationships/image" Target="../media/image9.png"/><Relationship Id="rId10" Type="http://schemas.microsoft.com/office/2007/relationships/diagramDrawing" Target="../diagrams/drawing1.xml"/><Relationship Id="rId4" Type="http://schemas.openxmlformats.org/officeDocument/2006/relationships/hyperlink" Target="https://pxhere.com/id/photo/1405348" TargetMode="External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gavinpublishers.com/journals/current_issue/Hypertension-An-Open-Acces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6104" y="135465"/>
            <a:ext cx="7490754" cy="4023579"/>
          </a:xfrm>
        </p:spPr>
        <p:txBody>
          <a:bodyPr>
            <a:normAutofit fontScale="90000"/>
          </a:bodyPr>
          <a:lstStyle/>
          <a:p>
            <a:br>
              <a:rPr lang="en-GB" sz="5333" dirty="0"/>
            </a:br>
            <a:r>
              <a:rPr lang="en-GB" sz="5333" dirty="0"/>
              <a:t>Practice Plus Webinar</a:t>
            </a:r>
            <a:br>
              <a:rPr lang="en-GB" sz="5333" dirty="0"/>
            </a:br>
            <a:br>
              <a:rPr lang="en-GB" sz="5333" dirty="0"/>
            </a:br>
            <a:r>
              <a:rPr lang="en-GB" sz="5333" dirty="0"/>
              <a:t>29</a:t>
            </a:r>
            <a:r>
              <a:rPr lang="en-GB" sz="5333" baseline="30000" dirty="0"/>
              <a:t>th</a:t>
            </a:r>
            <a:r>
              <a:rPr lang="en-GB" sz="5333" dirty="0"/>
              <a:t> November </a:t>
            </a:r>
            <a:br>
              <a:rPr lang="en-GB" sz="5333" dirty="0"/>
            </a:br>
            <a:r>
              <a:rPr lang="en-GB" sz="5333" dirty="0"/>
              <a:t>2023 </a:t>
            </a:r>
            <a:br>
              <a:rPr lang="en-GB" sz="5333" dirty="0"/>
            </a:br>
            <a:endParaRPr lang="en-GB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6104" y="3548418"/>
            <a:ext cx="5904401" cy="1433743"/>
          </a:xfrm>
        </p:spPr>
        <p:txBody>
          <a:bodyPr/>
          <a:lstStyle/>
          <a:p>
            <a:r>
              <a:rPr lang="en-GB" dirty="0"/>
              <a:t>Steve Williams</a:t>
            </a:r>
          </a:p>
          <a:p>
            <a:r>
              <a:rPr lang="en-GB" dirty="0"/>
              <a:t>Lead Clinical Pharmacist PrescQIPP Practice Plus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081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 with low confidence">
            <a:extLst>
              <a:ext uri="{FF2B5EF4-FFF2-40B4-BE49-F238E27FC236}">
                <a16:creationId xmlns:a16="http://schemas.microsoft.com/office/drawing/2014/main" id="{74B1C5D2-3694-4DD3-A50F-E66BB6A8C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473" y="312274"/>
            <a:ext cx="2871787" cy="9429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BF16B2-B989-4201-84D4-4CC9407CFA0B}"/>
              </a:ext>
            </a:extLst>
          </p:cNvPr>
          <p:cNvSpPr txBox="1"/>
          <p:nvPr/>
        </p:nvSpPr>
        <p:spPr>
          <a:xfrm>
            <a:off x="200025" y="247650"/>
            <a:ext cx="5925020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500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Pilot summary</a:t>
            </a:r>
          </a:p>
        </p:txBody>
      </p:sp>
      <p:pic>
        <p:nvPicPr>
          <p:cNvPr id="1026" name="Diagram 14">
            <a:extLst>
              <a:ext uri="{FF2B5EF4-FFF2-40B4-BE49-F238E27FC236}">
                <a16:creationId xmlns:a16="http://schemas.microsoft.com/office/drawing/2014/main" id="{C90F0FB7-E32A-49E9-BB74-5FC9705E3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938" y="149503"/>
            <a:ext cx="6054458" cy="6558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5419CE1B-D63A-4BEC-8525-850C9EFC74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96007">
            <a:off x="1100137" y="1602831"/>
            <a:ext cx="3343275" cy="4724400"/>
          </a:xfrm>
          <a:custGeom>
            <a:avLst/>
            <a:gdLst>
              <a:gd name="connsiteX0" fmla="*/ 0 w 3343275"/>
              <a:gd name="connsiteY0" fmla="*/ 0 h 4724400"/>
              <a:gd name="connsiteX1" fmla="*/ 523780 w 3343275"/>
              <a:gd name="connsiteY1" fmla="*/ 0 h 4724400"/>
              <a:gd name="connsiteX2" fmla="*/ 1114425 w 3343275"/>
              <a:gd name="connsiteY2" fmla="*/ 0 h 4724400"/>
              <a:gd name="connsiteX3" fmla="*/ 1671638 w 3343275"/>
              <a:gd name="connsiteY3" fmla="*/ 0 h 4724400"/>
              <a:gd name="connsiteX4" fmla="*/ 2228850 w 3343275"/>
              <a:gd name="connsiteY4" fmla="*/ 0 h 4724400"/>
              <a:gd name="connsiteX5" fmla="*/ 2685764 w 3343275"/>
              <a:gd name="connsiteY5" fmla="*/ 0 h 4724400"/>
              <a:gd name="connsiteX6" fmla="*/ 3343275 w 3343275"/>
              <a:gd name="connsiteY6" fmla="*/ 0 h 4724400"/>
              <a:gd name="connsiteX7" fmla="*/ 3343275 w 3343275"/>
              <a:gd name="connsiteY7" fmla="*/ 448818 h 4724400"/>
              <a:gd name="connsiteX8" fmla="*/ 3343275 w 3343275"/>
              <a:gd name="connsiteY8" fmla="*/ 1039368 h 4724400"/>
              <a:gd name="connsiteX9" fmla="*/ 3343275 w 3343275"/>
              <a:gd name="connsiteY9" fmla="*/ 1535430 h 4724400"/>
              <a:gd name="connsiteX10" fmla="*/ 3343275 w 3343275"/>
              <a:gd name="connsiteY10" fmla="*/ 2125980 h 4724400"/>
              <a:gd name="connsiteX11" fmla="*/ 3343275 w 3343275"/>
              <a:gd name="connsiteY11" fmla="*/ 2622042 h 4724400"/>
              <a:gd name="connsiteX12" fmla="*/ 3343275 w 3343275"/>
              <a:gd name="connsiteY12" fmla="*/ 3307080 h 4724400"/>
              <a:gd name="connsiteX13" fmla="*/ 3343275 w 3343275"/>
              <a:gd name="connsiteY13" fmla="*/ 3850386 h 4724400"/>
              <a:gd name="connsiteX14" fmla="*/ 3343275 w 3343275"/>
              <a:gd name="connsiteY14" fmla="*/ 4724400 h 4724400"/>
              <a:gd name="connsiteX15" fmla="*/ 2786063 w 3343275"/>
              <a:gd name="connsiteY15" fmla="*/ 4724400 h 4724400"/>
              <a:gd name="connsiteX16" fmla="*/ 2161985 w 3343275"/>
              <a:gd name="connsiteY16" fmla="*/ 4724400 h 4724400"/>
              <a:gd name="connsiteX17" fmla="*/ 1571339 w 3343275"/>
              <a:gd name="connsiteY17" fmla="*/ 4724400 h 4724400"/>
              <a:gd name="connsiteX18" fmla="*/ 1047560 w 3343275"/>
              <a:gd name="connsiteY18" fmla="*/ 4724400 h 4724400"/>
              <a:gd name="connsiteX19" fmla="*/ 590645 w 3343275"/>
              <a:gd name="connsiteY19" fmla="*/ 4724400 h 4724400"/>
              <a:gd name="connsiteX20" fmla="*/ 0 w 3343275"/>
              <a:gd name="connsiteY20" fmla="*/ 4724400 h 4724400"/>
              <a:gd name="connsiteX21" fmla="*/ 0 w 3343275"/>
              <a:gd name="connsiteY21" fmla="*/ 4228338 h 4724400"/>
              <a:gd name="connsiteX22" fmla="*/ 0 w 3343275"/>
              <a:gd name="connsiteY22" fmla="*/ 3732276 h 4724400"/>
              <a:gd name="connsiteX23" fmla="*/ 0 w 3343275"/>
              <a:gd name="connsiteY23" fmla="*/ 3141726 h 4724400"/>
              <a:gd name="connsiteX24" fmla="*/ 0 w 3343275"/>
              <a:gd name="connsiteY24" fmla="*/ 2456688 h 4724400"/>
              <a:gd name="connsiteX25" fmla="*/ 0 w 3343275"/>
              <a:gd name="connsiteY25" fmla="*/ 1913382 h 4724400"/>
              <a:gd name="connsiteX26" fmla="*/ 0 w 3343275"/>
              <a:gd name="connsiteY26" fmla="*/ 1322832 h 4724400"/>
              <a:gd name="connsiteX27" fmla="*/ 0 w 3343275"/>
              <a:gd name="connsiteY27" fmla="*/ 637794 h 4724400"/>
              <a:gd name="connsiteX28" fmla="*/ 0 w 3343275"/>
              <a:gd name="connsiteY28" fmla="*/ 0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43275" h="4724400" fill="none" extrusionOk="0">
                <a:moveTo>
                  <a:pt x="0" y="0"/>
                </a:moveTo>
                <a:cubicBezTo>
                  <a:pt x="108570" y="-19642"/>
                  <a:pt x="390554" y="58465"/>
                  <a:pt x="523780" y="0"/>
                </a:cubicBezTo>
                <a:cubicBezTo>
                  <a:pt x="657006" y="-58465"/>
                  <a:pt x="966202" y="7120"/>
                  <a:pt x="1114425" y="0"/>
                </a:cubicBezTo>
                <a:cubicBezTo>
                  <a:pt x="1262648" y="-7120"/>
                  <a:pt x="1448334" y="37354"/>
                  <a:pt x="1671638" y="0"/>
                </a:cubicBezTo>
                <a:cubicBezTo>
                  <a:pt x="1894942" y="-37354"/>
                  <a:pt x="2034073" y="20518"/>
                  <a:pt x="2228850" y="0"/>
                </a:cubicBezTo>
                <a:cubicBezTo>
                  <a:pt x="2423627" y="-20518"/>
                  <a:pt x="2506978" y="6575"/>
                  <a:pt x="2685764" y="0"/>
                </a:cubicBezTo>
                <a:cubicBezTo>
                  <a:pt x="2864550" y="-6575"/>
                  <a:pt x="3127260" y="67412"/>
                  <a:pt x="3343275" y="0"/>
                </a:cubicBezTo>
                <a:cubicBezTo>
                  <a:pt x="3386642" y="177462"/>
                  <a:pt x="3295464" y="330170"/>
                  <a:pt x="3343275" y="448818"/>
                </a:cubicBezTo>
                <a:cubicBezTo>
                  <a:pt x="3391086" y="567466"/>
                  <a:pt x="3324776" y="779528"/>
                  <a:pt x="3343275" y="1039368"/>
                </a:cubicBezTo>
                <a:cubicBezTo>
                  <a:pt x="3361774" y="1299208"/>
                  <a:pt x="3306537" y="1308383"/>
                  <a:pt x="3343275" y="1535430"/>
                </a:cubicBezTo>
                <a:cubicBezTo>
                  <a:pt x="3380013" y="1762477"/>
                  <a:pt x="3331783" y="1873532"/>
                  <a:pt x="3343275" y="2125980"/>
                </a:cubicBezTo>
                <a:cubicBezTo>
                  <a:pt x="3354767" y="2378428"/>
                  <a:pt x="3297877" y="2497272"/>
                  <a:pt x="3343275" y="2622042"/>
                </a:cubicBezTo>
                <a:cubicBezTo>
                  <a:pt x="3388673" y="2746812"/>
                  <a:pt x="3268670" y="3067969"/>
                  <a:pt x="3343275" y="3307080"/>
                </a:cubicBezTo>
                <a:cubicBezTo>
                  <a:pt x="3417880" y="3546191"/>
                  <a:pt x="3287817" y="3719051"/>
                  <a:pt x="3343275" y="3850386"/>
                </a:cubicBezTo>
                <a:cubicBezTo>
                  <a:pt x="3398733" y="3981721"/>
                  <a:pt x="3307592" y="4326271"/>
                  <a:pt x="3343275" y="4724400"/>
                </a:cubicBezTo>
                <a:cubicBezTo>
                  <a:pt x="3069812" y="4785610"/>
                  <a:pt x="2911752" y="4671198"/>
                  <a:pt x="2786063" y="4724400"/>
                </a:cubicBezTo>
                <a:cubicBezTo>
                  <a:pt x="2660374" y="4777602"/>
                  <a:pt x="2364397" y="4716372"/>
                  <a:pt x="2161985" y="4724400"/>
                </a:cubicBezTo>
                <a:cubicBezTo>
                  <a:pt x="1959573" y="4732428"/>
                  <a:pt x="1700161" y="4699959"/>
                  <a:pt x="1571339" y="4724400"/>
                </a:cubicBezTo>
                <a:cubicBezTo>
                  <a:pt x="1442517" y="4748841"/>
                  <a:pt x="1204070" y="4692931"/>
                  <a:pt x="1047560" y="4724400"/>
                </a:cubicBezTo>
                <a:cubicBezTo>
                  <a:pt x="891050" y="4755869"/>
                  <a:pt x="712343" y="4677627"/>
                  <a:pt x="590645" y="4724400"/>
                </a:cubicBezTo>
                <a:cubicBezTo>
                  <a:pt x="468948" y="4771173"/>
                  <a:pt x="295166" y="4660267"/>
                  <a:pt x="0" y="4724400"/>
                </a:cubicBezTo>
                <a:cubicBezTo>
                  <a:pt x="-26266" y="4494703"/>
                  <a:pt x="9120" y="4372664"/>
                  <a:pt x="0" y="4228338"/>
                </a:cubicBezTo>
                <a:cubicBezTo>
                  <a:pt x="-9120" y="4084012"/>
                  <a:pt x="36489" y="3964538"/>
                  <a:pt x="0" y="3732276"/>
                </a:cubicBezTo>
                <a:cubicBezTo>
                  <a:pt x="-36489" y="3500014"/>
                  <a:pt x="43464" y="3345801"/>
                  <a:pt x="0" y="3141726"/>
                </a:cubicBezTo>
                <a:cubicBezTo>
                  <a:pt x="-43464" y="2937651"/>
                  <a:pt x="12769" y="2711054"/>
                  <a:pt x="0" y="2456688"/>
                </a:cubicBezTo>
                <a:cubicBezTo>
                  <a:pt x="-12769" y="2202322"/>
                  <a:pt x="10236" y="2182430"/>
                  <a:pt x="0" y="1913382"/>
                </a:cubicBezTo>
                <a:cubicBezTo>
                  <a:pt x="-10236" y="1644334"/>
                  <a:pt x="1796" y="1449553"/>
                  <a:pt x="0" y="1322832"/>
                </a:cubicBezTo>
                <a:cubicBezTo>
                  <a:pt x="-1796" y="1196111"/>
                  <a:pt x="79002" y="853141"/>
                  <a:pt x="0" y="637794"/>
                </a:cubicBezTo>
                <a:cubicBezTo>
                  <a:pt x="-79002" y="422447"/>
                  <a:pt x="4299" y="271064"/>
                  <a:pt x="0" y="0"/>
                </a:cubicBezTo>
                <a:close/>
              </a:path>
              <a:path w="3343275" h="4724400" stroke="0" extrusionOk="0">
                <a:moveTo>
                  <a:pt x="0" y="0"/>
                </a:moveTo>
                <a:cubicBezTo>
                  <a:pt x="113270" y="-33787"/>
                  <a:pt x="317577" y="56378"/>
                  <a:pt x="523780" y="0"/>
                </a:cubicBezTo>
                <a:cubicBezTo>
                  <a:pt x="729983" y="-56378"/>
                  <a:pt x="898182" y="26380"/>
                  <a:pt x="1014127" y="0"/>
                </a:cubicBezTo>
                <a:cubicBezTo>
                  <a:pt x="1130072" y="-26380"/>
                  <a:pt x="1442668" y="46338"/>
                  <a:pt x="1571339" y="0"/>
                </a:cubicBezTo>
                <a:cubicBezTo>
                  <a:pt x="1700010" y="-46338"/>
                  <a:pt x="1871113" y="64312"/>
                  <a:pt x="2161985" y="0"/>
                </a:cubicBezTo>
                <a:cubicBezTo>
                  <a:pt x="2452857" y="-64312"/>
                  <a:pt x="2501216" y="48985"/>
                  <a:pt x="2685764" y="0"/>
                </a:cubicBezTo>
                <a:cubicBezTo>
                  <a:pt x="2870312" y="-48985"/>
                  <a:pt x="3186419" y="74692"/>
                  <a:pt x="3343275" y="0"/>
                </a:cubicBezTo>
                <a:cubicBezTo>
                  <a:pt x="3370901" y="310118"/>
                  <a:pt x="3276358" y="377933"/>
                  <a:pt x="3343275" y="637794"/>
                </a:cubicBezTo>
                <a:cubicBezTo>
                  <a:pt x="3410192" y="897655"/>
                  <a:pt x="3325674" y="953752"/>
                  <a:pt x="3343275" y="1133856"/>
                </a:cubicBezTo>
                <a:cubicBezTo>
                  <a:pt x="3360876" y="1313960"/>
                  <a:pt x="3286991" y="1584475"/>
                  <a:pt x="3343275" y="1724406"/>
                </a:cubicBezTo>
                <a:cubicBezTo>
                  <a:pt x="3399559" y="1864337"/>
                  <a:pt x="3305451" y="2077816"/>
                  <a:pt x="3343275" y="2409444"/>
                </a:cubicBezTo>
                <a:cubicBezTo>
                  <a:pt x="3381099" y="2741072"/>
                  <a:pt x="3332570" y="2697109"/>
                  <a:pt x="3343275" y="2858262"/>
                </a:cubicBezTo>
                <a:cubicBezTo>
                  <a:pt x="3353980" y="3019415"/>
                  <a:pt x="3334437" y="3257228"/>
                  <a:pt x="3343275" y="3496056"/>
                </a:cubicBezTo>
                <a:cubicBezTo>
                  <a:pt x="3352113" y="3734884"/>
                  <a:pt x="3338736" y="3722323"/>
                  <a:pt x="3343275" y="3944874"/>
                </a:cubicBezTo>
                <a:cubicBezTo>
                  <a:pt x="3347814" y="4167425"/>
                  <a:pt x="3261807" y="4504129"/>
                  <a:pt x="3343275" y="4724400"/>
                </a:cubicBezTo>
                <a:cubicBezTo>
                  <a:pt x="3152866" y="4777743"/>
                  <a:pt x="3022987" y="4697247"/>
                  <a:pt x="2886361" y="4724400"/>
                </a:cubicBezTo>
                <a:cubicBezTo>
                  <a:pt x="2749735" y="4751553"/>
                  <a:pt x="2654239" y="4713620"/>
                  <a:pt x="2429447" y="4724400"/>
                </a:cubicBezTo>
                <a:cubicBezTo>
                  <a:pt x="2204655" y="4735180"/>
                  <a:pt x="2041141" y="4704422"/>
                  <a:pt x="1939100" y="4724400"/>
                </a:cubicBezTo>
                <a:cubicBezTo>
                  <a:pt x="1837059" y="4744378"/>
                  <a:pt x="1564831" y="4672405"/>
                  <a:pt x="1348454" y="4724400"/>
                </a:cubicBezTo>
                <a:cubicBezTo>
                  <a:pt x="1132077" y="4776395"/>
                  <a:pt x="884394" y="4671647"/>
                  <a:pt x="757809" y="4724400"/>
                </a:cubicBezTo>
                <a:cubicBezTo>
                  <a:pt x="631224" y="4777153"/>
                  <a:pt x="354655" y="4674620"/>
                  <a:pt x="0" y="4724400"/>
                </a:cubicBezTo>
                <a:cubicBezTo>
                  <a:pt x="-55438" y="4618561"/>
                  <a:pt x="45587" y="4431872"/>
                  <a:pt x="0" y="4228338"/>
                </a:cubicBezTo>
                <a:cubicBezTo>
                  <a:pt x="-45587" y="4024804"/>
                  <a:pt x="80372" y="3733125"/>
                  <a:pt x="0" y="3543300"/>
                </a:cubicBezTo>
                <a:cubicBezTo>
                  <a:pt x="-80372" y="3353475"/>
                  <a:pt x="25250" y="3114172"/>
                  <a:pt x="0" y="2905506"/>
                </a:cubicBezTo>
                <a:cubicBezTo>
                  <a:pt x="-25250" y="2696840"/>
                  <a:pt x="28824" y="2479070"/>
                  <a:pt x="0" y="2314956"/>
                </a:cubicBezTo>
                <a:cubicBezTo>
                  <a:pt x="-28824" y="2150842"/>
                  <a:pt x="58100" y="1798586"/>
                  <a:pt x="0" y="1629918"/>
                </a:cubicBezTo>
                <a:cubicBezTo>
                  <a:pt x="-58100" y="1461250"/>
                  <a:pt x="64927" y="1247942"/>
                  <a:pt x="0" y="992124"/>
                </a:cubicBezTo>
                <a:cubicBezTo>
                  <a:pt x="-64927" y="736306"/>
                  <a:pt x="19009" y="654963"/>
                  <a:pt x="0" y="543306"/>
                </a:cubicBezTo>
                <a:cubicBezTo>
                  <a:pt x="-19009" y="431649"/>
                  <a:pt x="33734" y="156570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5409627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530665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 with low confidence">
            <a:extLst>
              <a:ext uri="{FF2B5EF4-FFF2-40B4-BE49-F238E27FC236}">
                <a16:creationId xmlns:a16="http://schemas.microsoft.com/office/drawing/2014/main" id="{74B1C5D2-3694-4DD3-A50F-E66BB6A8C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473" y="312274"/>
            <a:ext cx="2871787" cy="9429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BF16B2-B989-4201-84D4-4CC9407CFA0B}"/>
              </a:ext>
            </a:extLst>
          </p:cNvPr>
          <p:cNvSpPr txBox="1"/>
          <p:nvPr/>
        </p:nvSpPr>
        <p:spPr>
          <a:xfrm>
            <a:off x="200025" y="247650"/>
            <a:ext cx="2823209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500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C6877E-6389-4A3C-9ADC-F7DBE81BD0EE}"/>
              </a:ext>
            </a:extLst>
          </p:cNvPr>
          <p:cNvSpPr txBox="1"/>
          <p:nvPr/>
        </p:nvSpPr>
        <p:spPr>
          <a:xfrm>
            <a:off x="304800" y="1978606"/>
            <a:ext cx="11631460" cy="349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322580" lvl="0" indent="-3429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250"/>
              </a:spcAft>
              <a:buClr>
                <a:srgbClr val="005EB8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8446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on antidepressants for &gt; 2 years (without history of repeat depressive episodes or relapse)</a:t>
            </a:r>
          </a:p>
          <a:p>
            <a:pPr marL="342900" marR="322580" lvl="0" indent="-3429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250"/>
              </a:spcAft>
              <a:buClr>
                <a:srgbClr val="005EB8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322580" lvl="0" indent="-3429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250"/>
              </a:spcAft>
              <a:buClr>
                <a:srgbClr val="005EB8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322580" lvl="0" indent="-3429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250"/>
              </a:spcAft>
              <a:buClr>
                <a:srgbClr val="005EB8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7451 invited 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88%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7451/8446)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12% = no mobile number for SMS or coded as explicitly dissented to receive SMS</a:t>
            </a:r>
          </a:p>
          <a:p>
            <a:pPr marL="342900" marR="322580" lvl="0" indent="-3429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250"/>
              </a:spcAft>
              <a:buClr>
                <a:srgbClr val="005EB8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322580" lvl="0" indent="-3429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250"/>
              </a:spcAft>
              <a:buClr>
                <a:srgbClr val="005EB8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322580" lvl="0" indent="-3429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250"/>
              </a:spcAft>
              <a:buClr>
                <a:srgbClr val="005EB8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6598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(89%) clicked SMS link through to patient service info leaflet</a:t>
            </a:r>
          </a:p>
          <a:p>
            <a:pPr marL="342900" marR="322580" lvl="0" indent="-3429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250"/>
              </a:spcAft>
              <a:buClr>
                <a:srgbClr val="005EB8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322580" lvl="0" indent="-3429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250"/>
              </a:spcAft>
              <a:buClr>
                <a:srgbClr val="005EB8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322580" lvl="0" indent="-3429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250"/>
              </a:spcAft>
              <a:buClr>
                <a:srgbClr val="005EB8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692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self-referred to service (of which 657 eligible to be reviewed)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322580" lvl="0" indent="-3429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250"/>
              </a:spcAft>
              <a:buClr>
                <a:srgbClr val="005EB8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074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 with low confidence">
            <a:extLst>
              <a:ext uri="{FF2B5EF4-FFF2-40B4-BE49-F238E27FC236}">
                <a16:creationId xmlns:a16="http://schemas.microsoft.com/office/drawing/2014/main" id="{74B1C5D2-3694-4DD3-A50F-E66BB6A8C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473" y="312274"/>
            <a:ext cx="2871787" cy="9429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BF16B2-B989-4201-84D4-4CC9407CFA0B}"/>
              </a:ext>
            </a:extLst>
          </p:cNvPr>
          <p:cNvSpPr txBox="1"/>
          <p:nvPr/>
        </p:nvSpPr>
        <p:spPr>
          <a:xfrm>
            <a:off x="200025" y="247650"/>
            <a:ext cx="3195105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500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C6877E-6389-4A3C-9ADC-F7DBE81BD0EE}"/>
              </a:ext>
            </a:extLst>
          </p:cNvPr>
          <p:cNvSpPr txBox="1"/>
          <p:nvPr/>
        </p:nvSpPr>
        <p:spPr>
          <a:xfrm>
            <a:off x="280270" y="1827686"/>
            <a:ext cx="11631460" cy="4654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32258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250"/>
              </a:spcAft>
              <a:buClr>
                <a:srgbClr val="005EB8"/>
              </a:buClr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322580" lvl="0" indent="-3429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005EB8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252 pts reduced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antidepressant dose (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38%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342900" marR="322580" lvl="0" indent="-3429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005EB8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322580" lvl="0" indent="-3429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005EB8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322580" lvl="0" indent="-3429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005EB8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405 stopped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antidepressant (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62%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342900" marR="322580" lvl="0" indent="-3429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250"/>
              </a:spcAft>
              <a:buClr>
                <a:srgbClr val="005EB8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322580" lvl="0" indent="-3429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250"/>
              </a:spcAft>
              <a:buClr>
                <a:srgbClr val="005EB8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322580" lvl="0" indent="-3429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250"/>
              </a:spcAft>
              <a:buClr>
                <a:srgbClr val="005EB8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322580" lvl="0" indent="-3429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400"/>
              </a:spcAft>
              <a:buClr>
                <a:srgbClr val="005EB8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 referred to IAPT or Social Prescriber = unobtainable due to majority of patients self-referring upon providing advice</a:t>
            </a:r>
          </a:p>
          <a:p>
            <a:pPr marL="0" marR="3225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EB8"/>
              </a:buClr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322580" lvl="0" indent="-3429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250"/>
              </a:spcAft>
              <a:buClr>
                <a:srgbClr val="005EB8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(0.7%)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patients were unsuccessful (in this attempt) to reduce/stop their antidepressant and returned to their original dose.</a:t>
            </a:r>
          </a:p>
          <a:p>
            <a:pPr marL="342900" marR="322580" lvl="0" indent="-3429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250"/>
              </a:spcAft>
              <a:buClr>
                <a:srgbClr val="005EB8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322580" lvl="0" indent="-3429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250"/>
              </a:spcAft>
              <a:buClr>
                <a:srgbClr val="005EB8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(0.4%)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patients reported withdrawal symptoms (transient) that affected their daily activities</a:t>
            </a:r>
          </a:p>
        </p:txBody>
      </p:sp>
    </p:spTree>
    <p:extLst>
      <p:ext uri="{BB962C8B-B14F-4D97-AF65-F5344CB8AC3E}">
        <p14:creationId xmlns:p14="http://schemas.microsoft.com/office/powerpoint/2010/main" val="913372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 with low confidence">
            <a:extLst>
              <a:ext uri="{FF2B5EF4-FFF2-40B4-BE49-F238E27FC236}">
                <a16:creationId xmlns:a16="http://schemas.microsoft.com/office/drawing/2014/main" id="{74B1C5D2-3694-4DD3-A50F-E66BB6A8C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473" y="312274"/>
            <a:ext cx="2871787" cy="9429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BF16B2-B989-4201-84D4-4CC9407CFA0B}"/>
              </a:ext>
            </a:extLst>
          </p:cNvPr>
          <p:cNvSpPr txBox="1"/>
          <p:nvPr/>
        </p:nvSpPr>
        <p:spPr>
          <a:xfrm>
            <a:off x="550258" y="525499"/>
            <a:ext cx="11736235" cy="824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500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 Review (the how)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Pre-appointment prep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Ask the Q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 set goal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Monthly Contacts/Changes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 pt set the pace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 Any reduction = 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Share success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500" b="1" i="0" u="none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948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Close-up of a blood pressure gauge&#10;&#10;Description automatically generated">
            <a:extLst>
              <a:ext uri="{FF2B5EF4-FFF2-40B4-BE49-F238E27FC236}">
                <a16:creationId xmlns:a16="http://schemas.microsoft.com/office/drawing/2014/main" id="{6CB08155-EB42-06E8-108B-E27B81CB62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2071" b="334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191546-5CDC-6196-E52D-64CE42E37279}"/>
              </a:ext>
            </a:extLst>
          </p:cNvPr>
          <p:cNvSpPr txBox="1"/>
          <p:nvPr/>
        </p:nvSpPr>
        <p:spPr>
          <a:xfrm>
            <a:off x="1524000" y="1122362"/>
            <a:ext cx="9144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Nottingham West PCN Pharmacy Cardiology Team: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800" b="1" i="1" u="sng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1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Improving Hypertension case finding, diagnosis and treatment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289F5E-4A6B-9C23-E298-6C2F68E8AEBC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1" b="-198"/>
          <a:stretch>
            <a:fillRect/>
          </a:stretch>
        </p:blipFill>
        <p:spPr bwMode="auto">
          <a:xfrm>
            <a:off x="10312400" y="6216650"/>
            <a:ext cx="1879600" cy="641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0570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191546-5CDC-6196-E52D-64CE42E37279}"/>
              </a:ext>
            </a:extLst>
          </p:cNvPr>
          <p:cNvSpPr txBox="1"/>
          <p:nvPr/>
        </p:nvSpPr>
        <p:spPr>
          <a:xfrm>
            <a:off x="407368" y="620688"/>
            <a:ext cx="6336704" cy="555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Solution – A Pharmacy Lead Hypertension Case finding Service</a:t>
            </a:r>
          </a:p>
          <a:p>
            <a:pPr marL="6858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 scale initiative</a:t>
            </a:r>
          </a:p>
          <a:p>
            <a:pPr marL="6858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Using pharmacists as clinicians in their own right</a:t>
            </a:r>
          </a:p>
          <a:p>
            <a:pPr marL="6858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Screen, diagnose and manage</a:t>
            </a:r>
          </a:p>
        </p:txBody>
      </p:sp>
      <p:pic>
        <p:nvPicPr>
          <p:cNvPr id="3" name="Picture 2" descr="Close-up of a blood pressure gauge&#10;&#10;Description automatically generated">
            <a:extLst>
              <a:ext uri="{FF2B5EF4-FFF2-40B4-BE49-F238E27FC236}">
                <a16:creationId xmlns:a16="http://schemas.microsoft.com/office/drawing/2014/main" id="{6CB08155-EB42-06E8-108B-E27B81CB62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4760" r="742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289F5E-4A6B-9C23-E298-6C2F68E8AEBC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1" b="-198"/>
          <a:stretch>
            <a:fillRect/>
          </a:stretch>
        </p:blipFill>
        <p:spPr bwMode="auto">
          <a:xfrm>
            <a:off x="10312400" y="6216650"/>
            <a:ext cx="1879600" cy="641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5828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lose-up of a blood pressure gauge&#10;&#10;Description automatically generated">
            <a:extLst>
              <a:ext uri="{FF2B5EF4-FFF2-40B4-BE49-F238E27FC236}">
                <a16:creationId xmlns:a16="http://schemas.microsoft.com/office/drawing/2014/main" id="{4B5C6CE0-851C-E46F-4715-6E9E962791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16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23793" y="3356992"/>
            <a:ext cx="63217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9F0584-F69C-9D35-83EA-C57558299531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1" b="-198"/>
          <a:stretch>
            <a:fillRect/>
          </a:stretch>
        </p:blipFill>
        <p:spPr bwMode="auto">
          <a:xfrm>
            <a:off x="10312400" y="6216650"/>
            <a:ext cx="1879600" cy="6413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5595AB7-B6D3-7E45-0FF2-9A436B264C7F}"/>
              </a:ext>
            </a:extLst>
          </p:cNvPr>
          <p:cNvGrpSpPr/>
          <p:nvPr/>
        </p:nvGrpSpPr>
        <p:grpSpPr>
          <a:xfrm>
            <a:off x="4073335" y="1360384"/>
            <a:ext cx="4045330" cy="4137231"/>
            <a:chOff x="1898618" y="440435"/>
            <a:chExt cx="4045330" cy="413723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8CBAAFA-D5BE-3905-2A33-93ACA1CD8D2C}"/>
                </a:ext>
              </a:extLst>
            </p:cNvPr>
            <p:cNvSpPr/>
            <p:nvPr/>
          </p:nvSpPr>
          <p:spPr>
            <a:xfrm>
              <a:off x="1898618" y="440435"/>
              <a:ext cx="4045330" cy="4137231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val 4">
              <a:extLst>
                <a:ext uri="{FF2B5EF4-FFF2-40B4-BE49-F238E27FC236}">
                  <a16:creationId xmlns:a16="http://schemas.microsoft.com/office/drawing/2014/main" id="{99F14D83-1DF7-804F-A627-CC6034EECDB3}"/>
                </a:ext>
              </a:extLst>
            </p:cNvPr>
            <p:cNvSpPr txBox="1"/>
            <p:nvPr/>
          </p:nvSpPr>
          <p:spPr>
            <a:xfrm>
              <a:off x="2437996" y="1164451"/>
              <a:ext cx="2966575" cy="18617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The Patient                                                           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6514081-6AA6-47E3-166F-AB4EDE8C2DEC}"/>
              </a:ext>
            </a:extLst>
          </p:cNvPr>
          <p:cNvGrpSpPr/>
          <p:nvPr/>
        </p:nvGrpSpPr>
        <p:grpSpPr>
          <a:xfrm>
            <a:off x="4961624" y="3218835"/>
            <a:ext cx="1428506" cy="1489371"/>
            <a:chOff x="2623094" y="2463716"/>
            <a:chExt cx="1428506" cy="148937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7DD2C55-F4CB-480D-8262-01897D2AA189}"/>
                </a:ext>
              </a:extLst>
            </p:cNvPr>
            <p:cNvSpPr/>
            <p:nvPr/>
          </p:nvSpPr>
          <p:spPr>
            <a:xfrm>
              <a:off x="2623094" y="2463716"/>
              <a:ext cx="1428506" cy="148937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val 4">
              <a:extLst>
                <a:ext uri="{FF2B5EF4-FFF2-40B4-BE49-F238E27FC236}">
                  <a16:creationId xmlns:a16="http://schemas.microsoft.com/office/drawing/2014/main" id="{18BCD031-C800-AED6-9E13-E47485FF20F4}"/>
                </a:ext>
              </a:extLst>
            </p:cNvPr>
            <p:cNvSpPr txBox="1"/>
            <p:nvPr/>
          </p:nvSpPr>
          <p:spPr>
            <a:xfrm>
              <a:off x="2757611" y="2848470"/>
              <a:ext cx="857104" cy="8191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GP Team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790DF29-F0F4-233D-DD95-0FBBDA667AC8}"/>
              </a:ext>
            </a:extLst>
          </p:cNvPr>
          <p:cNvGrpSpPr/>
          <p:nvPr/>
        </p:nvGrpSpPr>
        <p:grpSpPr>
          <a:xfrm>
            <a:off x="6068697" y="3225938"/>
            <a:ext cx="1475665" cy="1382968"/>
            <a:chOff x="3782136" y="2463716"/>
            <a:chExt cx="1475665" cy="138296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1A7711E-F0F1-313E-E10E-CE0C8D7D9C18}"/>
                </a:ext>
              </a:extLst>
            </p:cNvPr>
            <p:cNvSpPr/>
            <p:nvPr/>
          </p:nvSpPr>
          <p:spPr>
            <a:xfrm>
              <a:off x="3782136" y="2463716"/>
              <a:ext cx="1475665" cy="138296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4">
              <a:extLst>
                <a:ext uri="{FF2B5EF4-FFF2-40B4-BE49-F238E27FC236}">
                  <a16:creationId xmlns:a16="http://schemas.microsoft.com/office/drawing/2014/main" id="{C3B5C9B1-474A-D53D-70BA-2591A402ADB2}"/>
                </a:ext>
              </a:extLst>
            </p:cNvPr>
            <p:cNvSpPr txBox="1"/>
            <p:nvPr/>
          </p:nvSpPr>
          <p:spPr>
            <a:xfrm>
              <a:off x="4233444" y="2820983"/>
              <a:ext cx="885399" cy="7606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Community Pharmacy</a:t>
              </a:r>
            </a:p>
          </p:txBody>
        </p:sp>
      </p:grp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EAB5C7A1-FB2C-2336-6304-EAA4BFFB6125}"/>
              </a:ext>
            </a:extLst>
          </p:cNvPr>
          <p:cNvGraphicFramePr/>
          <p:nvPr/>
        </p:nvGraphicFramePr>
        <p:xfrm>
          <a:off x="2330999" y="939332"/>
          <a:ext cx="7530002" cy="497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95405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20DA58-DA76-B353-79B9-357788E3CF89}"/>
              </a:ext>
            </a:extLst>
          </p:cNvPr>
          <p:cNvSpPr txBox="1"/>
          <p:nvPr/>
        </p:nvSpPr>
        <p:spPr>
          <a:xfrm>
            <a:off x="836680" y="260648"/>
            <a:ext cx="6002110" cy="5873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000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9,000+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patients initially identified </a:t>
            </a:r>
          </a:p>
          <a:p>
            <a:pPr marL="4000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3,250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patients reviewed.  </a:t>
            </a:r>
          </a:p>
          <a:p>
            <a:pPr marL="4000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81%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patients were suitable to be offered the pilot, </a:t>
            </a:r>
          </a:p>
          <a:p>
            <a:pPr marL="4000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49%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opted in</a:t>
            </a:r>
          </a:p>
          <a:p>
            <a:pPr marL="4000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312 Newly diagnosed patients</a:t>
            </a:r>
          </a:p>
          <a:p>
            <a:pPr marL="4000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3203 GP appointments freed up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25% hypertension diagnosis rate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A red heart and a stethoscope&#10;&#10;Description automatically generated">
            <a:extLst>
              <a:ext uri="{FF2B5EF4-FFF2-40B4-BE49-F238E27FC236}">
                <a16:creationId xmlns:a16="http://schemas.microsoft.com/office/drawing/2014/main" id="{9749EE69-9279-18E8-CAB7-F03285E3AA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2" b="3847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E97E59-46AF-D8C5-13A9-67BDFD720F21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 tooltip="https://gavinpublishers.com/journals/current_issue/Hypertension-An-Open-Acces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by Unknown Author is licensed under </a:t>
            </a: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541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Chart 8">
            <a:extLst>
              <a:ext uri="{FF2B5EF4-FFF2-40B4-BE49-F238E27FC236}">
                <a16:creationId xmlns:a16="http://schemas.microsoft.com/office/drawing/2014/main" id="{39885D1C-28B6-5CD8-8F52-01D7A2181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526" y="174390"/>
            <a:ext cx="11834948" cy="650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466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23793" y="3356992"/>
            <a:ext cx="63217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9F0584-F69C-9D35-83EA-C5755829953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1" b="-198"/>
          <a:stretch>
            <a:fillRect/>
          </a:stretch>
        </p:blipFill>
        <p:spPr bwMode="auto">
          <a:xfrm>
            <a:off x="8472264" y="6032177"/>
            <a:ext cx="1879600" cy="6413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49F6AF-7CFD-F881-4460-D808A44A105C}"/>
              </a:ext>
            </a:extLst>
          </p:cNvPr>
          <p:cNvSpPr txBox="1"/>
          <p:nvPr/>
        </p:nvSpPr>
        <p:spPr>
          <a:xfrm>
            <a:off x="3215680" y="82004"/>
            <a:ext cx="75963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Patient engagement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4" descr="Humor and Happiness | Oracle">
            <a:extLst>
              <a:ext uri="{FF2B5EF4-FFF2-40B4-BE49-F238E27FC236}">
                <a16:creationId xmlns:a16="http://schemas.microsoft.com/office/drawing/2014/main" id="{F48F1289-511D-E844-7189-31050C72C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728335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0934F19-8D4D-012E-D550-BAA88794EC4E}"/>
              </a:ext>
            </a:extLst>
          </p:cNvPr>
          <p:cNvSpPr txBox="1"/>
          <p:nvPr/>
        </p:nvSpPr>
        <p:spPr>
          <a:xfrm>
            <a:off x="2748136" y="1142812"/>
            <a:ext cx="5724128" cy="1258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patients would recommend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this service to others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37F4D4-732A-6060-790D-FE34B53ED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5560" y="2526779"/>
            <a:ext cx="9532641" cy="3505398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88% rated their </a:t>
            </a:r>
            <a:r>
              <a:rPr lang="en-GB" sz="2400" b="1" i="1" u="sng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experience as Excellent, very good </a:t>
            </a: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15% </a:t>
            </a:r>
            <a:r>
              <a:rPr lang="en-GB" sz="2400" b="1" i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didn’t know</a:t>
            </a: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that raised BP increases risk of CVD</a:t>
            </a: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68% made </a:t>
            </a:r>
            <a:r>
              <a:rPr lang="en-GB" sz="2400" b="1" i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some lifestyle changes</a:t>
            </a: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another 35% say they PLAN to make changes</a:t>
            </a: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people </a:t>
            </a:r>
            <a:r>
              <a:rPr lang="en-GB" sz="2400" b="1" i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stopped smoking</a:t>
            </a:r>
            <a:endParaRPr lang="en-GB" sz="24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27% of respondents were </a:t>
            </a:r>
            <a:r>
              <a:rPr lang="en-GB" sz="2400" b="1" i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diagnosed</a:t>
            </a: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with hypertension</a:t>
            </a: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88% stated the team made them </a:t>
            </a:r>
            <a:r>
              <a:rPr lang="en-GB" sz="2400" b="1" i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feel at ease</a:t>
            </a:r>
            <a:endParaRPr lang="en-GB" sz="24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70% felt the team helped them </a:t>
            </a:r>
            <a:r>
              <a:rPr lang="en-GB" sz="2400" b="1" i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take control of their health</a:t>
            </a:r>
            <a:endParaRPr lang="en-GB" sz="24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7446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99C54-90BA-49DB-AD49-8CD68A6E4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819" y="3219120"/>
            <a:ext cx="10558533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GB" sz="7200" b="1" dirty="0">
                <a:latin typeface="Arial" panose="020B0604020202020204" pitchFamily="34" charset="0"/>
                <a:cs typeface="Arial" panose="020B0604020202020204" pitchFamily="34" charset="0"/>
              </a:rPr>
              <a:t>Antidepressants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9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Deprescribing pilot clinic (2022)</a:t>
            </a:r>
            <a:br>
              <a:rPr lang="en-GB" sz="39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9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9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900" dirty="0">
                <a:latin typeface="Arial" panose="020B0604020202020204" pitchFamily="34" charset="0"/>
                <a:cs typeface="Arial" panose="020B0604020202020204" pitchFamily="34" charset="0"/>
              </a:rPr>
              <a:t>Raz Saleem</a:t>
            </a:r>
            <a:br>
              <a:rPr lang="en-GB" sz="39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9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Pharmacist – Mental Health Prescribing Lead</a:t>
            </a:r>
            <a:br>
              <a:rPr lang="en-GB" sz="39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9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Medicines Management Team (MMT) </a:t>
            </a:r>
            <a:endParaRPr lang="en-GB" sz="3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1CE215D7-47D1-4406-95C9-0EBD58E67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75" y="515345"/>
            <a:ext cx="4484376" cy="147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11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 with low confidence">
            <a:extLst>
              <a:ext uri="{FF2B5EF4-FFF2-40B4-BE49-F238E27FC236}">
                <a16:creationId xmlns:a16="http://schemas.microsoft.com/office/drawing/2014/main" id="{74B1C5D2-3694-4DD3-A50F-E66BB6A8C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473" y="312274"/>
            <a:ext cx="2871787" cy="9429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BF16B2-B989-4201-84D4-4CC9407CFA0B}"/>
              </a:ext>
            </a:extLst>
          </p:cNvPr>
          <p:cNvSpPr txBox="1"/>
          <p:nvPr/>
        </p:nvSpPr>
        <p:spPr>
          <a:xfrm>
            <a:off x="200025" y="247650"/>
            <a:ext cx="6944530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500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Why? </a:t>
            </a:r>
            <a:r>
              <a:rPr kumimoji="0" lang="en-GB" sz="6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rates &amp; </a:t>
            </a:r>
            <a:r>
              <a:rPr kumimoji="0" lang="en-GB" sz="6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ppg</a:t>
            </a:r>
            <a:endParaRPr kumimoji="0" lang="en-GB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3A18CE8-34F7-480C-A6E3-37F43B61F167}"/>
              </a:ext>
            </a:extLst>
          </p:cNvPr>
          <p:cNvGrpSpPr/>
          <p:nvPr/>
        </p:nvGrpSpPr>
        <p:grpSpPr>
          <a:xfrm>
            <a:off x="200025" y="1713118"/>
            <a:ext cx="11923528" cy="4897232"/>
            <a:chOff x="498475" y="421906"/>
            <a:chExt cx="9505950" cy="3396171"/>
          </a:xfrm>
        </p:grpSpPr>
        <p:sp>
          <p:nvSpPr>
            <p:cNvPr id="7" name="TextBox 3">
              <a:extLst>
                <a:ext uri="{FF2B5EF4-FFF2-40B4-BE49-F238E27FC236}">
                  <a16:creationId xmlns:a16="http://schemas.microsoft.com/office/drawing/2014/main" id="{50A0DD54-24E8-429A-B24E-241AA4C45EC5}"/>
                </a:ext>
              </a:extLst>
            </p:cNvPr>
            <p:cNvSpPr txBox="1"/>
            <p:nvPr/>
          </p:nvSpPr>
          <p:spPr>
            <a:xfrm>
              <a:off x="3247136" y="421906"/>
              <a:ext cx="3945127" cy="207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Number of unique patients prescribed antidepressants (per 1,000 patients)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3">
              <a:extLst>
                <a:ext uri="{FF2B5EF4-FFF2-40B4-BE49-F238E27FC236}">
                  <a16:creationId xmlns:a16="http://schemas.microsoft.com/office/drawing/2014/main" id="{9162EA68-DFC0-4F8C-8DAD-4A5B1B0401EB}"/>
                </a:ext>
              </a:extLst>
            </p:cNvPr>
            <p:cNvSpPr txBox="1"/>
            <p:nvPr/>
          </p:nvSpPr>
          <p:spPr>
            <a:xfrm>
              <a:off x="2805988" y="554037"/>
              <a:ext cx="4827410" cy="207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NHS SOUTH YORKSHIRE ICB - 03L highlighted within results for all SICBLs during Dec-22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3">
              <a:extLst>
                <a:ext uri="{FF2B5EF4-FFF2-40B4-BE49-F238E27FC236}">
                  <a16:creationId xmlns:a16="http://schemas.microsoft.com/office/drawing/2014/main" id="{8A2AF81B-6B27-4921-ADFF-1EB67DDD8D2A}"/>
                </a:ext>
              </a:extLst>
            </p:cNvPr>
            <p:cNvSpPr txBox="1"/>
            <p:nvPr/>
          </p:nvSpPr>
          <p:spPr>
            <a:xfrm>
              <a:off x="2573947" y="800468"/>
              <a:ext cx="1257592" cy="207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allback"/>
                  <a:ea typeface="+mn-ea"/>
                  <a:cs typeface="fallback"/>
                </a:rPr>
                <a:t>Numerator Definition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96089BF2-1F8D-4B59-A048-39D71EBBEABD}"/>
                </a:ext>
              </a:extLst>
            </p:cNvPr>
            <p:cNvSpPr txBox="1"/>
            <p:nvPr/>
          </p:nvSpPr>
          <p:spPr>
            <a:xfrm>
              <a:off x="3653726" y="800468"/>
              <a:ext cx="4243451" cy="207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allback"/>
                  <a:ea typeface="+mn-ea"/>
                  <a:cs typeface="fallback"/>
                </a:rPr>
                <a:t>Number of unique patients prescribed an item from Antidepressant Drugs (0403)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3">
              <a:extLst>
                <a:ext uri="{FF2B5EF4-FFF2-40B4-BE49-F238E27FC236}">
                  <a16:creationId xmlns:a16="http://schemas.microsoft.com/office/drawing/2014/main" id="{8C4D7765-BAEF-4C78-8F17-817101DC7C25}"/>
                </a:ext>
              </a:extLst>
            </p:cNvPr>
            <p:cNvSpPr txBox="1"/>
            <p:nvPr/>
          </p:nvSpPr>
          <p:spPr>
            <a:xfrm>
              <a:off x="7719377" y="800468"/>
              <a:ext cx="209575" cy="207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allback"/>
                  <a:ea typeface="+mn-ea"/>
                  <a:cs typeface="fallback"/>
                </a:rPr>
                <a:t>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3">
              <a:extLst>
                <a:ext uri="{FF2B5EF4-FFF2-40B4-BE49-F238E27FC236}">
                  <a16:creationId xmlns:a16="http://schemas.microsoft.com/office/drawing/2014/main" id="{C1A3B9C7-BEA4-4282-96C0-BCDA6E342D10}"/>
                </a:ext>
              </a:extLst>
            </p:cNvPr>
            <p:cNvSpPr txBox="1"/>
            <p:nvPr/>
          </p:nvSpPr>
          <p:spPr>
            <a:xfrm>
              <a:off x="5083111" y="932599"/>
              <a:ext cx="336677" cy="207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allback"/>
                  <a:ea typeface="+mn-ea"/>
                  <a:cs typeface="fallback"/>
                </a:rPr>
                <a:t>    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3">
              <a:extLst>
                <a:ext uri="{FF2B5EF4-FFF2-40B4-BE49-F238E27FC236}">
                  <a16:creationId xmlns:a16="http://schemas.microsoft.com/office/drawing/2014/main" id="{BA2BAAE4-EC3E-4808-A03C-8C409D88A29D}"/>
                </a:ext>
              </a:extLst>
            </p:cNvPr>
            <p:cNvSpPr txBox="1"/>
            <p:nvPr/>
          </p:nvSpPr>
          <p:spPr>
            <a:xfrm>
              <a:off x="4139907" y="1064729"/>
              <a:ext cx="1372006" cy="207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allback"/>
                  <a:ea typeface="+mn-ea"/>
                  <a:cs typeface="fallback"/>
                </a:rPr>
                <a:t>Denominator Definition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3">
              <a:extLst>
                <a:ext uri="{FF2B5EF4-FFF2-40B4-BE49-F238E27FC236}">
                  <a16:creationId xmlns:a16="http://schemas.microsoft.com/office/drawing/2014/main" id="{93D2FAFE-8DD5-4A58-ADC6-0242B857D241}"/>
                </a:ext>
              </a:extLst>
            </p:cNvPr>
            <p:cNvSpPr txBox="1"/>
            <p:nvPr/>
          </p:nvSpPr>
          <p:spPr>
            <a:xfrm>
              <a:off x="5334114" y="1064729"/>
              <a:ext cx="997102" cy="207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allback"/>
                  <a:ea typeface="+mn-ea"/>
                  <a:cs typeface="fallback"/>
                </a:rPr>
                <a:t>Practice list size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3">
              <a:extLst>
                <a:ext uri="{FF2B5EF4-FFF2-40B4-BE49-F238E27FC236}">
                  <a16:creationId xmlns:a16="http://schemas.microsoft.com/office/drawing/2014/main" id="{8CE53264-0FE1-4BC6-A2DD-37EBEB58679E}"/>
                </a:ext>
              </a:extLst>
            </p:cNvPr>
            <p:cNvSpPr txBox="1"/>
            <p:nvPr/>
          </p:nvSpPr>
          <p:spPr>
            <a:xfrm>
              <a:off x="6153416" y="1064729"/>
              <a:ext cx="209575" cy="207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allback"/>
                  <a:ea typeface="+mn-ea"/>
                  <a:cs typeface="fallback"/>
                </a:rPr>
                <a:t>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3">
              <a:extLst>
                <a:ext uri="{FF2B5EF4-FFF2-40B4-BE49-F238E27FC236}">
                  <a16:creationId xmlns:a16="http://schemas.microsoft.com/office/drawing/2014/main" id="{754886F2-2554-4359-978F-D561BFDD15D2}"/>
                </a:ext>
              </a:extLst>
            </p:cNvPr>
            <p:cNvSpPr txBox="1"/>
            <p:nvPr/>
          </p:nvSpPr>
          <p:spPr>
            <a:xfrm>
              <a:off x="5083111" y="1196860"/>
              <a:ext cx="336677" cy="207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allback"/>
                  <a:ea typeface="+mn-ea"/>
                  <a:cs typeface="fallback"/>
                </a:rPr>
                <a:t>    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3">
              <a:extLst>
                <a:ext uri="{FF2B5EF4-FFF2-40B4-BE49-F238E27FC236}">
                  <a16:creationId xmlns:a16="http://schemas.microsoft.com/office/drawing/2014/main" id="{9174584D-163F-466D-B496-556AD2FCD508}"/>
                </a:ext>
              </a:extLst>
            </p:cNvPr>
            <p:cNvSpPr txBox="1"/>
            <p:nvPr/>
          </p:nvSpPr>
          <p:spPr>
            <a:xfrm>
              <a:off x="3907942" y="1328991"/>
              <a:ext cx="863942" cy="207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allback"/>
                  <a:ea typeface="+mn-ea"/>
                  <a:cs typeface="fallback"/>
                </a:rPr>
                <a:t>Methodology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3">
              <a:extLst>
                <a:ext uri="{FF2B5EF4-FFF2-40B4-BE49-F238E27FC236}">
                  <a16:creationId xmlns:a16="http://schemas.microsoft.com/office/drawing/2014/main" id="{0B9293C8-A2FB-44CF-A66C-0EDAFD065C2C}"/>
                </a:ext>
              </a:extLst>
            </p:cNvPr>
            <p:cNvSpPr txBox="1"/>
            <p:nvPr/>
          </p:nvSpPr>
          <p:spPr>
            <a:xfrm>
              <a:off x="4594072" y="1328991"/>
              <a:ext cx="1969109" cy="207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allback"/>
                  <a:ea typeface="+mn-ea"/>
                  <a:cs typeface="fallback"/>
                </a:rPr>
                <a:t>(Numerator / Denominator) * 1,000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3">
              <a:extLst>
                <a:ext uri="{FF2B5EF4-FFF2-40B4-BE49-F238E27FC236}">
                  <a16:creationId xmlns:a16="http://schemas.microsoft.com/office/drawing/2014/main" id="{FB394887-EBA4-4C3B-84E1-6DE049E1F174}"/>
                </a:ext>
              </a:extLst>
            </p:cNvPr>
            <p:cNvSpPr txBox="1"/>
            <p:nvPr/>
          </p:nvSpPr>
          <p:spPr>
            <a:xfrm>
              <a:off x="6385382" y="1328991"/>
              <a:ext cx="209575" cy="207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allback"/>
                  <a:ea typeface="+mn-ea"/>
                  <a:cs typeface="fallback"/>
                </a:rPr>
                <a:t>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3">
              <a:extLst>
                <a:ext uri="{FF2B5EF4-FFF2-40B4-BE49-F238E27FC236}">
                  <a16:creationId xmlns:a16="http://schemas.microsoft.com/office/drawing/2014/main" id="{D87D49E1-F9D2-412E-AE52-88CA7F591A85}"/>
                </a:ext>
              </a:extLst>
            </p:cNvPr>
            <p:cNvSpPr txBox="1"/>
            <p:nvPr/>
          </p:nvSpPr>
          <p:spPr>
            <a:xfrm>
              <a:off x="5083111" y="1461122"/>
              <a:ext cx="336677" cy="207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allback"/>
                  <a:ea typeface="+mn-ea"/>
                  <a:cs typeface="fallback"/>
                </a:rPr>
                <a:t>    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3">
              <a:extLst>
                <a:ext uri="{FF2B5EF4-FFF2-40B4-BE49-F238E27FC236}">
                  <a16:creationId xmlns:a16="http://schemas.microsoft.com/office/drawing/2014/main" id="{F80EC8A0-CEAC-4E3E-B288-52966F05217A}"/>
                </a:ext>
              </a:extLst>
            </p:cNvPr>
            <p:cNvSpPr txBox="1"/>
            <p:nvPr/>
          </p:nvSpPr>
          <p:spPr>
            <a:xfrm>
              <a:off x="4717872" y="1593253"/>
              <a:ext cx="1035392" cy="207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allback"/>
                  <a:ea typeface="+mn-ea"/>
                  <a:cs typeface="fallback"/>
                </a:rPr>
                <a:t>Source: ePACT2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Box 3">
              <a:extLst>
                <a:ext uri="{FF2B5EF4-FFF2-40B4-BE49-F238E27FC236}">
                  <a16:creationId xmlns:a16="http://schemas.microsoft.com/office/drawing/2014/main" id="{82420C02-9D2E-405D-B93C-73E3B135EB82}"/>
                </a:ext>
              </a:extLst>
            </p:cNvPr>
            <p:cNvSpPr txBox="1"/>
            <p:nvPr/>
          </p:nvSpPr>
          <p:spPr>
            <a:xfrm>
              <a:off x="5575465" y="1593253"/>
              <a:ext cx="209575" cy="207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allback"/>
                  <a:ea typeface="+mn-ea"/>
                  <a:cs typeface="fallback"/>
                </a:rPr>
                <a:t>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3" name="Picture 4" descr="an image">
              <a:extLst>
                <a:ext uri="{FF2B5EF4-FFF2-40B4-BE49-F238E27FC236}">
                  <a16:creationId xmlns:a16="http://schemas.microsoft.com/office/drawing/2014/main" id="{44447367-17F6-49B5-8DC4-1EA37C5A51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8475" y="1836877"/>
              <a:ext cx="9505950" cy="1981200"/>
            </a:xfrm>
            <a:prstGeom prst="rect">
              <a:avLst/>
            </a:prstGeom>
            <a:noFill/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EF877D0-9E45-3BBB-9D84-E95A39E8D96B}"/>
              </a:ext>
            </a:extLst>
          </p:cNvPr>
          <p:cNvSpPr txBox="1"/>
          <p:nvPr/>
        </p:nvSpPr>
        <p:spPr>
          <a:xfrm>
            <a:off x="10500366" y="3503939"/>
            <a:ext cx="1439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Rotherham</a:t>
            </a:r>
          </a:p>
        </p:txBody>
      </p:sp>
    </p:spTree>
    <p:extLst>
      <p:ext uri="{BB962C8B-B14F-4D97-AF65-F5344CB8AC3E}">
        <p14:creationId xmlns:p14="http://schemas.microsoft.com/office/powerpoint/2010/main" val="1337457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IMETER_SERIES_ID_KEY" val="al1cvpjjzn19gkp2escdd2xunkedpo8z"/>
  <p:tag name="CONNECTED_USER" val="20366976"/>
</p:tagLst>
</file>

<file path=ppt/theme/theme1.xml><?xml version="1.0" encoding="utf-8"?>
<a:theme xmlns:a="http://schemas.openxmlformats.org/drawingml/2006/main" name="PrescQIPP powerpoint template 16.9">
  <a:themeElements>
    <a:clrScheme name="PQ Palette">
      <a:dk1>
        <a:srgbClr val="0072C6"/>
      </a:dk1>
      <a:lt1>
        <a:srgbClr val="FFFFFF"/>
      </a:lt1>
      <a:dk2>
        <a:srgbClr val="454545"/>
      </a:dk2>
      <a:lt2>
        <a:srgbClr val="FFFFFF"/>
      </a:lt2>
      <a:accent1>
        <a:srgbClr val="0072C6"/>
      </a:accent1>
      <a:accent2>
        <a:srgbClr val="009E49"/>
      </a:accent2>
      <a:accent3>
        <a:srgbClr val="00ADC6"/>
      </a:accent3>
      <a:accent4>
        <a:srgbClr val="F7E214"/>
      </a:accent4>
      <a:accent5>
        <a:srgbClr val="0072C6"/>
      </a:accent5>
      <a:accent6>
        <a:srgbClr val="009E49"/>
      </a:accent6>
      <a:hlink>
        <a:srgbClr val="0072C6"/>
      </a:hlink>
      <a:folHlink>
        <a:srgbClr val="F7E214"/>
      </a:folHlink>
    </a:clrScheme>
    <a:fontScheme name="PQ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Q_Pres_1" id="{D57E4DE5-176D-4840-A848-10127AB1674D}" vid="{86B518F1-EFCD-46EC-8011-FCE4E08F72D3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ICB Presentation" id="{A25A9865-C0E1-4570-A3B0-D8DBAB1F9155}" vid="{CF759377-1395-413C-95C4-BBC4EF61FB7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902</Words>
  <Application>Microsoft Office PowerPoint</Application>
  <PresentationFormat>Widescreen</PresentationFormat>
  <Paragraphs>150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fallback</vt:lpstr>
      <vt:lpstr>Helvetica</vt:lpstr>
      <vt:lpstr>Söhne</vt:lpstr>
      <vt:lpstr>Symbol</vt:lpstr>
      <vt:lpstr>Verdana</vt:lpstr>
      <vt:lpstr>Wingdings</vt:lpstr>
      <vt:lpstr>PrescQIPP powerpoint template 16.9</vt:lpstr>
      <vt:lpstr>Custom Design</vt:lpstr>
      <vt:lpstr>Office Theme</vt:lpstr>
      <vt:lpstr>1_Office Theme</vt:lpstr>
      <vt:lpstr> Practice Plus Webinar  29th November  2023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Antidepressants Deprescribing pilot clinic (2022)   Raz Saleem Pharmacist – Mental Health Prescribing Lead Medicines Management Team (MMT)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Williams</dc:creator>
  <cp:lastModifiedBy>Steven Williams (Westbourne Medical Centre)</cp:lastModifiedBy>
  <cp:revision>19</cp:revision>
  <dcterms:created xsi:type="dcterms:W3CDTF">2023-07-12T13:52:53Z</dcterms:created>
  <dcterms:modified xsi:type="dcterms:W3CDTF">2023-11-29T14:05:58Z</dcterms:modified>
</cp:coreProperties>
</file>